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7"/>
  </p:notesMasterIdLst>
  <p:sldIdLst>
    <p:sldId id="256" r:id="rId2"/>
    <p:sldId id="276" r:id="rId3"/>
    <p:sldId id="273" r:id="rId4"/>
    <p:sldId id="299" r:id="rId5"/>
    <p:sldId id="275" r:id="rId6"/>
    <p:sldId id="289" r:id="rId7"/>
    <p:sldId id="277" r:id="rId8"/>
    <p:sldId id="279" r:id="rId9"/>
    <p:sldId id="278" r:id="rId10"/>
    <p:sldId id="280" r:id="rId11"/>
    <p:sldId id="281" r:id="rId12"/>
    <p:sldId id="282" r:id="rId13"/>
    <p:sldId id="301" r:id="rId14"/>
    <p:sldId id="290" r:id="rId15"/>
    <p:sldId id="283" r:id="rId16"/>
    <p:sldId id="284" r:id="rId17"/>
    <p:sldId id="285" r:id="rId18"/>
    <p:sldId id="286" r:id="rId19"/>
    <p:sldId id="287" r:id="rId20"/>
    <p:sldId id="288" r:id="rId21"/>
    <p:sldId id="298" r:id="rId22"/>
    <p:sldId id="294" r:id="rId23"/>
    <p:sldId id="297" r:id="rId24"/>
    <p:sldId id="295" r:id="rId25"/>
    <p:sldId id="271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66"/>
    <a:srgbClr val="008000"/>
    <a:srgbClr val="7939F9"/>
    <a:srgbClr val="D7422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71142" autoAdjust="0"/>
  </p:normalViewPr>
  <p:slideViewPr>
    <p:cSldViewPr>
      <p:cViewPr varScale="1">
        <p:scale>
          <a:sx n="106" d="100"/>
          <a:sy n="106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4D4CCC-ECDC-421F-BD47-121B3A3B560F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7FC9E4-608B-4322-B15A-C1FCDFB14440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6600" b="1" dirty="0" smtClean="0">
              <a:solidFill>
                <a:schemeClr val="tx1"/>
              </a:solidFill>
            </a:rPr>
            <a:t>СО</a:t>
          </a:r>
          <a:endParaRPr lang="ru-RU" sz="6600" b="1" dirty="0">
            <a:solidFill>
              <a:schemeClr val="tx1"/>
            </a:solidFill>
          </a:endParaRPr>
        </a:p>
      </dgm:t>
    </dgm:pt>
    <dgm:pt modelId="{9D7723B8-D374-4CD9-B44B-DF45F84ECAE7}" type="parTrans" cxnId="{97106248-B0B6-4538-9FBC-E0DA3CB6EA1C}">
      <dgm:prSet/>
      <dgm:spPr/>
      <dgm:t>
        <a:bodyPr/>
        <a:lstStyle/>
        <a:p>
          <a:endParaRPr lang="ru-RU"/>
        </a:p>
      </dgm:t>
    </dgm:pt>
    <dgm:pt modelId="{1D67367B-6DEA-44A5-B596-74711C12F943}" type="sibTrans" cxnId="{97106248-B0B6-4538-9FBC-E0DA3CB6EA1C}">
      <dgm:prSet/>
      <dgm:spPr/>
      <dgm:t>
        <a:bodyPr/>
        <a:lstStyle/>
        <a:p>
          <a:endParaRPr lang="ru-RU"/>
        </a:p>
      </dgm:t>
    </dgm:pt>
    <dgm:pt modelId="{7577AA52-F72D-4AD6-8D6E-7CD63E734A96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5400" b="1" dirty="0" err="1" smtClean="0">
              <a:solidFill>
                <a:schemeClr val="tx1"/>
              </a:solidFill>
            </a:rPr>
            <a:t>монооксид</a:t>
          </a:r>
          <a:r>
            <a:rPr lang="ru-RU" sz="5400" b="1" dirty="0" smtClean="0">
              <a:solidFill>
                <a:schemeClr val="tx1"/>
              </a:solidFill>
            </a:rPr>
            <a:t> углерода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dirty="0" smtClean="0">
            <a:solidFill>
              <a:schemeClr val="tx1"/>
            </a:solidFill>
          </a:endParaRPr>
        </a:p>
      </dgm:t>
    </dgm:pt>
    <dgm:pt modelId="{44252D1B-8317-49CA-9671-A059337E8390}" type="parTrans" cxnId="{A532FD1F-872A-4170-AFED-218B4B935262}">
      <dgm:prSet/>
      <dgm:spPr/>
      <dgm:t>
        <a:bodyPr/>
        <a:lstStyle/>
        <a:p>
          <a:endParaRPr lang="ru-RU"/>
        </a:p>
      </dgm:t>
    </dgm:pt>
    <dgm:pt modelId="{0DAD8996-0C33-4AA7-9CF5-C86364F98DB8}" type="sibTrans" cxnId="{A532FD1F-872A-4170-AFED-218B4B935262}">
      <dgm:prSet/>
      <dgm:spPr/>
      <dgm:t>
        <a:bodyPr/>
        <a:lstStyle/>
        <a:p>
          <a:endParaRPr lang="ru-RU"/>
        </a:p>
      </dgm:t>
    </dgm:pt>
    <dgm:pt modelId="{D7D8A30F-F561-4B8E-B061-A2D08BF54EA6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5400" b="1" dirty="0" smtClean="0">
              <a:solidFill>
                <a:schemeClr val="tx1"/>
              </a:solidFill>
            </a:rPr>
            <a:t>угарный газ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dirty="0" smtClean="0">
            <a:solidFill>
              <a:schemeClr val="tx1"/>
            </a:solidFill>
          </a:endParaRPr>
        </a:p>
      </dgm:t>
    </dgm:pt>
    <dgm:pt modelId="{CEBB6D96-9755-4A37-9DA9-C5C65B8DD652}" type="parTrans" cxnId="{339D2A23-D977-4A7A-B62A-2405A1E3D95B}">
      <dgm:prSet/>
      <dgm:spPr/>
      <dgm:t>
        <a:bodyPr/>
        <a:lstStyle/>
        <a:p>
          <a:endParaRPr lang="ru-RU"/>
        </a:p>
      </dgm:t>
    </dgm:pt>
    <dgm:pt modelId="{4CA563E7-1408-4D9B-980F-4284C95EB3D1}" type="sibTrans" cxnId="{339D2A23-D977-4A7A-B62A-2405A1E3D95B}">
      <dgm:prSet/>
      <dgm:spPr/>
      <dgm:t>
        <a:bodyPr/>
        <a:lstStyle/>
        <a:p>
          <a:endParaRPr lang="ru-RU"/>
        </a:p>
      </dgm:t>
    </dgm:pt>
    <dgm:pt modelId="{44DC48A5-C4D8-4209-B832-3171B9D4FE02}" type="pres">
      <dgm:prSet presAssocID="{254D4CCC-ECDC-421F-BD47-121B3A3B560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3B43EB-22F4-4BF4-9B22-42DD8CCCDF46}" type="pres">
      <dgm:prSet presAssocID="{A17FC9E4-608B-4322-B15A-C1FCDFB14440}" presName="centerShape" presStyleLbl="node0" presStyleIdx="0" presStyleCnt="1" custScaleX="170353" custLinFactNeighborX="-1101" custLinFactNeighborY="-45499"/>
      <dgm:spPr/>
      <dgm:t>
        <a:bodyPr/>
        <a:lstStyle/>
        <a:p>
          <a:endParaRPr lang="ru-RU"/>
        </a:p>
      </dgm:t>
    </dgm:pt>
    <dgm:pt modelId="{CE54B62D-6742-4F59-B6E5-4F9DA1A382F5}" type="pres">
      <dgm:prSet presAssocID="{D7D8A30F-F561-4B8E-B061-A2D08BF54EA6}" presName="node" presStyleLbl="node1" presStyleIdx="0" presStyleCnt="2" custScaleX="696799" custScaleY="154267" custRadScaleRad="99107" custRadScaleInc="-2997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8A1CA0-A256-40A6-B164-562102E18232}" type="pres">
      <dgm:prSet presAssocID="{D7D8A30F-F561-4B8E-B061-A2D08BF54EA6}" presName="dummy" presStyleCnt="0"/>
      <dgm:spPr/>
    </dgm:pt>
    <dgm:pt modelId="{B99EE88A-3A06-4CCF-98E1-19BFEC575934}" type="pres">
      <dgm:prSet presAssocID="{4CA563E7-1408-4D9B-980F-4284C95EB3D1}" presName="sibTrans" presStyleLbl="sibTrans2D1" presStyleIdx="0" presStyleCnt="2"/>
      <dgm:spPr/>
      <dgm:t>
        <a:bodyPr/>
        <a:lstStyle/>
        <a:p>
          <a:endParaRPr lang="ru-RU"/>
        </a:p>
      </dgm:t>
    </dgm:pt>
    <dgm:pt modelId="{FAEB0967-2DF9-4471-9F41-11BFE7E02E2A}" type="pres">
      <dgm:prSet presAssocID="{7577AA52-F72D-4AD6-8D6E-7CD63E734A96}" presName="node" presStyleLbl="node1" presStyleIdx="1" presStyleCnt="2" custScaleX="723292" custScaleY="139481" custRadScaleRad="10082" custRadScaleInc="-2043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D6F6F-1119-4D10-BBED-3BD4E65BC231}" type="pres">
      <dgm:prSet presAssocID="{7577AA52-F72D-4AD6-8D6E-7CD63E734A96}" presName="dummy" presStyleCnt="0"/>
      <dgm:spPr/>
    </dgm:pt>
    <dgm:pt modelId="{C9B0F337-6E49-4D17-992C-2A507FCF41E1}" type="pres">
      <dgm:prSet presAssocID="{0DAD8996-0C33-4AA7-9CF5-C86364F98DB8}" presName="sibTrans" presStyleLbl="sibTrans2D1" presStyleIdx="1" presStyleCnt="2"/>
      <dgm:spPr/>
      <dgm:t>
        <a:bodyPr/>
        <a:lstStyle/>
        <a:p>
          <a:endParaRPr lang="ru-RU"/>
        </a:p>
      </dgm:t>
    </dgm:pt>
  </dgm:ptLst>
  <dgm:cxnLst>
    <dgm:cxn modelId="{E121F6E9-E15D-49E3-B260-F42F4DB7C27C}" type="presOf" srcId="{254D4CCC-ECDC-421F-BD47-121B3A3B560F}" destId="{44DC48A5-C4D8-4209-B832-3171B9D4FE02}" srcOrd="0" destOrd="0" presId="urn:microsoft.com/office/officeart/2005/8/layout/radial6"/>
    <dgm:cxn modelId="{B96DAD70-11A6-4AB3-8A40-714612AD6C7C}" type="presOf" srcId="{D7D8A30F-F561-4B8E-B061-A2D08BF54EA6}" destId="{CE54B62D-6742-4F59-B6E5-4F9DA1A382F5}" srcOrd="0" destOrd="0" presId="urn:microsoft.com/office/officeart/2005/8/layout/radial6"/>
    <dgm:cxn modelId="{339D2A23-D977-4A7A-B62A-2405A1E3D95B}" srcId="{A17FC9E4-608B-4322-B15A-C1FCDFB14440}" destId="{D7D8A30F-F561-4B8E-B061-A2D08BF54EA6}" srcOrd="0" destOrd="0" parTransId="{CEBB6D96-9755-4A37-9DA9-C5C65B8DD652}" sibTransId="{4CA563E7-1408-4D9B-980F-4284C95EB3D1}"/>
    <dgm:cxn modelId="{E95B2002-DE16-4DCD-B342-6C535C4578C5}" type="presOf" srcId="{A17FC9E4-608B-4322-B15A-C1FCDFB14440}" destId="{923B43EB-22F4-4BF4-9B22-42DD8CCCDF46}" srcOrd="0" destOrd="0" presId="urn:microsoft.com/office/officeart/2005/8/layout/radial6"/>
    <dgm:cxn modelId="{97106248-B0B6-4538-9FBC-E0DA3CB6EA1C}" srcId="{254D4CCC-ECDC-421F-BD47-121B3A3B560F}" destId="{A17FC9E4-608B-4322-B15A-C1FCDFB14440}" srcOrd="0" destOrd="0" parTransId="{9D7723B8-D374-4CD9-B44B-DF45F84ECAE7}" sibTransId="{1D67367B-6DEA-44A5-B596-74711C12F943}"/>
    <dgm:cxn modelId="{9DBBF34F-292A-438B-8228-810A5C85C66C}" type="presOf" srcId="{7577AA52-F72D-4AD6-8D6E-7CD63E734A96}" destId="{FAEB0967-2DF9-4471-9F41-11BFE7E02E2A}" srcOrd="0" destOrd="0" presId="urn:microsoft.com/office/officeart/2005/8/layout/radial6"/>
    <dgm:cxn modelId="{A532FD1F-872A-4170-AFED-218B4B935262}" srcId="{A17FC9E4-608B-4322-B15A-C1FCDFB14440}" destId="{7577AA52-F72D-4AD6-8D6E-7CD63E734A96}" srcOrd="1" destOrd="0" parTransId="{44252D1B-8317-49CA-9671-A059337E8390}" sibTransId="{0DAD8996-0C33-4AA7-9CF5-C86364F98DB8}"/>
    <dgm:cxn modelId="{5022909F-63E8-4BD2-A273-E9088AEB1540}" type="presOf" srcId="{0DAD8996-0C33-4AA7-9CF5-C86364F98DB8}" destId="{C9B0F337-6E49-4D17-992C-2A507FCF41E1}" srcOrd="0" destOrd="0" presId="urn:microsoft.com/office/officeart/2005/8/layout/radial6"/>
    <dgm:cxn modelId="{C1CC1512-6953-4E00-9B65-468E40FD3231}" type="presOf" srcId="{4CA563E7-1408-4D9B-980F-4284C95EB3D1}" destId="{B99EE88A-3A06-4CCF-98E1-19BFEC575934}" srcOrd="0" destOrd="0" presId="urn:microsoft.com/office/officeart/2005/8/layout/radial6"/>
    <dgm:cxn modelId="{E56A4E58-C141-4F5A-A81B-63133B602592}" type="presParOf" srcId="{44DC48A5-C4D8-4209-B832-3171B9D4FE02}" destId="{923B43EB-22F4-4BF4-9B22-42DD8CCCDF46}" srcOrd="0" destOrd="0" presId="urn:microsoft.com/office/officeart/2005/8/layout/radial6"/>
    <dgm:cxn modelId="{87DAE0DD-A91A-41AE-A339-6DDF4AB4ED91}" type="presParOf" srcId="{44DC48A5-C4D8-4209-B832-3171B9D4FE02}" destId="{CE54B62D-6742-4F59-B6E5-4F9DA1A382F5}" srcOrd="1" destOrd="0" presId="urn:microsoft.com/office/officeart/2005/8/layout/radial6"/>
    <dgm:cxn modelId="{CA1F1467-6FB7-4C90-8CD2-ED62EDB78B92}" type="presParOf" srcId="{44DC48A5-C4D8-4209-B832-3171B9D4FE02}" destId="{198A1CA0-A256-40A6-B164-562102E18232}" srcOrd="2" destOrd="0" presId="urn:microsoft.com/office/officeart/2005/8/layout/radial6"/>
    <dgm:cxn modelId="{471D5B8C-2C09-442C-8555-3490C67FA053}" type="presParOf" srcId="{44DC48A5-C4D8-4209-B832-3171B9D4FE02}" destId="{B99EE88A-3A06-4CCF-98E1-19BFEC575934}" srcOrd="3" destOrd="0" presId="urn:microsoft.com/office/officeart/2005/8/layout/radial6"/>
    <dgm:cxn modelId="{FC30B1C4-08E8-45DA-8099-5DFA2BA80EA5}" type="presParOf" srcId="{44DC48A5-C4D8-4209-B832-3171B9D4FE02}" destId="{FAEB0967-2DF9-4471-9F41-11BFE7E02E2A}" srcOrd="4" destOrd="0" presId="urn:microsoft.com/office/officeart/2005/8/layout/radial6"/>
    <dgm:cxn modelId="{D0349B4B-32C2-45BB-9845-7C2C50F7F850}" type="presParOf" srcId="{44DC48A5-C4D8-4209-B832-3171B9D4FE02}" destId="{87FD6F6F-1119-4D10-BBED-3BD4E65BC231}" srcOrd="5" destOrd="0" presId="urn:microsoft.com/office/officeart/2005/8/layout/radial6"/>
    <dgm:cxn modelId="{26CF6ABD-EFC3-4194-B177-182CB3FBD0CC}" type="presParOf" srcId="{44DC48A5-C4D8-4209-B832-3171B9D4FE02}" destId="{C9B0F337-6E49-4D17-992C-2A507FCF41E1}" srcOrd="6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4D4CCC-ECDC-421F-BD47-121B3A3B560F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77AA52-F72D-4AD6-8D6E-7CD63E734A96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800" b="1" dirty="0" smtClean="0">
              <a:solidFill>
                <a:schemeClr val="tx1"/>
              </a:solidFill>
            </a:rPr>
            <a:t>Углекислый газ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dirty="0" smtClean="0">
            <a:solidFill>
              <a:schemeClr val="tx1"/>
            </a:solidFill>
          </a:endParaRPr>
        </a:p>
      </dgm:t>
    </dgm:pt>
    <dgm:pt modelId="{44252D1B-8317-49CA-9671-A059337E8390}" type="parTrans" cxnId="{A532FD1F-872A-4170-AFED-218B4B935262}">
      <dgm:prSet/>
      <dgm:spPr/>
      <dgm:t>
        <a:bodyPr/>
        <a:lstStyle/>
        <a:p>
          <a:endParaRPr lang="ru-RU"/>
        </a:p>
      </dgm:t>
    </dgm:pt>
    <dgm:pt modelId="{0DAD8996-0C33-4AA7-9CF5-C86364F98DB8}" type="sibTrans" cxnId="{A532FD1F-872A-4170-AFED-218B4B935262}">
      <dgm:prSet/>
      <dgm:spPr/>
      <dgm:t>
        <a:bodyPr/>
        <a:lstStyle/>
        <a:p>
          <a:endParaRPr lang="ru-RU"/>
        </a:p>
      </dgm:t>
    </dgm:pt>
    <dgm:pt modelId="{D7D8A30F-F561-4B8E-B061-A2D08BF54EA6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800" b="1" dirty="0" smtClean="0">
              <a:solidFill>
                <a:schemeClr val="tx1"/>
              </a:solidFill>
            </a:rPr>
            <a:t>Диоксид углерода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dirty="0" smtClean="0">
            <a:solidFill>
              <a:schemeClr val="tx1"/>
            </a:solidFill>
          </a:endParaRPr>
        </a:p>
      </dgm:t>
    </dgm:pt>
    <dgm:pt modelId="{CEBB6D96-9755-4A37-9DA9-C5C65B8DD652}" type="parTrans" cxnId="{339D2A23-D977-4A7A-B62A-2405A1E3D95B}">
      <dgm:prSet/>
      <dgm:spPr/>
      <dgm:t>
        <a:bodyPr/>
        <a:lstStyle/>
        <a:p>
          <a:endParaRPr lang="ru-RU"/>
        </a:p>
      </dgm:t>
    </dgm:pt>
    <dgm:pt modelId="{4CA563E7-1408-4D9B-980F-4284C95EB3D1}" type="sibTrans" cxnId="{339D2A23-D977-4A7A-B62A-2405A1E3D95B}">
      <dgm:prSet/>
      <dgm:spPr/>
      <dgm:t>
        <a:bodyPr/>
        <a:lstStyle/>
        <a:p>
          <a:endParaRPr lang="ru-RU"/>
        </a:p>
      </dgm:t>
    </dgm:pt>
    <dgm:pt modelId="{A17FC9E4-608B-4322-B15A-C1FCDFB14440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6600" dirty="0" smtClean="0">
              <a:solidFill>
                <a:schemeClr val="tx1"/>
              </a:solidFill>
            </a:rPr>
            <a:t>С0</a:t>
          </a:r>
          <a:r>
            <a:rPr lang="ru-RU" sz="6600" baseline="-25000" dirty="0" smtClean="0">
              <a:solidFill>
                <a:schemeClr val="tx1"/>
              </a:solidFill>
            </a:rPr>
            <a:t>2</a:t>
          </a:r>
          <a:endParaRPr lang="ru-RU" sz="6600" b="1" dirty="0">
            <a:solidFill>
              <a:schemeClr val="tx1"/>
            </a:solidFill>
          </a:endParaRPr>
        </a:p>
      </dgm:t>
    </dgm:pt>
    <dgm:pt modelId="{1D67367B-6DEA-44A5-B596-74711C12F943}" type="sibTrans" cxnId="{97106248-B0B6-4538-9FBC-E0DA3CB6EA1C}">
      <dgm:prSet/>
      <dgm:spPr/>
      <dgm:t>
        <a:bodyPr/>
        <a:lstStyle/>
        <a:p>
          <a:endParaRPr lang="ru-RU"/>
        </a:p>
      </dgm:t>
    </dgm:pt>
    <dgm:pt modelId="{9D7723B8-D374-4CD9-B44B-DF45F84ECAE7}" type="parTrans" cxnId="{97106248-B0B6-4538-9FBC-E0DA3CB6EA1C}">
      <dgm:prSet/>
      <dgm:spPr/>
      <dgm:t>
        <a:bodyPr/>
        <a:lstStyle/>
        <a:p>
          <a:endParaRPr lang="ru-RU"/>
        </a:p>
      </dgm:t>
    </dgm:pt>
    <dgm:pt modelId="{7E158706-D5EB-472E-8C7F-6C798484924A}">
      <dgm:prSet/>
      <dgm:spPr/>
      <dgm:t>
        <a:bodyPr/>
        <a:lstStyle/>
        <a:p>
          <a:endParaRPr lang="ru-RU"/>
        </a:p>
      </dgm:t>
    </dgm:pt>
    <dgm:pt modelId="{DC3719BD-6C4A-420F-BDF9-3D8ADF1B01A0}" type="parTrans" cxnId="{8BD07FB3-6C00-4259-A3DF-858B8184591B}">
      <dgm:prSet/>
      <dgm:spPr/>
      <dgm:t>
        <a:bodyPr/>
        <a:lstStyle/>
        <a:p>
          <a:endParaRPr lang="ru-RU"/>
        </a:p>
      </dgm:t>
    </dgm:pt>
    <dgm:pt modelId="{3D9C6A37-937F-412D-9E67-DAC9D00CD2FF}" type="sibTrans" cxnId="{8BD07FB3-6C00-4259-A3DF-858B8184591B}">
      <dgm:prSet/>
      <dgm:spPr/>
      <dgm:t>
        <a:bodyPr/>
        <a:lstStyle/>
        <a:p>
          <a:endParaRPr lang="ru-RU"/>
        </a:p>
      </dgm:t>
    </dgm:pt>
    <dgm:pt modelId="{F0CC06E5-6956-4BBA-A2B7-186E52D4B5FD}">
      <dgm:prSet/>
      <dgm:spPr/>
      <dgm:t>
        <a:bodyPr/>
        <a:lstStyle/>
        <a:p>
          <a:endParaRPr lang="ru-RU"/>
        </a:p>
      </dgm:t>
    </dgm:pt>
    <dgm:pt modelId="{3ADE564A-6462-4454-B247-0C55313E5CF3}" type="parTrans" cxnId="{E79B0C2B-DD46-4C10-87ED-DCF83A835385}">
      <dgm:prSet/>
      <dgm:spPr/>
      <dgm:t>
        <a:bodyPr/>
        <a:lstStyle/>
        <a:p>
          <a:endParaRPr lang="ru-RU"/>
        </a:p>
      </dgm:t>
    </dgm:pt>
    <dgm:pt modelId="{EC1894D1-0550-4BDD-B44D-33859683BF2D}" type="sibTrans" cxnId="{E79B0C2B-DD46-4C10-87ED-DCF83A835385}">
      <dgm:prSet/>
      <dgm:spPr/>
      <dgm:t>
        <a:bodyPr/>
        <a:lstStyle/>
        <a:p>
          <a:endParaRPr lang="ru-RU"/>
        </a:p>
      </dgm:t>
    </dgm:pt>
    <dgm:pt modelId="{44DC48A5-C4D8-4209-B832-3171B9D4FE02}" type="pres">
      <dgm:prSet presAssocID="{254D4CCC-ECDC-421F-BD47-121B3A3B560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3B43EB-22F4-4BF4-9B22-42DD8CCCDF46}" type="pres">
      <dgm:prSet presAssocID="{A17FC9E4-608B-4322-B15A-C1FCDFB14440}" presName="centerShape" presStyleLbl="node0" presStyleIdx="0" presStyleCnt="1" custScaleX="180881" custLinFactNeighborX="-17426" custLinFactNeighborY="-51415"/>
      <dgm:spPr/>
      <dgm:t>
        <a:bodyPr/>
        <a:lstStyle/>
        <a:p>
          <a:endParaRPr lang="ru-RU"/>
        </a:p>
      </dgm:t>
    </dgm:pt>
    <dgm:pt modelId="{CE54B62D-6742-4F59-B6E5-4F9DA1A382F5}" type="pres">
      <dgm:prSet presAssocID="{D7D8A30F-F561-4B8E-B061-A2D08BF54EA6}" presName="node" presStyleLbl="node1" presStyleIdx="0" presStyleCnt="2" custScaleX="696799" custScaleY="154267" custRadScaleRad="67266" custRadScaleInc="2991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8A1CA0-A256-40A6-B164-562102E18232}" type="pres">
      <dgm:prSet presAssocID="{D7D8A30F-F561-4B8E-B061-A2D08BF54EA6}" presName="dummy" presStyleCnt="0"/>
      <dgm:spPr/>
    </dgm:pt>
    <dgm:pt modelId="{B99EE88A-3A06-4CCF-98E1-19BFEC575934}" type="pres">
      <dgm:prSet presAssocID="{4CA563E7-1408-4D9B-980F-4284C95EB3D1}" presName="sibTrans" presStyleLbl="sibTrans2D1" presStyleIdx="0" presStyleCnt="2"/>
      <dgm:spPr/>
      <dgm:t>
        <a:bodyPr/>
        <a:lstStyle/>
        <a:p>
          <a:endParaRPr lang="ru-RU"/>
        </a:p>
      </dgm:t>
    </dgm:pt>
    <dgm:pt modelId="{FAEB0967-2DF9-4471-9F41-11BFE7E02E2A}" type="pres">
      <dgm:prSet presAssocID="{7577AA52-F72D-4AD6-8D6E-7CD63E734A96}" presName="node" presStyleLbl="node1" presStyleIdx="1" presStyleCnt="2" custScaleX="723292" custScaleY="139481" custRadScaleRad="22754" custRadScaleInc="2248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D6F6F-1119-4D10-BBED-3BD4E65BC231}" type="pres">
      <dgm:prSet presAssocID="{7577AA52-F72D-4AD6-8D6E-7CD63E734A96}" presName="dummy" presStyleCnt="0"/>
      <dgm:spPr/>
    </dgm:pt>
    <dgm:pt modelId="{C9B0F337-6E49-4D17-992C-2A507FCF41E1}" type="pres">
      <dgm:prSet presAssocID="{0DAD8996-0C33-4AA7-9CF5-C86364F98DB8}" presName="sibTrans" presStyleLbl="sibTrans2D1" presStyleIdx="1" presStyleCnt="2"/>
      <dgm:spPr/>
      <dgm:t>
        <a:bodyPr/>
        <a:lstStyle/>
        <a:p>
          <a:endParaRPr lang="ru-RU"/>
        </a:p>
      </dgm:t>
    </dgm:pt>
  </dgm:ptLst>
  <dgm:cxnLst>
    <dgm:cxn modelId="{B142308D-84C1-42A9-9D2C-F605AF4B305F}" type="presOf" srcId="{4CA563E7-1408-4D9B-980F-4284C95EB3D1}" destId="{B99EE88A-3A06-4CCF-98E1-19BFEC575934}" srcOrd="0" destOrd="0" presId="urn:microsoft.com/office/officeart/2005/8/layout/radial6"/>
    <dgm:cxn modelId="{E8ACFF5F-6520-4C77-85FD-28F814732A53}" type="presOf" srcId="{7577AA52-F72D-4AD6-8D6E-7CD63E734A96}" destId="{FAEB0967-2DF9-4471-9F41-11BFE7E02E2A}" srcOrd="0" destOrd="0" presId="urn:microsoft.com/office/officeart/2005/8/layout/radial6"/>
    <dgm:cxn modelId="{E1B54A96-7752-4BD4-937C-CB20DE8103F2}" type="presOf" srcId="{0DAD8996-0C33-4AA7-9CF5-C86364F98DB8}" destId="{C9B0F337-6E49-4D17-992C-2A507FCF41E1}" srcOrd="0" destOrd="0" presId="urn:microsoft.com/office/officeart/2005/8/layout/radial6"/>
    <dgm:cxn modelId="{E79B0C2B-DD46-4C10-87ED-DCF83A835385}" srcId="{254D4CCC-ECDC-421F-BD47-121B3A3B560F}" destId="{F0CC06E5-6956-4BBA-A2B7-186E52D4B5FD}" srcOrd="1" destOrd="0" parTransId="{3ADE564A-6462-4454-B247-0C55313E5CF3}" sibTransId="{EC1894D1-0550-4BDD-B44D-33859683BF2D}"/>
    <dgm:cxn modelId="{339D2A23-D977-4A7A-B62A-2405A1E3D95B}" srcId="{A17FC9E4-608B-4322-B15A-C1FCDFB14440}" destId="{D7D8A30F-F561-4B8E-B061-A2D08BF54EA6}" srcOrd="0" destOrd="0" parTransId="{CEBB6D96-9755-4A37-9DA9-C5C65B8DD652}" sibTransId="{4CA563E7-1408-4D9B-980F-4284C95EB3D1}"/>
    <dgm:cxn modelId="{97106248-B0B6-4538-9FBC-E0DA3CB6EA1C}" srcId="{254D4CCC-ECDC-421F-BD47-121B3A3B560F}" destId="{A17FC9E4-608B-4322-B15A-C1FCDFB14440}" srcOrd="0" destOrd="0" parTransId="{9D7723B8-D374-4CD9-B44B-DF45F84ECAE7}" sibTransId="{1D67367B-6DEA-44A5-B596-74711C12F943}"/>
    <dgm:cxn modelId="{A532FD1F-872A-4170-AFED-218B4B935262}" srcId="{A17FC9E4-608B-4322-B15A-C1FCDFB14440}" destId="{7577AA52-F72D-4AD6-8D6E-7CD63E734A96}" srcOrd="1" destOrd="0" parTransId="{44252D1B-8317-49CA-9671-A059337E8390}" sibTransId="{0DAD8996-0C33-4AA7-9CF5-C86364F98DB8}"/>
    <dgm:cxn modelId="{541A1BD7-C990-49D8-9E85-50FEEFEBA276}" type="presOf" srcId="{254D4CCC-ECDC-421F-BD47-121B3A3B560F}" destId="{44DC48A5-C4D8-4209-B832-3171B9D4FE02}" srcOrd="0" destOrd="0" presId="urn:microsoft.com/office/officeart/2005/8/layout/radial6"/>
    <dgm:cxn modelId="{27B64B44-C059-44D9-AAAD-9B45E52E9458}" type="presOf" srcId="{D7D8A30F-F561-4B8E-B061-A2D08BF54EA6}" destId="{CE54B62D-6742-4F59-B6E5-4F9DA1A382F5}" srcOrd="0" destOrd="0" presId="urn:microsoft.com/office/officeart/2005/8/layout/radial6"/>
    <dgm:cxn modelId="{A8F4F16B-8A77-4EF5-B29A-F045B064C62D}" type="presOf" srcId="{A17FC9E4-608B-4322-B15A-C1FCDFB14440}" destId="{923B43EB-22F4-4BF4-9B22-42DD8CCCDF46}" srcOrd="0" destOrd="0" presId="urn:microsoft.com/office/officeart/2005/8/layout/radial6"/>
    <dgm:cxn modelId="{8BD07FB3-6C00-4259-A3DF-858B8184591B}" srcId="{254D4CCC-ECDC-421F-BD47-121B3A3B560F}" destId="{7E158706-D5EB-472E-8C7F-6C798484924A}" srcOrd="2" destOrd="0" parTransId="{DC3719BD-6C4A-420F-BDF9-3D8ADF1B01A0}" sibTransId="{3D9C6A37-937F-412D-9E67-DAC9D00CD2FF}"/>
    <dgm:cxn modelId="{10BED6EA-DF70-4B27-832B-59EE72B8CAB5}" type="presParOf" srcId="{44DC48A5-C4D8-4209-B832-3171B9D4FE02}" destId="{923B43EB-22F4-4BF4-9B22-42DD8CCCDF46}" srcOrd="0" destOrd="0" presId="urn:microsoft.com/office/officeart/2005/8/layout/radial6"/>
    <dgm:cxn modelId="{FAF089D0-3E37-4A87-A717-A379E15B6B5D}" type="presParOf" srcId="{44DC48A5-C4D8-4209-B832-3171B9D4FE02}" destId="{CE54B62D-6742-4F59-B6E5-4F9DA1A382F5}" srcOrd="1" destOrd="0" presId="urn:microsoft.com/office/officeart/2005/8/layout/radial6"/>
    <dgm:cxn modelId="{6F7BE58A-580D-41F8-8345-6A8F1FBE8592}" type="presParOf" srcId="{44DC48A5-C4D8-4209-B832-3171B9D4FE02}" destId="{198A1CA0-A256-40A6-B164-562102E18232}" srcOrd="2" destOrd="0" presId="urn:microsoft.com/office/officeart/2005/8/layout/radial6"/>
    <dgm:cxn modelId="{019458FC-6527-464F-91BC-7ACCFD70149B}" type="presParOf" srcId="{44DC48A5-C4D8-4209-B832-3171B9D4FE02}" destId="{B99EE88A-3A06-4CCF-98E1-19BFEC575934}" srcOrd="3" destOrd="0" presId="urn:microsoft.com/office/officeart/2005/8/layout/radial6"/>
    <dgm:cxn modelId="{3DA6BA82-570F-4198-9D6F-333F22EDBB81}" type="presParOf" srcId="{44DC48A5-C4D8-4209-B832-3171B9D4FE02}" destId="{FAEB0967-2DF9-4471-9F41-11BFE7E02E2A}" srcOrd="4" destOrd="0" presId="urn:microsoft.com/office/officeart/2005/8/layout/radial6"/>
    <dgm:cxn modelId="{BA4B7C05-A9EC-4FD1-AABD-1A56CAFF482E}" type="presParOf" srcId="{44DC48A5-C4D8-4209-B832-3171B9D4FE02}" destId="{87FD6F6F-1119-4D10-BBED-3BD4E65BC231}" srcOrd="5" destOrd="0" presId="urn:microsoft.com/office/officeart/2005/8/layout/radial6"/>
    <dgm:cxn modelId="{0384C9D3-542A-4EE7-B7DE-67C2F0D92A32}" type="presParOf" srcId="{44DC48A5-C4D8-4209-B832-3171B9D4FE02}" destId="{C9B0F337-6E49-4D17-992C-2A507FCF41E1}" srcOrd="6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B0F337-6E49-4D17-992C-2A507FCF41E1}">
      <dsp:nvSpPr>
        <dsp:cNvPr id="0" name=""/>
        <dsp:cNvSpPr/>
      </dsp:nvSpPr>
      <dsp:spPr>
        <a:xfrm>
          <a:off x="758638" y="1157409"/>
          <a:ext cx="3401992" cy="3401992"/>
        </a:xfrm>
        <a:prstGeom prst="blockArc">
          <a:avLst>
            <a:gd name="adj1" fmla="val 20108534"/>
            <a:gd name="adj2" fmla="val 1534087"/>
            <a:gd name="adj3" fmla="val 46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EE88A-3A06-4CCF-98E1-19BFEC575934}">
      <dsp:nvSpPr>
        <dsp:cNvPr id="0" name=""/>
        <dsp:cNvSpPr/>
      </dsp:nvSpPr>
      <dsp:spPr>
        <a:xfrm>
          <a:off x="3765184" y="1176047"/>
          <a:ext cx="3401992" cy="3401992"/>
        </a:xfrm>
        <a:prstGeom prst="blockArc">
          <a:avLst>
            <a:gd name="adj1" fmla="val 9308534"/>
            <a:gd name="adj2" fmla="val 12334087"/>
            <a:gd name="adj3" fmla="val 46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3B43EB-22F4-4BF4-9B22-42DD8CCCDF46}">
      <dsp:nvSpPr>
        <dsp:cNvPr id="0" name=""/>
        <dsp:cNvSpPr/>
      </dsp:nvSpPr>
      <dsp:spPr>
        <a:xfrm>
          <a:off x="2594255" y="0"/>
          <a:ext cx="2663112" cy="1563290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600" b="1" kern="1200" dirty="0" smtClean="0">
              <a:solidFill>
                <a:schemeClr val="tx1"/>
              </a:solidFill>
            </a:rPr>
            <a:t>СО</a:t>
          </a:r>
          <a:endParaRPr lang="ru-RU" sz="6600" b="1" kern="1200" dirty="0">
            <a:solidFill>
              <a:schemeClr val="tx1"/>
            </a:solidFill>
          </a:endParaRPr>
        </a:p>
      </dsp:txBody>
      <dsp:txXfrm>
        <a:off x="2594255" y="0"/>
        <a:ext cx="2663112" cy="1563290"/>
      </dsp:txXfrm>
    </dsp:sp>
    <dsp:sp modelId="{CE54B62D-6742-4F59-B6E5-4F9DA1A382F5}">
      <dsp:nvSpPr>
        <dsp:cNvPr id="0" name=""/>
        <dsp:cNvSpPr/>
      </dsp:nvSpPr>
      <dsp:spPr>
        <a:xfrm>
          <a:off x="145972" y="2731450"/>
          <a:ext cx="7625095" cy="16881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5400" b="1" kern="1200" dirty="0" smtClean="0">
              <a:solidFill>
                <a:schemeClr val="tx1"/>
              </a:solidFill>
            </a:rPr>
            <a:t>угарный газ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 dirty="0" smtClean="0">
            <a:solidFill>
              <a:schemeClr val="tx1"/>
            </a:solidFill>
          </a:endParaRPr>
        </a:p>
      </dsp:txBody>
      <dsp:txXfrm>
        <a:off x="145972" y="2731450"/>
        <a:ext cx="7625095" cy="1688149"/>
      </dsp:txXfrm>
    </dsp:sp>
    <dsp:sp modelId="{FAEB0967-2DF9-4471-9F41-11BFE7E02E2A}">
      <dsp:nvSpPr>
        <dsp:cNvPr id="0" name=""/>
        <dsp:cNvSpPr/>
      </dsp:nvSpPr>
      <dsp:spPr>
        <a:xfrm>
          <a:off x="9790" y="1396750"/>
          <a:ext cx="7915009" cy="15263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5400" b="1" kern="1200" dirty="0" err="1" smtClean="0">
              <a:solidFill>
                <a:schemeClr val="tx1"/>
              </a:solidFill>
            </a:rPr>
            <a:t>монооксид</a:t>
          </a:r>
          <a:r>
            <a:rPr lang="ru-RU" sz="5400" b="1" kern="1200" dirty="0" smtClean="0">
              <a:solidFill>
                <a:schemeClr val="tx1"/>
              </a:solidFill>
            </a:rPr>
            <a:t> углерода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 dirty="0" smtClean="0">
            <a:solidFill>
              <a:schemeClr val="tx1"/>
            </a:solidFill>
          </a:endParaRPr>
        </a:p>
      </dsp:txBody>
      <dsp:txXfrm>
        <a:off x="9790" y="1396750"/>
        <a:ext cx="7915009" cy="152634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B0F337-6E49-4D17-992C-2A507FCF41E1}">
      <dsp:nvSpPr>
        <dsp:cNvPr id="0" name=""/>
        <dsp:cNvSpPr/>
      </dsp:nvSpPr>
      <dsp:spPr>
        <a:xfrm>
          <a:off x="36941" y="971028"/>
          <a:ext cx="3699886" cy="3699886"/>
        </a:xfrm>
        <a:prstGeom prst="blockArc">
          <a:avLst>
            <a:gd name="adj1" fmla="val 20088991"/>
            <a:gd name="adj2" fmla="val 1443971"/>
            <a:gd name="adj3" fmla="val 379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EE88A-3A06-4CCF-98E1-19BFEC575934}">
      <dsp:nvSpPr>
        <dsp:cNvPr id="0" name=""/>
        <dsp:cNvSpPr/>
      </dsp:nvSpPr>
      <dsp:spPr>
        <a:xfrm>
          <a:off x="3336314" y="938857"/>
          <a:ext cx="3699886" cy="3699886"/>
        </a:xfrm>
        <a:prstGeom prst="blockArc">
          <a:avLst>
            <a:gd name="adj1" fmla="val 9288991"/>
            <a:gd name="adj2" fmla="val 12243971"/>
            <a:gd name="adj3" fmla="val 379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3B43EB-22F4-4BF4-9B22-42DD8CCCDF46}">
      <dsp:nvSpPr>
        <dsp:cNvPr id="0" name=""/>
        <dsp:cNvSpPr/>
      </dsp:nvSpPr>
      <dsp:spPr>
        <a:xfrm>
          <a:off x="1640233" y="0"/>
          <a:ext cx="2521664" cy="1394101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600" kern="1200" dirty="0" smtClean="0">
              <a:solidFill>
                <a:schemeClr val="tx1"/>
              </a:solidFill>
            </a:rPr>
            <a:t>С0</a:t>
          </a:r>
          <a:r>
            <a:rPr lang="ru-RU" sz="6600" kern="1200" baseline="-25000" dirty="0" smtClean="0">
              <a:solidFill>
                <a:schemeClr val="tx1"/>
              </a:solidFill>
            </a:rPr>
            <a:t>2</a:t>
          </a:r>
          <a:endParaRPr lang="ru-RU" sz="6600" b="1" kern="1200" dirty="0">
            <a:solidFill>
              <a:schemeClr val="tx1"/>
            </a:solidFill>
          </a:endParaRPr>
        </a:p>
      </dsp:txBody>
      <dsp:txXfrm>
        <a:off x="1640233" y="0"/>
        <a:ext cx="2521664" cy="1394101"/>
      </dsp:txXfrm>
    </dsp:sp>
    <dsp:sp modelId="{CE54B62D-6742-4F59-B6E5-4F9DA1A382F5}">
      <dsp:nvSpPr>
        <dsp:cNvPr id="0" name=""/>
        <dsp:cNvSpPr/>
      </dsp:nvSpPr>
      <dsp:spPr>
        <a:xfrm>
          <a:off x="144014" y="2808312"/>
          <a:ext cx="6799859" cy="1505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800" b="1" kern="1200" dirty="0" smtClean="0">
              <a:solidFill>
                <a:schemeClr val="tx1"/>
              </a:solidFill>
            </a:rPr>
            <a:t>Диоксид углерода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 dirty="0" smtClean="0">
            <a:solidFill>
              <a:schemeClr val="tx1"/>
            </a:solidFill>
          </a:endParaRPr>
        </a:p>
      </dsp:txBody>
      <dsp:txXfrm>
        <a:off x="144014" y="2808312"/>
        <a:ext cx="6799859" cy="1505446"/>
      </dsp:txXfrm>
    </dsp:sp>
    <dsp:sp modelId="{FAEB0967-2DF9-4471-9F41-11BFE7E02E2A}">
      <dsp:nvSpPr>
        <dsp:cNvPr id="0" name=""/>
        <dsp:cNvSpPr/>
      </dsp:nvSpPr>
      <dsp:spPr>
        <a:xfrm>
          <a:off x="0" y="1368158"/>
          <a:ext cx="7058396" cy="13611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800" b="1" kern="1200" dirty="0" smtClean="0">
              <a:solidFill>
                <a:schemeClr val="tx1"/>
              </a:solidFill>
            </a:rPr>
            <a:t>Углекислый газ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 dirty="0" smtClean="0">
            <a:solidFill>
              <a:schemeClr val="tx1"/>
            </a:solidFill>
          </a:endParaRPr>
        </a:p>
      </dsp:txBody>
      <dsp:txXfrm>
        <a:off x="0" y="1368158"/>
        <a:ext cx="7058396" cy="1361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2AE59-11D7-46C8-A8FF-3F72E55206D8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1ADEC-CB06-4A0E-9912-25F6D790CD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1ADEC-CB06-4A0E-9912-25F6D790CDC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1ADEC-CB06-4A0E-9912-25F6D790CDCA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224CC-C6A3-4A7C-8C95-28F4863766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581C6-4458-430D-BB46-61197C146C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F748D-1301-457D-B6EE-4292B5282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54180-256E-4833-BEF5-CB2873A13F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FBE72-66A5-4784-B9A3-B6E3039181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CE9A6-27E6-4473-BEA1-5B1BFE9E4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C1110-615F-46FC-8E9B-895ED69D0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5FD83-82E0-49DB-94E8-5DC8593FE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F41A3-5BE9-4542-B395-508E302BB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A0E1B-6A00-4C3D-ABED-0B8AAF80E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4EA12-FFF1-4A0C-B533-843AD99DBC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4099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4100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4101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B27F9BE2-1637-4A52-8E21-8E75E29B1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353765"/>
          </a:xfrm>
        </p:spPr>
        <p:txBody>
          <a:bodyPr/>
          <a:lstStyle/>
          <a:p>
            <a:r>
              <a:rPr lang="ru-RU" b="1" dirty="0" smtClean="0"/>
              <a:t>ОКСИД УГЛЕРОДА</a:t>
            </a:r>
            <a:r>
              <a:rPr lang="en-US" b="1" dirty="0" smtClean="0"/>
              <a:t> </a:t>
            </a:r>
            <a:r>
              <a:rPr lang="ru-RU" b="1" dirty="0" smtClean="0"/>
              <a:t>(</a:t>
            </a:r>
            <a:r>
              <a:rPr lang="en-US" b="1" dirty="0" smtClean="0"/>
              <a:t>II</a:t>
            </a:r>
            <a:r>
              <a:rPr lang="ru-RU" b="1" dirty="0" smtClean="0"/>
              <a:t>) и(</a:t>
            </a:r>
            <a:r>
              <a:rPr lang="en-US" b="1" dirty="0" smtClean="0"/>
              <a:t>IV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en-US" sz="6000" dirty="0" smtClean="0">
                <a:cs typeface="Arial" charset="0"/>
              </a:rPr>
              <a:t>§</a:t>
            </a:r>
            <a:r>
              <a:rPr lang="ru-RU" sz="6000" dirty="0" smtClean="0">
                <a:cs typeface="Arial" charset="0"/>
              </a:rPr>
              <a:t> 23, упр. </a:t>
            </a:r>
            <a:r>
              <a:rPr lang="ru-RU" sz="6000" dirty="0" smtClean="0">
                <a:cs typeface="Arial" charset="0"/>
              </a:rPr>
              <a:t>7,8,10.</a:t>
            </a:r>
            <a:endParaRPr lang="en-US" sz="6000" dirty="0" smtClean="0">
              <a:cs typeface="Arial" charset="0"/>
            </a:endParaRPr>
          </a:p>
          <a:p>
            <a:pPr algn="ctr" eaLnBrk="1" hangingPunct="1"/>
            <a:endParaRPr lang="ru-R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ОКСИД УГЛЕРОДА </a:t>
            </a:r>
            <a:r>
              <a:rPr lang="en-US" b="1" dirty="0" smtClean="0"/>
              <a:t>II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79248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0"/>
            <a:ext cx="8534400" cy="4419600"/>
          </a:xfrm>
        </p:spPr>
        <p:txBody>
          <a:bodyPr/>
          <a:lstStyle/>
          <a:p>
            <a:pPr>
              <a:buNone/>
            </a:pPr>
            <a:r>
              <a:rPr lang="ru-RU" sz="4800" dirty="0" smtClean="0"/>
              <a:t>       </a:t>
            </a:r>
            <a:r>
              <a:rPr lang="ru-RU" sz="4800" dirty="0" smtClean="0">
                <a:solidFill>
                  <a:srgbClr val="FF0000"/>
                </a:solidFill>
              </a:rPr>
              <a:t>Ц</a:t>
            </a:r>
            <a:r>
              <a:rPr lang="ru-RU" sz="4800" dirty="0" smtClean="0"/>
              <a:t>,   </a:t>
            </a:r>
            <a:r>
              <a:rPr lang="ru-RU" sz="4800" dirty="0" smtClean="0">
                <a:solidFill>
                  <a:srgbClr val="FF0000"/>
                </a:solidFill>
              </a:rPr>
              <a:t>З</a:t>
            </a:r>
            <a:r>
              <a:rPr lang="ru-RU" sz="4800" dirty="0" smtClean="0"/>
              <a:t>, </a:t>
            </a:r>
            <a:endParaRPr lang="ru-RU" sz="4800" dirty="0" smtClean="0">
              <a:solidFill>
                <a:srgbClr val="FF0000"/>
              </a:solidFill>
            </a:endParaRPr>
          </a:p>
          <a:p>
            <a:r>
              <a:rPr lang="ru-RU" sz="4400" dirty="0" smtClean="0"/>
              <a:t>Плохо растворим в воде</a:t>
            </a:r>
          </a:p>
          <a:p>
            <a:r>
              <a:rPr lang="ru-RU" sz="4400" dirty="0" err="1" smtClean="0"/>
              <a:t>Ткип</a:t>
            </a:r>
            <a:r>
              <a:rPr lang="ru-RU" sz="4400" dirty="0" smtClean="0"/>
              <a:t>.  -192,1С</a:t>
            </a:r>
            <a:r>
              <a:rPr lang="ru-RU" sz="4800" dirty="0" smtClean="0"/>
              <a:t>`</a:t>
            </a:r>
            <a:endParaRPr lang="ru-RU" sz="4400" dirty="0" smtClean="0"/>
          </a:p>
          <a:p>
            <a:r>
              <a:rPr lang="ru-RU" sz="4400" dirty="0" smtClean="0"/>
              <a:t>Ядовит-0,2%в воздухе </a:t>
            </a:r>
            <a:r>
              <a:rPr lang="en-US" sz="4400" dirty="0" smtClean="0"/>
              <a:t>c</a:t>
            </a:r>
            <a:r>
              <a:rPr lang="ru-RU" sz="4400" dirty="0" err="1" smtClean="0"/>
              <a:t>мертельно</a:t>
            </a:r>
            <a:r>
              <a:rPr lang="ru-RU" sz="4800" dirty="0" smtClean="0"/>
              <a:t>!</a:t>
            </a:r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88640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ОКСИД УГЛЕРОДА </a:t>
            </a:r>
            <a:r>
              <a:rPr lang="en-US" sz="3600" b="1" dirty="0" smtClean="0">
                <a:solidFill>
                  <a:schemeClr val="bg1"/>
                </a:solidFill>
              </a:rPr>
              <a:t>II</a:t>
            </a:r>
            <a:endParaRPr lang="ru-RU" sz="36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907704" y="1772816"/>
            <a:ext cx="504056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15816" y="1772816"/>
            <a:ext cx="504056" cy="432048"/>
          </a:xfrm>
          <a:prstGeom prst="line">
            <a:avLst/>
          </a:prstGeom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трелка вверх 14"/>
          <p:cNvSpPr/>
          <p:nvPr/>
        </p:nvSpPr>
        <p:spPr>
          <a:xfrm flipH="1">
            <a:off x="1691679" y="1412776"/>
            <a:ext cx="117727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907704" y="1772816"/>
            <a:ext cx="504056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err="1" smtClean="0"/>
              <a:t>СО-угарный</a:t>
            </a:r>
            <a:r>
              <a:rPr lang="ru-RU" sz="4800" dirty="0" smtClean="0"/>
              <a:t> газ</a:t>
            </a:r>
            <a:endParaRPr lang="ru-RU" sz="4800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340768"/>
            <a:ext cx="300511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2665412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221088"/>
            <a:ext cx="324036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509121"/>
            <a:ext cx="152400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 smtClean="0"/>
              <a:t>      </a:t>
            </a:r>
            <a:r>
              <a:rPr lang="ru-RU" sz="5400" dirty="0" smtClean="0"/>
              <a:t>Получение СО: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 smtClean="0"/>
              <a:t>В газогенераторах:</a:t>
            </a:r>
          </a:p>
          <a:p>
            <a:r>
              <a:rPr lang="ru-RU" sz="4800" b="1" dirty="0" smtClean="0"/>
              <a:t>   </a:t>
            </a:r>
            <a:r>
              <a:rPr lang="ru-RU" sz="5400" b="1" dirty="0" smtClean="0"/>
              <a:t>С</a:t>
            </a:r>
            <a:r>
              <a:rPr lang="ru-RU" sz="4800" b="1" dirty="0" smtClean="0"/>
              <a:t>   </a:t>
            </a:r>
            <a:r>
              <a:rPr lang="ru-RU" sz="4400" b="1" dirty="0" smtClean="0"/>
              <a:t>+ </a:t>
            </a:r>
            <a:r>
              <a:rPr lang="ru-RU" sz="5400" b="1" dirty="0" smtClean="0"/>
              <a:t>0</a:t>
            </a:r>
            <a:r>
              <a:rPr lang="ru-RU" sz="4800" b="1" baseline="-25000" dirty="0" smtClean="0"/>
              <a:t>2</a:t>
            </a:r>
            <a:r>
              <a:rPr lang="ru-RU" sz="4400" b="1" dirty="0" smtClean="0"/>
              <a:t>   =</a:t>
            </a:r>
            <a:r>
              <a:rPr lang="ru-RU" sz="4800" b="1" dirty="0" smtClean="0"/>
              <a:t>СО</a:t>
            </a:r>
            <a:r>
              <a:rPr lang="ru-RU" sz="4800" b="1" baseline="-25000" dirty="0" smtClean="0"/>
              <a:t>2</a:t>
            </a:r>
            <a:r>
              <a:rPr lang="ru-RU" sz="4400" b="1" dirty="0" smtClean="0"/>
              <a:t> +402кДж</a:t>
            </a:r>
            <a:endParaRPr lang="ru-RU" sz="4400" b="1" baseline="-25000" dirty="0" smtClean="0"/>
          </a:p>
          <a:p>
            <a:pPr>
              <a:buNone/>
            </a:pPr>
            <a:r>
              <a:rPr lang="ru-RU" sz="4400" b="1" dirty="0" smtClean="0"/>
              <a:t>   </a:t>
            </a:r>
            <a:r>
              <a:rPr lang="ru-RU" sz="4800" b="1" dirty="0" smtClean="0"/>
              <a:t>СО</a:t>
            </a:r>
            <a:r>
              <a:rPr lang="ru-RU" sz="4800" b="1" baseline="-25000" dirty="0" smtClean="0"/>
              <a:t>2</a:t>
            </a:r>
            <a:r>
              <a:rPr lang="ru-RU" sz="4400" b="1" dirty="0" smtClean="0"/>
              <a:t> + </a:t>
            </a:r>
            <a:r>
              <a:rPr lang="ru-RU" sz="4800" b="1" dirty="0" smtClean="0"/>
              <a:t>С</a:t>
            </a:r>
            <a:r>
              <a:rPr lang="ru-RU" sz="4400" b="1" dirty="0" smtClean="0"/>
              <a:t>  = 2</a:t>
            </a:r>
            <a:r>
              <a:rPr lang="ru-RU" sz="4800" b="1" dirty="0" smtClean="0"/>
              <a:t>СО</a:t>
            </a:r>
            <a:r>
              <a:rPr lang="ru-RU" sz="4400" b="1" dirty="0" smtClean="0"/>
              <a:t>  - 175кДж</a:t>
            </a:r>
          </a:p>
          <a:p>
            <a:pPr>
              <a:buNone/>
            </a:pPr>
            <a:r>
              <a:rPr lang="ru-RU" sz="4400" b="1" dirty="0" smtClean="0"/>
              <a:t>        </a:t>
            </a:r>
            <a:r>
              <a:rPr lang="ru-RU" sz="5400" b="1" dirty="0" smtClean="0"/>
              <a:t>С+Н</a:t>
            </a:r>
            <a:r>
              <a:rPr lang="ru-RU" sz="4000" b="1" dirty="0" smtClean="0"/>
              <a:t>2</a:t>
            </a:r>
            <a:r>
              <a:rPr lang="ru-RU" sz="5400" b="1" dirty="0" smtClean="0"/>
              <a:t>О=СО+Н</a:t>
            </a:r>
            <a:r>
              <a:rPr lang="ru-RU" sz="4400" b="1" dirty="0" smtClean="0"/>
              <a:t>2</a:t>
            </a:r>
            <a:r>
              <a:rPr lang="ru-RU" sz="7200" b="1" dirty="0" smtClean="0"/>
              <a:t>-</a:t>
            </a:r>
            <a:r>
              <a:rPr lang="en-US" sz="7200" b="1" dirty="0" smtClean="0"/>
              <a:t> </a:t>
            </a:r>
            <a:r>
              <a:rPr lang="en-US" sz="6600" b="1" dirty="0" smtClean="0"/>
              <a:t>Q</a:t>
            </a:r>
            <a:endParaRPr lang="ru-RU" sz="6600" b="1" dirty="0" smtClean="0"/>
          </a:p>
          <a:p>
            <a:pPr>
              <a:buNone/>
            </a:pPr>
            <a:r>
              <a:rPr lang="ru-RU" b="1" dirty="0" smtClean="0"/>
              <a:t>                                Водяной газ.</a:t>
            </a:r>
            <a:endParaRPr lang="ru-RU" sz="1800" b="1" dirty="0"/>
          </a:p>
        </p:txBody>
      </p:sp>
      <p:sp>
        <p:nvSpPr>
          <p:cNvPr id="4" name="Выгнутая влево стрелка 3"/>
          <p:cNvSpPr/>
          <p:nvPr/>
        </p:nvSpPr>
        <p:spPr>
          <a:xfrm>
            <a:off x="395536" y="2780928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Получение СО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/>
              <a:t>Сжигание углерода в свободном виде или в виде соединений(</a:t>
            </a:r>
            <a:r>
              <a:rPr lang="ru-RU" sz="3600" b="1" dirty="0" err="1" smtClean="0"/>
              <a:t>кокс,уголь,бензин</a:t>
            </a:r>
            <a:r>
              <a:rPr lang="ru-RU" sz="3600" b="1" dirty="0" smtClean="0"/>
              <a:t>)</a:t>
            </a:r>
          </a:p>
          <a:p>
            <a:pPr>
              <a:buNone/>
            </a:pPr>
            <a:r>
              <a:rPr lang="ru-RU" sz="3600" b="1" dirty="0" smtClean="0"/>
              <a:t>                            1000`С </a:t>
            </a:r>
          </a:p>
          <a:p>
            <a:pPr>
              <a:buNone/>
            </a:pPr>
            <a:r>
              <a:rPr lang="ru-RU" sz="6600" b="1" dirty="0" smtClean="0"/>
              <a:t>  2С</a:t>
            </a:r>
            <a:r>
              <a:rPr lang="ru-RU" sz="6000" b="1" dirty="0" smtClean="0"/>
              <a:t>   </a:t>
            </a:r>
            <a:r>
              <a:rPr lang="ru-RU" sz="5400" b="1" dirty="0" smtClean="0"/>
              <a:t>+ </a:t>
            </a:r>
            <a:r>
              <a:rPr lang="ru-RU" sz="6600" b="1" dirty="0" smtClean="0"/>
              <a:t>0</a:t>
            </a:r>
            <a:r>
              <a:rPr lang="ru-RU" sz="6000" b="1" baseline="-25000" dirty="0" smtClean="0"/>
              <a:t>2</a:t>
            </a:r>
            <a:r>
              <a:rPr lang="ru-RU" sz="5400" b="1" dirty="0" smtClean="0"/>
              <a:t>   =    2 </a:t>
            </a:r>
            <a:r>
              <a:rPr lang="ru-RU" sz="6000" b="1" dirty="0" smtClean="0"/>
              <a:t>СО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Получение</a:t>
            </a:r>
            <a:r>
              <a:rPr lang="ru-RU" b="1" dirty="0" smtClean="0"/>
              <a:t> СО 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b="1" dirty="0" smtClean="0"/>
              <a:t>В лаборатории –</a:t>
            </a:r>
          </a:p>
          <a:p>
            <a:pPr>
              <a:buNone/>
            </a:pPr>
            <a:r>
              <a:rPr lang="ru-RU" b="1" dirty="0" smtClean="0"/>
              <a:t>                   Н</a:t>
            </a:r>
            <a:r>
              <a:rPr lang="ru-RU" sz="2800" b="1" dirty="0" smtClean="0"/>
              <a:t>+  </a:t>
            </a:r>
            <a:r>
              <a:rPr lang="ru-RU" b="1" dirty="0" smtClean="0"/>
              <a:t>Т</a:t>
            </a:r>
          </a:p>
          <a:p>
            <a:pPr>
              <a:buNone/>
            </a:pPr>
            <a:r>
              <a:rPr lang="ru-RU" sz="4400" b="1" dirty="0" smtClean="0"/>
              <a:t>НСООН         Н</a:t>
            </a:r>
            <a:r>
              <a:rPr lang="ru-RU" sz="2800" b="1" dirty="0" smtClean="0"/>
              <a:t>2</a:t>
            </a:r>
            <a:r>
              <a:rPr lang="ru-RU" sz="4400" b="1" dirty="0" smtClean="0"/>
              <a:t>О + СО  </a:t>
            </a:r>
          </a:p>
          <a:p>
            <a:pPr>
              <a:buNone/>
            </a:pPr>
            <a:r>
              <a:rPr lang="ru-RU" sz="4400" dirty="0" smtClean="0"/>
              <a:t>Муравьиная</a:t>
            </a:r>
          </a:p>
          <a:p>
            <a:pPr>
              <a:buNone/>
            </a:pPr>
            <a:r>
              <a:rPr lang="ru-RU" sz="4400" dirty="0" smtClean="0"/>
              <a:t> кислота</a:t>
            </a:r>
            <a:endParaRPr lang="ru-RU" sz="4400" dirty="0"/>
          </a:p>
        </p:txBody>
      </p:sp>
      <p:sp>
        <p:nvSpPr>
          <p:cNvPr id="4" name="Стрелка вверх 3"/>
          <p:cNvSpPr/>
          <p:nvPr/>
        </p:nvSpPr>
        <p:spPr>
          <a:xfrm flipH="1">
            <a:off x="6732240" y="2852936"/>
            <a:ext cx="72008" cy="834392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2915816" y="3140968"/>
            <a:ext cx="978408" cy="189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      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404664"/>
            <a:ext cx="8015287" cy="738336"/>
          </a:xfrm>
        </p:spPr>
        <p:txBody>
          <a:bodyPr/>
          <a:lstStyle/>
          <a:p>
            <a:r>
              <a:rPr lang="ru-RU" b="1" dirty="0" smtClean="0"/>
              <a:t>Химические свойства </a:t>
            </a:r>
            <a:r>
              <a:rPr lang="ru-RU" sz="4800" b="1" dirty="0" smtClean="0"/>
              <a:t>СО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354888" cy="441960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1.При нагревании </a:t>
            </a:r>
            <a:r>
              <a:rPr lang="ru-RU" dirty="0" smtClean="0"/>
              <a:t>- </a:t>
            </a:r>
            <a:r>
              <a:rPr lang="ru-RU" b="1" dirty="0" smtClean="0"/>
              <a:t>восстановитель</a:t>
            </a:r>
            <a:endParaRPr lang="ru-RU" dirty="0" smtClean="0"/>
          </a:p>
          <a:p>
            <a:pPr lvl="0">
              <a:buNone/>
            </a:pPr>
            <a:r>
              <a:rPr lang="ru-RU" sz="4800" dirty="0" smtClean="0"/>
              <a:t>с кислородом </a:t>
            </a:r>
            <a:r>
              <a:rPr lang="en-US" sz="4800" dirty="0" smtClean="0"/>
              <a:t>t° </a:t>
            </a:r>
            <a:r>
              <a:rPr lang="ru-RU" sz="4800" dirty="0" smtClean="0"/>
              <a:t>= 700°С:</a:t>
            </a:r>
          </a:p>
          <a:p>
            <a:pPr lvl="0">
              <a:buNone/>
            </a:pPr>
            <a:r>
              <a:rPr lang="ru-RU" sz="5400" dirty="0" smtClean="0"/>
              <a:t>2</a:t>
            </a:r>
            <a:r>
              <a:rPr lang="ru-RU" sz="5400" b="1" dirty="0" smtClean="0"/>
              <a:t>С</a:t>
            </a:r>
            <a:r>
              <a:rPr lang="ru-RU" sz="5400" dirty="0" smtClean="0"/>
              <a:t> </a:t>
            </a:r>
            <a:r>
              <a:rPr lang="en-US" sz="4800" baseline="30000" dirty="0" smtClean="0"/>
              <a:t>+2</a:t>
            </a:r>
            <a:r>
              <a:rPr lang="ru-RU" sz="5400" b="1" dirty="0" smtClean="0"/>
              <a:t>О</a:t>
            </a:r>
            <a:r>
              <a:rPr lang="ru-RU" sz="4800" dirty="0" smtClean="0"/>
              <a:t>+ </a:t>
            </a:r>
            <a:r>
              <a:rPr lang="ru-RU" sz="4800" b="1" dirty="0" smtClean="0"/>
              <a:t>0</a:t>
            </a:r>
            <a:r>
              <a:rPr lang="ru-RU" sz="4800" baseline="-25000" dirty="0" smtClean="0"/>
              <a:t>2</a:t>
            </a:r>
            <a:r>
              <a:rPr lang="ru-RU" sz="4800" dirty="0" smtClean="0"/>
              <a:t>=2</a:t>
            </a:r>
            <a:r>
              <a:rPr lang="ru-RU" sz="4800" b="1" dirty="0" smtClean="0"/>
              <a:t>С</a:t>
            </a:r>
            <a:r>
              <a:rPr lang="en-US" sz="4400" baseline="30000" dirty="0" smtClean="0"/>
              <a:t>+</a:t>
            </a:r>
            <a:r>
              <a:rPr lang="ru-RU" sz="4400" baseline="30000" dirty="0" smtClean="0"/>
              <a:t>4</a:t>
            </a:r>
            <a:r>
              <a:rPr lang="en-US" sz="4400" baseline="30000" dirty="0" smtClean="0"/>
              <a:t> </a:t>
            </a:r>
            <a:r>
              <a:rPr lang="ru-RU" sz="4800" b="1" dirty="0" smtClean="0"/>
              <a:t>0</a:t>
            </a:r>
            <a:r>
              <a:rPr lang="ru-RU" sz="4800" baseline="-25000" dirty="0" smtClean="0"/>
              <a:t>2</a:t>
            </a:r>
            <a:r>
              <a:rPr lang="ru-RU" sz="4800" dirty="0" smtClean="0"/>
              <a:t>+577кДж</a:t>
            </a:r>
          </a:p>
          <a:p>
            <a:pPr lvl="0">
              <a:buFont typeface="Arial" pitchFamily="34" charset="0"/>
              <a:buChar char="•"/>
            </a:pPr>
            <a:r>
              <a:rPr lang="ru-RU" sz="4400" dirty="0" smtClean="0"/>
              <a:t>С </a:t>
            </a:r>
            <a:r>
              <a:rPr lang="ru-RU" sz="4400" dirty="0" err="1" smtClean="0"/>
              <a:t>водой,с</a:t>
            </a:r>
            <a:r>
              <a:rPr lang="ru-RU" sz="4400" dirty="0" smtClean="0"/>
              <a:t> растворами кислот и </a:t>
            </a:r>
            <a:r>
              <a:rPr lang="ru-RU" sz="4000" dirty="0" smtClean="0"/>
              <a:t>щелочей не взаимодействует-</a:t>
            </a:r>
            <a:endParaRPr lang="ru-RU" sz="4400" dirty="0" smtClean="0"/>
          </a:p>
          <a:p>
            <a:pPr lvl="0">
              <a:buNone/>
            </a:pPr>
            <a:r>
              <a:rPr lang="ru-RU" sz="4400" dirty="0" smtClean="0"/>
              <a:t>    несолеобразующий оксид.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8426896" cy="4419600"/>
          </a:xfrm>
        </p:spPr>
        <p:txBody>
          <a:bodyPr/>
          <a:lstStyle/>
          <a:p>
            <a:r>
              <a:rPr lang="ru-RU" sz="3600" b="1" dirty="0" smtClean="0"/>
              <a:t>При нагревании </a:t>
            </a:r>
            <a:r>
              <a:rPr lang="ru-RU" sz="3600" dirty="0" smtClean="0"/>
              <a:t>-</a:t>
            </a:r>
            <a:r>
              <a:rPr lang="ru-RU" sz="3600" b="1" dirty="0" smtClean="0"/>
              <a:t>восстановитель</a:t>
            </a:r>
            <a:endParaRPr lang="ru-RU" sz="3600" dirty="0" smtClean="0"/>
          </a:p>
          <a:p>
            <a:pPr lvl="0">
              <a:buNone/>
            </a:pPr>
            <a:r>
              <a:rPr lang="ru-RU" sz="4800" dirty="0" smtClean="0"/>
              <a:t>с оксидами металлов:</a:t>
            </a:r>
          </a:p>
          <a:p>
            <a:pPr lvl="0">
              <a:buNone/>
            </a:pPr>
            <a:r>
              <a:rPr lang="ru-RU" sz="4800" b="1" dirty="0" smtClean="0"/>
              <a:t>С</a:t>
            </a:r>
            <a:r>
              <a:rPr lang="ru-RU" sz="4000" dirty="0" smtClean="0"/>
              <a:t> </a:t>
            </a:r>
            <a:r>
              <a:rPr lang="en-US" sz="4000" baseline="30000" dirty="0" smtClean="0"/>
              <a:t>+2 </a:t>
            </a:r>
            <a:r>
              <a:rPr lang="ru-RU" sz="4400" b="1" dirty="0" smtClean="0"/>
              <a:t>О</a:t>
            </a:r>
            <a:r>
              <a:rPr lang="ru-RU" sz="4000" dirty="0" smtClean="0"/>
              <a:t>  + </a:t>
            </a:r>
            <a:r>
              <a:rPr lang="ru-RU" sz="4000" b="1" dirty="0" smtClean="0"/>
              <a:t>Си</a:t>
            </a:r>
            <a:r>
              <a:rPr lang="en-US" sz="4000" baseline="30000" dirty="0" smtClean="0"/>
              <a:t> +2 </a:t>
            </a:r>
            <a:r>
              <a:rPr lang="ru-RU" sz="4400" b="1" dirty="0" smtClean="0"/>
              <a:t>О</a:t>
            </a:r>
            <a:r>
              <a:rPr lang="ru-RU" sz="4000" dirty="0" smtClean="0"/>
              <a:t> = </a:t>
            </a:r>
            <a:r>
              <a:rPr lang="ru-RU" sz="4400" b="1" dirty="0" smtClean="0"/>
              <a:t>Си</a:t>
            </a:r>
            <a:r>
              <a:rPr lang="en-US" sz="4000" baseline="30000" dirty="0" smtClean="0"/>
              <a:t> </a:t>
            </a:r>
            <a:r>
              <a:rPr lang="ru-RU" sz="4000" baseline="30000" dirty="0" smtClean="0"/>
              <a:t>0</a:t>
            </a:r>
            <a:r>
              <a:rPr lang="ru-RU" sz="4000" dirty="0" smtClean="0"/>
              <a:t> + </a:t>
            </a:r>
            <a:r>
              <a:rPr lang="ru-RU" sz="4400" b="1" dirty="0" smtClean="0"/>
              <a:t>С</a:t>
            </a:r>
            <a:r>
              <a:rPr lang="en-US" sz="4000" baseline="30000" dirty="0" smtClean="0"/>
              <a:t> +</a:t>
            </a:r>
            <a:r>
              <a:rPr lang="ru-RU" sz="4000" baseline="30000" dirty="0" smtClean="0"/>
              <a:t>4</a:t>
            </a:r>
            <a:r>
              <a:rPr lang="en-US" sz="4000" baseline="30000" dirty="0" smtClean="0"/>
              <a:t> </a:t>
            </a:r>
            <a:r>
              <a:rPr lang="ru-RU" sz="4800" b="1" dirty="0" smtClean="0"/>
              <a:t>0</a:t>
            </a:r>
            <a:r>
              <a:rPr lang="ru-RU" sz="4000" baseline="-25000" dirty="0" smtClean="0"/>
              <a:t>2</a:t>
            </a:r>
            <a:endParaRPr lang="ru-RU" sz="4000" dirty="0" smtClean="0"/>
          </a:p>
          <a:p>
            <a:r>
              <a:rPr lang="ru-RU" sz="4800" dirty="0" smtClean="0"/>
              <a:t>с хлором (на свету)</a:t>
            </a:r>
            <a:r>
              <a:rPr lang="ru-RU" sz="4000" dirty="0" smtClean="0"/>
              <a:t> : 	</a:t>
            </a:r>
          </a:p>
          <a:p>
            <a:pPr>
              <a:buNone/>
            </a:pPr>
            <a:r>
              <a:rPr lang="ru-RU" sz="4000" dirty="0" smtClean="0"/>
              <a:t>СО   + С</a:t>
            </a:r>
            <a:r>
              <a:rPr lang="en-US" sz="4000" dirty="0" smtClean="0"/>
              <a:t>l</a:t>
            </a:r>
            <a:r>
              <a:rPr lang="ru-RU" sz="4000" baseline="-25000" dirty="0" smtClean="0"/>
              <a:t>2</a:t>
            </a:r>
            <a:r>
              <a:rPr lang="ru-RU" sz="4000" dirty="0" smtClean="0"/>
              <a:t> = СОС</a:t>
            </a:r>
            <a:r>
              <a:rPr lang="en-US" sz="4000" dirty="0" smtClean="0"/>
              <a:t>l</a:t>
            </a:r>
            <a:r>
              <a:rPr lang="ru-RU" sz="4000" baseline="-25000" dirty="0" smtClean="0"/>
              <a:t>2 </a:t>
            </a:r>
            <a:r>
              <a:rPr lang="ru-RU" sz="4000" dirty="0" smtClean="0"/>
              <a:t>-</a:t>
            </a:r>
            <a:r>
              <a:rPr lang="ru-RU" sz="4000" dirty="0" err="1" smtClean="0"/>
              <a:t>ОВ-Фосген</a:t>
            </a:r>
            <a:endParaRPr lang="ru-RU" sz="4000" dirty="0" smtClean="0"/>
          </a:p>
          <a:p>
            <a:pPr>
              <a:buNone/>
            </a:pPr>
            <a:r>
              <a:rPr lang="ru-RU" baseline="-25000" dirty="0" smtClean="0"/>
              <a:t>                                         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Химические свойства СО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ОКСИД УГЛЕРОДА (</a:t>
            </a:r>
            <a:r>
              <a:rPr lang="en-US" b="1" dirty="0" smtClean="0"/>
              <a:t>IV</a:t>
            </a:r>
            <a:r>
              <a:rPr lang="ru-RU" b="1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22385" y="3244334"/>
            <a:ext cx="69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и(</a:t>
            </a:r>
            <a:r>
              <a:rPr lang="en-US" b="1" dirty="0" smtClean="0"/>
              <a:t>IV</a:t>
            </a:r>
            <a:r>
              <a:rPr lang="ru-RU" b="1" dirty="0" smtClean="0"/>
              <a:t>)</a:t>
            </a:r>
            <a:endParaRPr lang="ru-RU" dirty="0"/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1619672" y="1628800"/>
          <a:ext cx="706712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ОКСИД УГЛЕРОДА (</a:t>
            </a:r>
            <a:r>
              <a:rPr lang="en-US" b="1" dirty="0" smtClean="0"/>
              <a:t>IV</a:t>
            </a:r>
            <a:r>
              <a:rPr lang="ru-RU" b="1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/>
              <a:t>Ц,   З,   </a:t>
            </a:r>
            <a:r>
              <a:rPr lang="ru-RU" sz="4800" dirty="0" smtClean="0">
                <a:latin typeface="Myriad Pro Light" pitchFamily="34" charset="0"/>
              </a:rPr>
              <a:t>Д</a:t>
            </a:r>
            <a:r>
              <a:rPr lang="ru-RU" sz="4800" baseline="-25000" dirty="0" smtClean="0"/>
              <a:t> </a:t>
            </a:r>
            <a:r>
              <a:rPr lang="ru-RU" sz="4800" b="1" baseline="-25000" dirty="0" err="1" smtClean="0"/>
              <a:t>возд</a:t>
            </a:r>
            <a:r>
              <a:rPr lang="ru-RU" sz="4800" dirty="0" smtClean="0"/>
              <a:t> </a:t>
            </a:r>
            <a:r>
              <a:rPr lang="ru-RU" sz="4800" b="1" dirty="0" smtClean="0"/>
              <a:t>СО</a:t>
            </a:r>
            <a:r>
              <a:rPr lang="ru-RU" sz="4800" b="1" baseline="-25000" dirty="0" smtClean="0"/>
              <a:t>2</a:t>
            </a:r>
            <a:r>
              <a:rPr lang="ru-RU" sz="4800" dirty="0" smtClean="0"/>
              <a:t>=1,5</a:t>
            </a:r>
          </a:p>
          <a:p>
            <a:r>
              <a:rPr lang="ru-RU" sz="5400" dirty="0" smtClean="0"/>
              <a:t>о = с = о</a:t>
            </a:r>
          </a:p>
          <a:p>
            <a:r>
              <a:rPr lang="ru-RU" sz="4800" b="1" dirty="0" smtClean="0"/>
              <a:t>Р</a:t>
            </a:r>
            <a:r>
              <a:rPr lang="ru-RU" b="1" dirty="0" smtClean="0"/>
              <a:t> </a:t>
            </a:r>
            <a:r>
              <a:rPr lang="ru-RU" sz="4800" b="1" dirty="0" smtClean="0"/>
              <a:t>(в 1</a:t>
            </a:r>
            <a:r>
              <a:rPr lang="en-US" sz="4800" b="1" dirty="0" smtClean="0"/>
              <a:t>V </a:t>
            </a:r>
            <a:r>
              <a:rPr lang="ru-RU" sz="4800" b="1" dirty="0" smtClean="0"/>
              <a:t>Н</a:t>
            </a:r>
            <a:r>
              <a:rPr lang="ru-RU" sz="4800" b="1" baseline="-25000" dirty="0" smtClean="0"/>
              <a:t>2</a:t>
            </a:r>
            <a:r>
              <a:rPr lang="ru-RU" sz="4800" b="1" dirty="0" smtClean="0"/>
              <a:t>0 - 1</a:t>
            </a:r>
            <a:r>
              <a:rPr lang="en-US" sz="4800" b="1" dirty="0" smtClean="0"/>
              <a:t>V </a:t>
            </a:r>
            <a:r>
              <a:rPr lang="ru-RU" sz="4800" b="1" dirty="0" smtClean="0"/>
              <a:t>С0</a:t>
            </a:r>
            <a:r>
              <a:rPr lang="ru-RU" sz="4800" b="1" baseline="-25000" dirty="0" smtClean="0"/>
              <a:t>2</a:t>
            </a:r>
            <a:r>
              <a:rPr lang="ru-RU" sz="4800" b="1" dirty="0" smtClean="0"/>
              <a:t> </a:t>
            </a:r>
          </a:p>
          <a:p>
            <a:pPr>
              <a:buNone/>
            </a:pPr>
            <a:r>
              <a:rPr lang="ru-RU" sz="4800" b="1" dirty="0" smtClean="0"/>
              <a:t>при </a:t>
            </a:r>
            <a:r>
              <a:rPr lang="en-US" sz="4800" b="1" dirty="0" smtClean="0"/>
              <a:t>t° </a:t>
            </a:r>
            <a:r>
              <a:rPr lang="ru-RU" sz="4800" b="1" dirty="0" smtClean="0"/>
              <a:t>15°С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= 1атм), </a:t>
            </a:r>
            <a:endParaRPr lang="ru-RU" sz="4800" dirty="0" smtClean="0"/>
          </a:p>
          <a:p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195736" y="1844824"/>
            <a:ext cx="504056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H="1" flipV="1">
            <a:off x="971600" y="1844824"/>
            <a:ext cx="792088" cy="360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ОКСИД УГЛЕРОДА (</a:t>
            </a:r>
            <a:r>
              <a:rPr lang="en-US" b="1" dirty="0" smtClean="0"/>
              <a:t>IV</a:t>
            </a:r>
            <a:r>
              <a:rPr lang="ru-RU" b="1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268760"/>
            <a:ext cx="7924800" cy="4751040"/>
          </a:xfrm>
        </p:spPr>
        <p:txBody>
          <a:bodyPr/>
          <a:lstStyle/>
          <a:p>
            <a:r>
              <a:rPr lang="ru-RU" b="1" dirty="0" smtClean="0"/>
              <a:t>При комн. Т</a:t>
            </a:r>
            <a:r>
              <a:rPr lang="ru-RU" b="1" baseline="30000" dirty="0" smtClean="0"/>
              <a:t>0  </a:t>
            </a:r>
            <a:r>
              <a:rPr lang="ru-RU" b="1" dirty="0" smtClean="0"/>
              <a:t>и</a:t>
            </a:r>
            <a:r>
              <a:rPr lang="ru-RU" b="1" baseline="30000" dirty="0" smtClean="0"/>
              <a:t>  </a:t>
            </a:r>
            <a:r>
              <a:rPr lang="ru-RU" b="1" dirty="0" smtClean="0"/>
              <a:t>Р=60 атм.сжижается.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При испарении поглощается много тепла, превращается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С0</a:t>
            </a:r>
            <a:r>
              <a:rPr lang="ru-RU" b="1" baseline="-25000" dirty="0" smtClean="0"/>
              <a:t>2</a:t>
            </a:r>
            <a:r>
              <a:rPr lang="ru-RU" b="1" dirty="0" smtClean="0"/>
              <a:t>(</a:t>
            </a:r>
            <a:r>
              <a:rPr lang="ru-RU" b="1" dirty="0" err="1" smtClean="0"/>
              <a:t>тв</a:t>
            </a:r>
            <a:r>
              <a:rPr lang="ru-RU" b="1" dirty="0" smtClean="0"/>
              <a:t>.) - хладагент («сухой лед</a:t>
            </a:r>
            <a:r>
              <a:rPr lang="ru-RU" dirty="0" smtClean="0"/>
              <a:t>»)</a:t>
            </a:r>
          </a:p>
          <a:p>
            <a:r>
              <a:rPr lang="ru-RU" sz="4400" b="1" dirty="0" smtClean="0"/>
              <a:t>При </a:t>
            </a:r>
            <a:r>
              <a:rPr lang="ru-RU" sz="6000" dirty="0" smtClean="0"/>
              <a:t>т</a:t>
            </a:r>
            <a:r>
              <a:rPr lang="ru-RU" sz="4400" dirty="0" smtClean="0"/>
              <a:t> = (-78С)  и Р=1атм</a:t>
            </a:r>
            <a:r>
              <a:rPr lang="ru-RU" dirty="0" smtClean="0"/>
              <a:t>. </a:t>
            </a:r>
            <a:r>
              <a:rPr lang="ru-RU" sz="4400" b="1" dirty="0" smtClean="0"/>
              <a:t>кипит</a:t>
            </a:r>
            <a:r>
              <a:rPr lang="ru-RU" sz="4400" dirty="0" smtClean="0"/>
              <a:t>-</a:t>
            </a:r>
            <a:r>
              <a:rPr lang="ru-RU" sz="4400" b="1" dirty="0" smtClean="0"/>
              <a:t>С0</a:t>
            </a:r>
            <a:r>
              <a:rPr lang="ru-RU" sz="4400" b="1" baseline="-25000" dirty="0" smtClean="0"/>
              <a:t>2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rgbClr val="6600FF"/>
          </a:solidFill>
          <a:ln w="57150">
            <a:solidFill>
              <a:srgbClr val="FF0066"/>
            </a:solidFill>
          </a:ln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CCFF"/>
                </a:solidFill>
              </a:rPr>
              <a:t>«Парниковый эффект»</a:t>
            </a:r>
            <a:endParaRPr lang="ru-RU" dirty="0">
              <a:solidFill>
                <a:srgbClr val="FFCCFF"/>
              </a:solidFill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133600"/>
            <a:ext cx="3743325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2133600"/>
            <a:ext cx="3600450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chemeClr val="bg1"/>
                </a:solidFill>
              </a:rPr>
              <a:t>Получение:</a:t>
            </a:r>
            <a:br>
              <a:rPr lang="ru-RU" sz="5400" dirty="0" smtClean="0">
                <a:solidFill>
                  <a:schemeClr val="bg1"/>
                </a:solidFill>
              </a:rPr>
            </a:b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</a:t>
            </a:r>
            <a:r>
              <a:rPr lang="ru-RU" b="1" dirty="0" smtClean="0"/>
              <a:t>В промышленности- обжиг известняка:</a:t>
            </a:r>
            <a:r>
              <a:rPr lang="ru-RU" baseline="-25000" dirty="0" smtClean="0"/>
              <a:t>                                  </a:t>
            </a:r>
            <a:r>
              <a:rPr lang="en-US" baseline="-25000" dirty="0" smtClean="0"/>
              <a:t>        </a:t>
            </a:r>
            <a:r>
              <a:rPr lang="ru-RU" baseline="-25000" dirty="0" smtClean="0"/>
              <a:t>Т</a:t>
            </a:r>
            <a:endParaRPr lang="ru-RU" dirty="0" smtClean="0"/>
          </a:p>
          <a:p>
            <a:pPr>
              <a:buNone/>
            </a:pPr>
            <a:r>
              <a:rPr lang="ru-RU" sz="4000" dirty="0" smtClean="0"/>
              <a:t>             </a:t>
            </a:r>
            <a:r>
              <a:rPr lang="ru-RU" sz="5400" b="1" dirty="0" smtClean="0"/>
              <a:t>СаС0</a:t>
            </a:r>
            <a:r>
              <a:rPr lang="ru-RU" sz="5400" b="1" baseline="-25000" dirty="0" smtClean="0"/>
              <a:t>3</a:t>
            </a:r>
            <a:r>
              <a:rPr lang="ru-RU" sz="5400" b="1" dirty="0" smtClean="0"/>
              <a:t> </a:t>
            </a:r>
            <a:r>
              <a:rPr lang="en-US" sz="5400" b="1" dirty="0" smtClean="0"/>
              <a:t>=</a:t>
            </a:r>
            <a:r>
              <a:rPr lang="ru-RU" sz="5400" b="1" dirty="0" smtClean="0"/>
              <a:t>Са0 </a:t>
            </a:r>
            <a:r>
              <a:rPr lang="en-US" sz="5400" b="1" dirty="0" smtClean="0"/>
              <a:t>+ C</a:t>
            </a:r>
            <a:r>
              <a:rPr lang="ru-RU" sz="5400" b="1" dirty="0" smtClean="0"/>
              <a:t>0</a:t>
            </a:r>
            <a:r>
              <a:rPr lang="en-US" sz="5400" b="1" baseline="-25000" dirty="0" smtClean="0"/>
              <a:t>2 </a:t>
            </a:r>
            <a:endParaRPr lang="ru-RU" sz="5400" dirty="0" smtClean="0"/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0"/>
            <a:ext cx="8031038" cy="940768"/>
          </a:xfrm>
        </p:spPr>
        <p:txBody>
          <a:bodyPr/>
          <a:lstStyle/>
          <a:p>
            <a:r>
              <a:rPr lang="ru-RU" sz="6000" dirty="0" smtClean="0">
                <a:solidFill>
                  <a:schemeClr val="bg1"/>
                </a:solidFill>
              </a:rPr>
              <a:t>:</a:t>
            </a:r>
            <a:br>
              <a:rPr lang="ru-RU" sz="6000" dirty="0" smtClean="0">
                <a:solidFill>
                  <a:schemeClr val="bg1"/>
                </a:solidFill>
              </a:rPr>
            </a:br>
            <a:r>
              <a:rPr lang="ru-RU" sz="6000" dirty="0" smtClean="0">
                <a:solidFill>
                  <a:schemeClr val="bg1"/>
                </a:solidFill>
              </a:rPr>
              <a:t>Получение   со</a:t>
            </a:r>
            <a:r>
              <a:rPr lang="ru-RU" sz="3200" dirty="0" smtClean="0">
                <a:solidFill>
                  <a:schemeClr val="bg1"/>
                </a:solidFill>
              </a:rPr>
              <a:t>2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2) </a:t>
            </a:r>
            <a:r>
              <a:rPr lang="ru-RU" sz="4800" b="1" dirty="0" smtClean="0"/>
              <a:t>При сгорании углеродсодержащих веществ:</a:t>
            </a:r>
            <a:endParaRPr lang="ru-RU" sz="4800" dirty="0" smtClean="0"/>
          </a:p>
          <a:p>
            <a:pPr>
              <a:buNone/>
            </a:pPr>
            <a:r>
              <a:rPr lang="ru-RU" sz="4800" b="1" dirty="0" smtClean="0"/>
              <a:t>          СН</a:t>
            </a:r>
            <a:r>
              <a:rPr lang="ru-RU" sz="4800" b="1" baseline="-25000" dirty="0" smtClean="0"/>
              <a:t>4</a:t>
            </a:r>
            <a:r>
              <a:rPr lang="ru-RU" sz="4800" b="1" dirty="0" smtClean="0"/>
              <a:t>+20</a:t>
            </a:r>
            <a:r>
              <a:rPr lang="en-US" sz="4800" b="1" baseline="-25000" dirty="0" smtClean="0"/>
              <a:t>2</a:t>
            </a:r>
            <a:r>
              <a:rPr lang="en-US" sz="4800" dirty="0" smtClean="0"/>
              <a:t>=</a:t>
            </a:r>
            <a:r>
              <a:rPr lang="en-US" sz="4800" b="1" dirty="0" smtClean="0"/>
              <a:t> C</a:t>
            </a:r>
            <a:r>
              <a:rPr lang="ru-RU" sz="4800" b="1" dirty="0" smtClean="0"/>
              <a:t>0</a:t>
            </a:r>
            <a:r>
              <a:rPr lang="en-US" sz="4800" b="1" baseline="-25000" dirty="0" smtClean="0"/>
              <a:t>2</a:t>
            </a:r>
            <a:r>
              <a:rPr lang="ru-RU" sz="4800" b="1" dirty="0" smtClean="0"/>
              <a:t>+ 2Н</a:t>
            </a:r>
            <a:r>
              <a:rPr lang="ru-RU" sz="4800" b="1" baseline="-25000" dirty="0" smtClean="0"/>
              <a:t>2</a:t>
            </a:r>
            <a:r>
              <a:rPr lang="ru-RU" sz="4800" b="1" dirty="0" smtClean="0"/>
              <a:t>0</a:t>
            </a:r>
          </a:p>
          <a:p>
            <a:pPr>
              <a:buNone/>
            </a:pPr>
            <a:r>
              <a:rPr lang="ru-RU" dirty="0" smtClean="0"/>
              <a:t>              метан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solidFill>
                  <a:schemeClr val="bg1"/>
                </a:solidFill>
              </a:rPr>
              <a:t>Получение: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/>
              <a:t>3)В лаборатории - действием сильных кислот на карбонаты:</a:t>
            </a:r>
            <a:endParaRPr lang="ru-RU" sz="3600" dirty="0" smtClean="0"/>
          </a:p>
          <a:p>
            <a:pPr>
              <a:buNone/>
            </a:pPr>
            <a:r>
              <a:rPr lang="ru-RU" sz="3600" b="1" dirty="0" smtClean="0"/>
              <a:t>СаС0</a:t>
            </a:r>
            <a:r>
              <a:rPr lang="ru-RU" sz="3600" b="1" baseline="-25000" dirty="0" smtClean="0"/>
              <a:t>3</a:t>
            </a:r>
            <a:r>
              <a:rPr lang="ru-RU" sz="3600" b="1" dirty="0" smtClean="0"/>
              <a:t> + </a:t>
            </a:r>
            <a:r>
              <a:rPr lang="en-US" sz="3600" b="1" dirty="0" smtClean="0"/>
              <a:t>2HCl </a:t>
            </a:r>
            <a:r>
              <a:rPr lang="ru-RU" sz="3600" b="1" dirty="0" smtClean="0"/>
              <a:t>= </a:t>
            </a:r>
            <a:r>
              <a:rPr lang="ru-RU" sz="3600" b="1" dirty="0" err="1" smtClean="0"/>
              <a:t>СаС</a:t>
            </a:r>
            <a:r>
              <a:rPr lang="en-US" sz="3600" b="1" dirty="0" smtClean="0"/>
              <a:t>l</a:t>
            </a:r>
            <a:r>
              <a:rPr lang="ru-RU" sz="3600" b="1" baseline="-25000" dirty="0" smtClean="0"/>
              <a:t>2</a:t>
            </a:r>
            <a:r>
              <a:rPr lang="ru-RU" sz="3600" b="1" dirty="0" smtClean="0"/>
              <a:t> + С0</a:t>
            </a:r>
            <a:r>
              <a:rPr lang="ru-RU" sz="3600" b="1" baseline="-25000" dirty="0" smtClean="0"/>
              <a:t>2</a:t>
            </a:r>
            <a:r>
              <a:rPr lang="ru-RU" sz="3600" b="1" dirty="0" smtClean="0"/>
              <a:t> + Н</a:t>
            </a:r>
            <a:r>
              <a:rPr lang="ru-RU" sz="3600" b="1" baseline="-25000" dirty="0" smtClean="0"/>
              <a:t>2</a:t>
            </a:r>
            <a:r>
              <a:rPr lang="ru-RU" sz="3600" b="1" dirty="0" smtClean="0"/>
              <a:t>0</a:t>
            </a:r>
            <a:endParaRPr lang="ru-RU" sz="3600" dirty="0" smtClean="0"/>
          </a:p>
          <a:p>
            <a:r>
              <a:rPr lang="ru-RU" sz="3600" b="1" dirty="0" smtClean="0"/>
              <a:t>4)При медленном окислении в биохимических процессах.(</a:t>
            </a:r>
            <a:r>
              <a:rPr lang="ru-RU" sz="3600" b="1" dirty="0" err="1" smtClean="0"/>
              <a:t>дыхании,гниении</a:t>
            </a:r>
            <a:r>
              <a:rPr lang="ru-RU" sz="3600" b="1" dirty="0" smtClean="0"/>
              <a:t>,</a:t>
            </a:r>
          </a:p>
          <a:p>
            <a:pPr>
              <a:buNone/>
            </a:pPr>
            <a:r>
              <a:rPr lang="ru-RU" sz="3600" b="1" dirty="0" smtClean="0"/>
              <a:t>брожении.</a:t>
            </a:r>
            <a:r>
              <a:rPr lang="en-US" sz="3600" b="1" dirty="0" smtClean="0"/>
              <a:t>)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/>
              <a:t>Химические свойства: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 smtClean="0"/>
              <a:t>Кислотный оксид </a:t>
            </a:r>
            <a:r>
              <a:rPr lang="en-US" sz="4400" b="1" dirty="0" smtClean="0"/>
              <a:t>C</a:t>
            </a:r>
            <a:r>
              <a:rPr lang="ru-RU" sz="4400" b="1" dirty="0" smtClean="0"/>
              <a:t>0</a:t>
            </a:r>
            <a:r>
              <a:rPr lang="en-US" sz="4400" b="1" baseline="-25000" dirty="0" smtClean="0"/>
              <a:t>2</a:t>
            </a:r>
            <a:endParaRPr lang="ru-RU" sz="4400" b="1" baseline="-25000" dirty="0" smtClean="0"/>
          </a:p>
          <a:p>
            <a:r>
              <a:rPr lang="en-US" sz="4400" b="1" dirty="0" smtClean="0"/>
              <a:t>1) </a:t>
            </a:r>
            <a:r>
              <a:rPr lang="ru-RU" sz="4400" b="1" dirty="0" smtClean="0"/>
              <a:t>С0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 + Н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0</a:t>
            </a: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  <a:sym typeface="Wingdings"/>
              </a:rPr>
              <a:t>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sym typeface="Wingdings"/>
              </a:rPr>
              <a:t>         </a:t>
            </a:r>
            <a:r>
              <a:rPr lang="ru-RU" sz="4400" b="1" dirty="0" smtClean="0"/>
              <a:t>Н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С0</a:t>
            </a:r>
            <a:r>
              <a:rPr lang="ru-RU" sz="4400" b="1" baseline="-25000" dirty="0" smtClean="0"/>
              <a:t>3</a:t>
            </a:r>
          </a:p>
          <a:p>
            <a:endParaRPr lang="ru-RU" sz="4400" dirty="0" smtClean="0"/>
          </a:p>
          <a:p>
            <a:r>
              <a:rPr lang="ru-RU" sz="4400" b="1" dirty="0" smtClean="0"/>
              <a:t>2)С0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+</a:t>
            </a:r>
            <a:r>
              <a:rPr lang="en-US" sz="4400" b="1" dirty="0" smtClean="0"/>
              <a:t>2NaOH </a:t>
            </a:r>
            <a:r>
              <a:rPr lang="ru-RU" sz="4400" b="1" dirty="0" smtClean="0"/>
              <a:t>=</a:t>
            </a:r>
            <a:r>
              <a:rPr lang="en-US" sz="4400" b="1" dirty="0" smtClean="0"/>
              <a:t>Na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С0</a:t>
            </a:r>
            <a:r>
              <a:rPr lang="ru-RU" sz="4400" b="1" baseline="-25000" dirty="0" smtClean="0"/>
              <a:t>3</a:t>
            </a:r>
            <a:r>
              <a:rPr lang="ru-RU" sz="4400" b="1" dirty="0" smtClean="0"/>
              <a:t>+ Н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0</a:t>
            </a:r>
            <a:endParaRPr lang="ru-RU" sz="4400" dirty="0" smtClean="0"/>
          </a:p>
          <a:p>
            <a:pPr>
              <a:buNone/>
            </a:pPr>
            <a:r>
              <a:rPr lang="ru-RU" sz="4400" b="1" dirty="0" smtClean="0"/>
              <a:t>     С0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+</a:t>
            </a:r>
            <a:r>
              <a:rPr lang="en-US" sz="4400" b="1" dirty="0" err="1" smtClean="0"/>
              <a:t>NaOH</a:t>
            </a:r>
            <a:r>
              <a:rPr lang="en-US" sz="4400" b="1" dirty="0" smtClean="0"/>
              <a:t>  </a:t>
            </a:r>
            <a:r>
              <a:rPr lang="ru-RU" sz="4400" b="1" dirty="0" smtClean="0"/>
              <a:t>=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NaH</a:t>
            </a:r>
            <a:r>
              <a:rPr lang="ru-RU" sz="4400" b="1" dirty="0" smtClean="0"/>
              <a:t>С0</a:t>
            </a:r>
            <a:r>
              <a:rPr lang="ru-RU" sz="4400" b="1" baseline="-25000" dirty="0" smtClean="0"/>
              <a:t>3</a:t>
            </a:r>
            <a:endParaRPr lang="ru-RU" sz="4400" dirty="0" smtClean="0"/>
          </a:p>
          <a:p>
            <a:endParaRPr lang="ru-RU" dirty="0"/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4355976" y="2708920"/>
            <a:ext cx="1216152" cy="216024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/>
              <a:t>Химические свойства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При  повышенной </a:t>
            </a:r>
            <a:r>
              <a:rPr lang="en-US" b="1" dirty="0" smtClean="0"/>
              <a:t>t° </a:t>
            </a:r>
            <a:r>
              <a:rPr lang="ru-RU" b="1" dirty="0" smtClean="0"/>
              <a:t>- окислительные свойства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sz="4400" b="1" dirty="0" smtClean="0"/>
              <a:t>С0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 (</a:t>
            </a:r>
            <a:r>
              <a:rPr lang="ru-RU" sz="4400" b="1" dirty="0" err="1" smtClean="0"/>
              <a:t>тв</a:t>
            </a:r>
            <a:r>
              <a:rPr lang="ru-RU" sz="4400" b="1" dirty="0" smtClean="0"/>
              <a:t>.) + </a:t>
            </a:r>
            <a:r>
              <a:rPr lang="en-US" sz="4400" b="1" dirty="0" smtClean="0"/>
              <a:t>2Mg </a:t>
            </a:r>
            <a:r>
              <a:rPr lang="ru-RU" sz="4400" b="1" dirty="0" smtClean="0"/>
              <a:t>= </a:t>
            </a:r>
            <a:r>
              <a:rPr lang="en-US" sz="4400" b="1" dirty="0" smtClean="0"/>
              <a:t>2MgO </a:t>
            </a:r>
            <a:r>
              <a:rPr lang="ru-RU" sz="4400" b="1" dirty="0" smtClean="0"/>
              <a:t>+ С°</a:t>
            </a:r>
            <a:endParaRPr lang="ru-RU" sz="4400" dirty="0" smtClean="0"/>
          </a:p>
          <a:p>
            <a:pPr>
              <a:buNone/>
            </a:pPr>
            <a:r>
              <a:rPr lang="en-US" sz="4400" b="1" dirty="0" smtClean="0"/>
              <a:t> </a:t>
            </a:r>
            <a:r>
              <a:rPr lang="ru-RU" sz="4400" b="1" dirty="0" smtClean="0"/>
              <a:t>«сухой лед»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Качественная реакция на </a:t>
            </a:r>
            <a:r>
              <a:rPr lang="ru-RU" sz="4800" b="1" dirty="0" smtClean="0"/>
              <a:t>со</a:t>
            </a:r>
            <a:r>
              <a:rPr lang="ru-RU" sz="2800" b="1" dirty="0" smtClean="0"/>
              <a:t>2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282880" cy="4419600"/>
          </a:xfrm>
        </p:spPr>
        <p:txBody>
          <a:bodyPr/>
          <a:lstStyle/>
          <a:p>
            <a:r>
              <a:rPr lang="ru-RU" b="1" dirty="0" smtClean="0"/>
              <a:t>- помутнение известковой воды :</a:t>
            </a:r>
            <a:r>
              <a:rPr lang="en-US" b="1" dirty="0" smtClean="0"/>
              <a:t>     </a:t>
            </a:r>
            <a:endParaRPr lang="ru-RU" dirty="0" smtClean="0"/>
          </a:p>
          <a:p>
            <a:pPr>
              <a:buNone/>
            </a:pPr>
            <a:r>
              <a:rPr lang="ru-RU" sz="4400" b="1" dirty="0" smtClean="0"/>
              <a:t>С0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+Са(ОН)</a:t>
            </a:r>
            <a:r>
              <a:rPr lang="ru-RU" sz="4400" b="1" baseline="-25000" dirty="0" smtClean="0"/>
              <a:t>2</a:t>
            </a:r>
            <a:r>
              <a:rPr lang="ru-RU" sz="4000" b="1" dirty="0" smtClean="0"/>
              <a:t> </a:t>
            </a:r>
            <a:r>
              <a:rPr lang="ru-RU" sz="4000" b="1" i="1" dirty="0" smtClean="0"/>
              <a:t>—&gt; </a:t>
            </a:r>
            <a:r>
              <a:rPr lang="ru-RU" sz="4000" b="1" dirty="0" smtClean="0"/>
              <a:t>СаС0</a:t>
            </a:r>
            <a:r>
              <a:rPr lang="ru-RU" sz="4000" b="1" baseline="-25000" dirty="0" smtClean="0"/>
              <a:t>3</a:t>
            </a:r>
            <a:r>
              <a:rPr lang="ru-RU" sz="4000" b="1" dirty="0" smtClean="0"/>
              <a:t> + Н</a:t>
            </a:r>
            <a:r>
              <a:rPr lang="ru-RU" sz="4000" b="1" baseline="-25000" dirty="0" smtClean="0"/>
              <a:t>2</a:t>
            </a:r>
            <a:r>
              <a:rPr lang="ru-RU" sz="4000" b="1" dirty="0" smtClean="0"/>
              <a:t>0</a:t>
            </a:r>
          </a:p>
          <a:p>
            <a:pPr>
              <a:buNone/>
            </a:pPr>
            <a:endParaRPr lang="ru-RU" sz="4000" b="1" dirty="0" smtClean="0"/>
          </a:p>
          <a:p>
            <a:pPr>
              <a:buNone/>
            </a:pPr>
            <a:r>
              <a:rPr lang="ru-RU" sz="4400" b="1" dirty="0" smtClean="0"/>
              <a:t>СаС0</a:t>
            </a:r>
            <a:r>
              <a:rPr lang="ru-RU" sz="4400" b="1" baseline="-25000" dirty="0" smtClean="0"/>
              <a:t>3</a:t>
            </a:r>
            <a:r>
              <a:rPr lang="ru-RU" sz="4000" b="1" dirty="0" smtClean="0"/>
              <a:t>+</a:t>
            </a:r>
            <a:r>
              <a:rPr lang="ru-RU" sz="4400" b="1" dirty="0" smtClean="0"/>
              <a:t>С0</a:t>
            </a:r>
            <a:r>
              <a:rPr lang="ru-RU" sz="4000" b="1" baseline="-25000" dirty="0" smtClean="0"/>
              <a:t>2</a:t>
            </a:r>
            <a:r>
              <a:rPr lang="ru-RU" sz="4000" b="1" dirty="0" smtClean="0"/>
              <a:t>+ </a:t>
            </a:r>
            <a:r>
              <a:rPr lang="ru-RU" sz="4400" b="1" dirty="0" smtClean="0"/>
              <a:t>Н</a:t>
            </a:r>
            <a:r>
              <a:rPr lang="ru-RU" sz="4000" b="1" baseline="-25000" dirty="0" smtClean="0"/>
              <a:t>2</a:t>
            </a:r>
            <a:r>
              <a:rPr lang="ru-RU" sz="4400" b="1" dirty="0" smtClean="0"/>
              <a:t>0</a:t>
            </a:r>
            <a:r>
              <a:rPr lang="ru-RU" sz="4000" b="1" i="1" dirty="0" smtClean="0"/>
              <a:t> —&gt;</a:t>
            </a:r>
            <a:r>
              <a:rPr lang="ru-RU" sz="4400" b="1" dirty="0" err="1" smtClean="0"/>
              <a:t>Са</a:t>
            </a:r>
            <a:r>
              <a:rPr lang="ru-RU" sz="4000" b="1" dirty="0" smtClean="0"/>
              <a:t>(</a:t>
            </a:r>
            <a:r>
              <a:rPr lang="ru-RU" sz="4400" b="1" dirty="0" smtClean="0"/>
              <a:t>НС0</a:t>
            </a:r>
            <a:r>
              <a:rPr lang="ru-RU" sz="4000" b="1" baseline="-25000" dirty="0" smtClean="0"/>
              <a:t>3</a:t>
            </a:r>
            <a:r>
              <a:rPr lang="ru-RU" sz="4400" b="1" dirty="0" smtClean="0"/>
              <a:t>)</a:t>
            </a:r>
            <a:r>
              <a:rPr lang="ru-RU" sz="7200" b="1" baseline="-25000" dirty="0" smtClean="0"/>
              <a:t> </a:t>
            </a:r>
            <a:r>
              <a:rPr lang="ru-RU" sz="4000" b="1" baseline="-25000" dirty="0" smtClean="0"/>
              <a:t>2</a:t>
            </a:r>
            <a:endParaRPr lang="ru-RU" sz="4000" b="1" dirty="0"/>
          </a:p>
        </p:txBody>
      </p:sp>
      <p:sp useBgFill="1">
        <p:nvSpPr>
          <p:cNvPr id="4" name="Стрелка вниз 3"/>
          <p:cNvSpPr/>
          <p:nvPr/>
        </p:nvSpPr>
        <p:spPr>
          <a:xfrm>
            <a:off x="6300192" y="2204864"/>
            <a:ext cx="72008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/>
              <a:t>Применение СО</a:t>
            </a:r>
            <a:endParaRPr lang="ru-RU" sz="6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8280920" cy="475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Применение СО</a:t>
            </a:r>
            <a:r>
              <a:rPr lang="ru-RU" sz="4000" dirty="0" smtClean="0"/>
              <a:t>2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b="1" dirty="0" smtClean="0"/>
              <a:t>В теплицах:</a:t>
            </a:r>
          </a:p>
          <a:p>
            <a:pPr>
              <a:buNone/>
            </a:pPr>
            <a:r>
              <a:rPr lang="ru-RU" sz="4800" b="1" dirty="0" smtClean="0"/>
              <a:t>6С0</a:t>
            </a:r>
            <a:r>
              <a:rPr lang="ru-RU" sz="4800" b="1" baseline="-25000" dirty="0" smtClean="0"/>
              <a:t>2</a:t>
            </a:r>
            <a:r>
              <a:rPr lang="ru-RU" sz="4800" b="1" dirty="0" smtClean="0"/>
              <a:t> + 6Н</a:t>
            </a:r>
            <a:r>
              <a:rPr lang="ru-RU" sz="4800" b="1" baseline="-25000" dirty="0" smtClean="0"/>
              <a:t>2</a:t>
            </a:r>
            <a:r>
              <a:rPr lang="ru-RU" sz="4800" b="1" dirty="0" smtClean="0"/>
              <a:t>0</a:t>
            </a:r>
            <a:r>
              <a:rPr lang="ru-RU" b="1" i="1" dirty="0" smtClean="0"/>
              <a:t> —&gt; </a:t>
            </a:r>
            <a:r>
              <a:rPr lang="ru-RU" sz="4400" b="1" dirty="0" smtClean="0"/>
              <a:t>С</a:t>
            </a:r>
            <a:r>
              <a:rPr lang="ru-RU" b="1" baseline="-25000" dirty="0" smtClean="0"/>
              <a:t>6</a:t>
            </a:r>
            <a:r>
              <a:rPr lang="ru-RU" sz="4800" b="1" dirty="0" smtClean="0"/>
              <a:t>Н</a:t>
            </a:r>
            <a:r>
              <a:rPr lang="ru-RU" b="1" baseline="-25000" dirty="0" smtClean="0"/>
              <a:t>12</a:t>
            </a:r>
            <a:r>
              <a:rPr lang="ru-RU" sz="4800" b="1" dirty="0" smtClean="0"/>
              <a:t>0</a:t>
            </a:r>
            <a:r>
              <a:rPr lang="ru-RU" b="1" baseline="-25000" dirty="0" smtClean="0"/>
              <a:t>6 </a:t>
            </a:r>
            <a:r>
              <a:rPr lang="ru-RU" b="1" dirty="0" smtClean="0"/>
              <a:t>+</a:t>
            </a:r>
            <a:r>
              <a:rPr lang="ru-RU" sz="4000" b="1" dirty="0" smtClean="0"/>
              <a:t>6</a:t>
            </a:r>
            <a:r>
              <a:rPr lang="ru-RU" sz="5400" b="1" dirty="0" smtClean="0"/>
              <a:t>0</a:t>
            </a:r>
            <a:r>
              <a:rPr lang="ru-RU" sz="4000" b="1" baseline="-25000" dirty="0" smtClean="0"/>
              <a:t>2</a:t>
            </a:r>
            <a:endParaRPr lang="ru-RU" sz="4000" b="1" dirty="0"/>
          </a:p>
        </p:txBody>
      </p:sp>
      <p:sp>
        <p:nvSpPr>
          <p:cNvPr id="4" name="Стрелка вверх 3"/>
          <p:cNvSpPr/>
          <p:nvPr/>
        </p:nvSpPr>
        <p:spPr>
          <a:xfrm>
            <a:off x="8028384" y="2708920"/>
            <a:ext cx="144016" cy="834392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0" y="-171400"/>
            <a:ext cx="9144000" cy="724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получают СО в лаборатории и в промышленности?</a:t>
            </a:r>
          </a:p>
          <a:p>
            <a:r>
              <a:rPr lang="ru-RU" dirty="0" smtClean="0"/>
              <a:t>При каких условиях может образоваться угарный газ.</a:t>
            </a:r>
          </a:p>
          <a:p>
            <a:r>
              <a:rPr lang="ru-RU" dirty="0" smtClean="0"/>
              <a:t>Горящая лучинка гаснет в азоте и в углекислом газе. Как эти газы можно отличить друг от друга?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628801"/>
            <a:ext cx="813690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04800"/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1)Рассчитайте  относительную  плотность   оксидов  углерода   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(II)  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и  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(IV)</a:t>
            </a:r>
            <a:endParaRPr lang="ru-RU" sz="1600" dirty="0" smtClean="0">
              <a:solidFill>
                <a:srgbClr val="000000"/>
              </a:solidFill>
              <a:latin typeface="Arial" pitchFamily="34" charset="0"/>
            </a:endParaRPr>
          </a:p>
          <a:p>
            <a:pPr lvl="0" indent="295275" eaLnBrk="0" hangingPunct="0"/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воздуху. Какой газ легче или тяжелее воздуха? </a:t>
            </a:r>
          </a:p>
          <a:p>
            <a:pPr lvl="0" indent="295275" eaLnBrk="0" hangingPunct="0"/>
            <a:endParaRPr lang="ru-RU" sz="2800" dirty="0" smtClean="0">
              <a:solidFill>
                <a:srgbClr val="000000"/>
              </a:solidFill>
              <a:latin typeface="Arial" pitchFamily="34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</a:rPr>
              <a:t>2)</a:t>
            </a:r>
            <a:r>
              <a:rPr lang="ru-RU" sz="4000" dirty="0" smtClean="0"/>
              <a:t> </a:t>
            </a:r>
            <a:r>
              <a:rPr lang="ru-RU" sz="3200" dirty="0" smtClean="0"/>
              <a:t>Напишите уравнения двух реакций, доказывающих, что диоксид углерода</a:t>
            </a:r>
          </a:p>
          <a:p>
            <a:r>
              <a:rPr lang="ru-RU" sz="3200" dirty="0" smtClean="0"/>
              <a:t>относится  к   кислотным  оксидам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Домашнее задание.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4000" dirty="0" smtClean="0">
                <a:cs typeface="Arial" charset="0"/>
              </a:rPr>
              <a:t>§</a:t>
            </a:r>
            <a:r>
              <a:rPr lang="ru-RU" sz="4000" dirty="0" smtClean="0">
                <a:cs typeface="Arial" charset="0"/>
              </a:rPr>
              <a:t> 23, упр. 7,8,10.</a:t>
            </a:r>
            <a:endParaRPr lang="en-US" sz="4000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ругленный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747</TotalTime>
  <Words>502</Words>
  <Application>Microsoft Office PowerPoint</Application>
  <PresentationFormat>Экран (4:3)</PresentationFormat>
  <Paragraphs>104</Paragraphs>
  <Slides>25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Скругленный</vt:lpstr>
      <vt:lpstr>ОКСИД УГЛЕРОДА (II) и(IV)</vt:lpstr>
      <vt:lpstr>ОКСИД УГЛЕРОДА II</vt:lpstr>
      <vt:lpstr> </vt:lpstr>
      <vt:lpstr>СО-угарный газ</vt:lpstr>
      <vt:lpstr>      Получение СО:</vt:lpstr>
      <vt:lpstr>Получение СО</vt:lpstr>
      <vt:lpstr>Получение СО :</vt:lpstr>
      <vt:lpstr>Химические свойства СО  </vt:lpstr>
      <vt:lpstr>Химические свойства СО</vt:lpstr>
      <vt:lpstr>ОКСИД УГЛЕРОДА (IV)</vt:lpstr>
      <vt:lpstr>ОКСИД УГЛЕРОДА (IV)</vt:lpstr>
      <vt:lpstr>ОКСИД УГЛЕРОДА (IV)</vt:lpstr>
      <vt:lpstr>«Парниковый эффект»</vt:lpstr>
      <vt:lpstr>Получение: </vt:lpstr>
      <vt:lpstr>: Получение   со2</vt:lpstr>
      <vt:lpstr>Получение:</vt:lpstr>
      <vt:lpstr>Химические свойства:</vt:lpstr>
      <vt:lpstr>Химические свойства</vt:lpstr>
      <vt:lpstr>Качественная реакция на со2</vt:lpstr>
      <vt:lpstr>Применение СО</vt:lpstr>
      <vt:lpstr>Применение СО2</vt:lpstr>
      <vt:lpstr>Слайд 22</vt:lpstr>
      <vt:lpstr>Закрепление</vt:lpstr>
      <vt:lpstr>Слайд 24</vt:lpstr>
      <vt:lpstr>Домашнее задание.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Гидролиз солей.</dc:title>
  <dc:creator>User</dc:creator>
  <cp:lastModifiedBy>Admin</cp:lastModifiedBy>
  <cp:revision>71</cp:revision>
  <dcterms:created xsi:type="dcterms:W3CDTF">2003-11-26T00:43:49Z</dcterms:created>
  <dcterms:modified xsi:type="dcterms:W3CDTF">2012-12-05T17:59:11Z</dcterms:modified>
</cp:coreProperties>
</file>