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57" r:id="rId11"/>
    <p:sldId id="258" r:id="rId12"/>
    <p:sldId id="259" r:id="rId13"/>
    <p:sldId id="260" r:id="rId14"/>
    <p:sldId id="262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EFFFFF"/>
    <a:srgbClr val="CCFFCC"/>
    <a:srgbClr val="CCFFFF"/>
    <a:srgbClr val="FFFFCC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6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38E98-2A93-43A5-A69E-9321BBAF326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BBEE8-726D-4857-92B1-77FD2F6A7A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7811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F69183E-BB64-4373-B357-86B014FC450F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EEDB34F-8D6F-463F-A275-1D313EAD7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se.sci-lib.com/article070973.html" TargetMode="External"/><Relationship Id="rId2" Type="http://schemas.openxmlformats.org/officeDocument/2006/relationships/hyperlink" Target="http://bse.sci-lib.com/article070972.html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587302"/>
            <a:ext cx="8280920" cy="58635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 contourW="12700">
              <a:bevelT w="38100" h="38100" prst="angle"/>
              <a:bevelB w="38100" h="38100" prst="angle"/>
              <a:extrusionClr>
                <a:srgbClr val="C00000"/>
              </a:extrusionClr>
              <a:contourClr>
                <a:srgbClr val="FF0000"/>
              </a:contourClr>
            </a:sp3d>
          </a:bodyPr>
          <a:lstStyle/>
          <a:p>
            <a:r>
              <a:rPr lang="ru-RU" sz="19900" b="1" dirty="0" smtClean="0">
                <a:ln w="38100">
                  <a:solidFill>
                    <a:schemeClr val="tx1"/>
                  </a:solidFill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lexandra Zeferino Three" pitchFamily="66" charset="0"/>
              </a:rPr>
              <a:t>Развитие геометрии.</a:t>
            </a:r>
            <a:endParaRPr lang="ru-RU" sz="19900" b="1" dirty="0">
              <a:ln w="38100">
                <a:solidFill>
                  <a:schemeClr val="tx1"/>
                </a:solidFill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lexandra Zeferino Three" pitchFamily="66" charset="0"/>
            </a:endParaRPr>
          </a:p>
        </p:txBody>
      </p:sp>
      <p:sp>
        <p:nvSpPr>
          <p:cNvPr id="3" name="Скругленный прямоугольник 2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1333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014" y="188640"/>
            <a:ext cx="8892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Геометрия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i="1" dirty="0" smtClean="0">
                <a:solidFill>
                  <a:srgbClr val="0070C0"/>
                </a:solidFill>
              </a:rPr>
              <a:t>– это раздел </a:t>
            </a:r>
            <a:r>
              <a:rPr lang="ru-RU" sz="2800" i="1" dirty="0">
                <a:solidFill>
                  <a:srgbClr val="0070C0"/>
                </a:solidFill>
              </a:rPr>
              <a:t>математики, изучающий пространственные отношения и формы, </a:t>
            </a:r>
            <a:r>
              <a:rPr lang="ru-RU" sz="2800" i="1" dirty="0" smtClean="0">
                <a:solidFill>
                  <a:srgbClr val="0070C0"/>
                </a:solidFill>
              </a:rPr>
              <a:t>сходные по </a:t>
            </a:r>
            <a:r>
              <a:rPr lang="ru-RU" sz="2800" i="1" dirty="0">
                <a:solidFill>
                  <a:srgbClr val="0070C0"/>
                </a:solidFill>
              </a:rPr>
              <a:t>своей структуре.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5341020"/>
              </p:ext>
            </p:extLst>
          </p:nvPr>
        </p:nvGraphicFramePr>
        <p:xfrm>
          <a:off x="2699792" y="2134747"/>
          <a:ext cx="4181533" cy="2909934"/>
        </p:xfrm>
        <a:graphic>
          <a:graphicData uri="http://schemas.openxmlformats.org/presentationml/2006/ole">
            <p:oleObj spid="_x0000_s4103" name="Image" r:id="rId3" imgW="6933333" imgH="4825397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56223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55" y="19827"/>
            <a:ext cx="889248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Судя по сохранившимся </a:t>
            </a:r>
            <a:r>
              <a:rPr lang="ru-RU" sz="2400" i="1" dirty="0" smtClean="0">
                <a:solidFill>
                  <a:srgbClr val="0070C0"/>
                </a:solidFill>
              </a:rPr>
              <a:t>отрывкам древнеегипетских </a:t>
            </a:r>
            <a:r>
              <a:rPr lang="ru-RU" sz="2400" i="1" dirty="0">
                <a:solidFill>
                  <a:srgbClr val="0070C0"/>
                </a:solidFill>
              </a:rPr>
              <a:t>сочинений, </a:t>
            </a:r>
            <a:r>
              <a:rPr lang="ru-RU" sz="2400" b="1" i="1" dirty="0">
                <a:solidFill>
                  <a:srgbClr val="0070C0"/>
                </a:solidFill>
              </a:rPr>
              <a:t>Геометрия</a:t>
            </a:r>
            <a:r>
              <a:rPr lang="ru-RU" sz="2400" i="1" dirty="0">
                <a:solidFill>
                  <a:srgbClr val="0070C0"/>
                </a:solidFill>
              </a:rPr>
              <a:t> развилась не только из измерений Земли, но также из измерений объёмов и поверхностей при земляных и строительных </a:t>
            </a:r>
            <a:r>
              <a:rPr lang="ru-RU" sz="2400" i="1" dirty="0" smtClean="0">
                <a:solidFill>
                  <a:srgbClr val="0070C0"/>
                </a:solidFill>
              </a:rPr>
              <a:t>работах.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0112" y="2852936"/>
            <a:ext cx="2306987" cy="21498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6254" y="1628800"/>
            <a:ext cx="9144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Первоначальные понятия </a:t>
            </a:r>
            <a:r>
              <a:rPr lang="ru-RU" sz="2400" b="1" i="1" dirty="0">
                <a:solidFill>
                  <a:srgbClr val="0070C0"/>
                </a:solidFill>
              </a:rPr>
              <a:t>Геометрия</a:t>
            </a:r>
            <a:r>
              <a:rPr lang="ru-RU" sz="2400" i="1" dirty="0">
                <a:solidFill>
                  <a:srgbClr val="0070C0"/>
                </a:solidFill>
              </a:rPr>
              <a:t> возникли в результате отвлечения от всяких свойств и отношений тел, кроме взаимного расположения и величины. </a:t>
            </a:r>
            <a:endParaRPr lang="ru-RU" sz="2400" i="1" dirty="0" smtClean="0">
              <a:solidFill>
                <a:srgbClr val="0070C0"/>
              </a:solidFill>
            </a:endParaRPr>
          </a:p>
          <a:p>
            <a:r>
              <a:rPr lang="ru-RU" sz="2400" i="1" dirty="0" smtClean="0">
                <a:solidFill>
                  <a:srgbClr val="0070C0"/>
                </a:solidFill>
              </a:rPr>
              <a:t>Первые понятия </a:t>
            </a:r>
            <a:r>
              <a:rPr lang="ru-RU" sz="2400" i="1" dirty="0">
                <a:solidFill>
                  <a:srgbClr val="0070C0"/>
                </a:solidFill>
              </a:rPr>
              <a:t>выражаются в прикосновении или </a:t>
            </a:r>
            <a:endParaRPr lang="ru-RU" sz="2400" i="1" dirty="0" smtClean="0">
              <a:solidFill>
                <a:srgbClr val="0070C0"/>
              </a:solidFill>
            </a:endParaRPr>
          </a:p>
          <a:p>
            <a:r>
              <a:rPr lang="ru-RU" sz="2400" i="1" dirty="0" smtClean="0">
                <a:solidFill>
                  <a:srgbClr val="0070C0"/>
                </a:solidFill>
              </a:rPr>
              <a:t>прилегании </a:t>
            </a:r>
            <a:r>
              <a:rPr lang="ru-RU" sz="2400" i="1" dirty="0">
                <a:solidFill>
                  <a:srgbClr val="0070C0"/>
                </a:solidFill>
              </a:rPr>
              <a:t>тел друг к другу, в том, что </a:t>
            </a:r>
            <a:endParaRPr lang="ru-RU" sz="2400" i="1" dirty="0" smtClean="0">
              <a:solidFill>
                <a:srgbClr val="0070C0"/>
              </a:solidFill>
            </a:endParaRPr>
          </a:p>
          <a:p>
            <a:r>
              <a:rPr lang="ru-RU" sz="2400" i="1" dirty="0" smtClean="0">
                <a:solidFill>
                  <a:srgbClr val="0070C0"/>
                </a:solidFill>
              </a:rPr>
              <a:t>одно </a:t>
            </a:r>
            <a:r>
              <a:rPr lang="ru-RU" sz="2400" i="1" dirty="0">
                <a:solidFill>
                  <a:srgbClr val="0070C0"/>
                </a:solidFill>
              </a:rPr>
              <a:t>тело </a:t>
            </a:r>
            <a:r>
              <a:rPr lang="ru-RU" sz="2400" i="1" dirty="0" smtClean="0">
                <a:solidFill>
                  <a:srgbClr val="0070C0"/>
                </a:solidFill>
              </a:rPr>
              <a:t>есть </a:t>
            </a:r>
            <a:r>
              <a:rPr lang="ru-RU" sz="2400" i="1" dirty="0">
                <a:solidFill>
                  <a:srgbClr val="0070C0"/>
                </a:solidFill>
              </a:rPr>
              <a:t>часть другого, в </a:t>
            </a:r>
            <a:endParaRPr lang="ru-RU" sz="2400" i="1" dirty="0" smtClean="0">
              <a:solidFill>
                <a:srgbClr val="0070C0"/>
              </a:solidFill>
            </a:endParaRPr>
          </a:p>
          <a:p>
            <a:r>
              <a:rPr lang="ru-RU" sz="2400" i="1" dirty="0" smtClean="0">
                <a:solidFill>
                  <a:srgbClr val="0070C0"/>
                </a:solidFill>
              </a:rPr>
              <a:t>расположении </a:t>
            </a:r>
            <a:r>
              <a:rPr lang="ru-RU" sz="2400" i="1" dirty="0">
                <a:solidFill>
                  <a:srgbClr val="0070C0"/>
                </a:solidFill>
              </a:rPr>
              <a:t>«между», </a:t>
            </a:r>
            <a:r>
              <a:rPr lang="ru-RU" sz="2400" i="1" dirty="0" smtClean="0">
                <a:solidFill>
                  <a:srgbClr val="0070C0"/>
                </a:solidFill>
              </a:rPr>
              <a:t>«</a:t>
            </a:r>
            <a:r>
              <a:rPr lang="ru-RU" sz="2400" i="1" dirty="0">
                <a:solidFill>
                  <a:srgbClr val="0070C0"/>
                </a:solidFill>
              </a:rPr>
              <a:t>внутри» и т.п. </a:t>
            </a:r>
            <a:endParaRPr lang="ru-RU" sz="2400" i="1" dirty="0" smtClean="0">
              <a:solidFill>
                <a:srgbClr val="0070C0"/>
              </a:solidFill>
            </a:endParaRPr>
          </a:p>
          <a:p>
            <a:r>
              <a:rPr lang="ru-RU" sz="2400" i="1" dirty="0" smtClean="0">
                <a:solidFill>
                  <a:srgbClr val="0070C0"/>
                </a:solidFill>
              </a:rPr>
              <a:t>Вторые </a:t>
            </a:r>
            <a:r>
              <a:rPr lang="ru-RU" sz="2400" i="1" dirty="0">
                <a:solidFill>
                  <a:srgbClr val="0070C0"/>
                </a:solidFill>
              </a:rPr>
              <a:t>выражаются в </a:t>
            </a:r>
            <a:r>
              <a:rPr lang="ru-RU" sz="2400" i="1" dirty="0" smtClean="0">
                <a:solidFill>
                  <a:srgbClr val="0070C0"/>
                </a:solidFill>
              </a:rPr>
              <a:t>понятиях «больше»,</a:t>
            </a:r>
          </a:p>
          <a:p>
            <a:r>
              <a:rPr lang="ru-RU" sz="2400" i="1" dirty="0" smtClean="0">
                <a:solidFill>
                  <a:srgbClr val="0070C0"/>
                </a:solidFill>
              </a:rPr>
              <a:t> </a:t>
            </a:r>
            <a:r>
              <a:rPr lang="ru-RU" sz="2400" i="1" dirty="0">
                <a:solidFill>
                  <a:srgbClr val="0070C0"/>
                </a:solidFill>
              </a:rPr>
              <a:t>«меньше», в понятии о равенстве тел.</a:t>
            </a:r>
            <a:r>
              <a:rPr lang="ru-RU" sz="2000" i="1" dirty="0">
                <a:solidFill>
                  <a:srgbClr val="0070C0"/>
                </a:solidFill>
              </a:rPr>
              <a:t/>
            </a:r>
            <a:br>
              <a:rPr lang="ru-RU" sz="2000" i="1" dirty="0">
                <a:solidFill>
                  <a:srgbClr val="0070C0"/>
                </a:solidFill>
              </a:rPr>
            </a:br>
            <a:endParaRPr lang="ru-RU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8255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55" y="19827"/>
            <a:ext cx="8892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6254" y="1628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70C0"/>
                </a:solidFill>
              </a:rPr>
              <a:t/>
            </a:r>
            <a:br>
              <a:rPr lang="ru-RU" sz="2000" i="1" dirty="0">
                <a:solidFill>
                  <a:srgbClr val="0070C0"/>
                </a:solidFill>
              </a:rPr>
            </a:br>
            <a:endParaRPr lang="ru-RU" sz="2000" i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001" y="443860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  </a:t>
            </a:r>
            <a:r>
              <a:rPr lang="ru-RU" sz="2400" b="1" i="1" dirty="0">
                <a:solidFill>
                  <a:srgbClr val="0070C0"/>
                </a:solidFill>
              </a:rPr>
              <a:t>Геометрия</a:t>
            </a:r>
            <a:r>
              <a:rPr lang="ru-RU" sz="2400" i="1" dirty="0">
                <a:solidFill>
                  <a:srgbClr val="0070C0"/>
                </a:solidFill>
              </a:rPr>
              <a:t> в первоначальном значении есть наука о фигурах, взаимном расположении и размерах их частей, а также о преобразованиях фигур. Это определение вполне согласуется с определением </a:t>
            </a:r>
            <a:r>
              <a:rPr lang="ru-RU" sz="2400" b="1" i="1" dirty="0">
                <a:solidFill>
                  <a:srgbClr val="0070C0"/>
                </a:solidFill>
              </a:rPr>
              <a:t>Геометрия</a:t>
            </a:r>
            <a:r>
              <a:rPr lang="ru-RU" sz="2400" i="1" dirty="0">
                <a:solidFill>
                  <a:srgbClr val="0070C0"/>
                </a:solidFill>
              </a:rPr>
              <a:t> как науки о пространственных формах и отношениях. Действительно, фигура, как она рассматривается в </a:t>
            </a:r>
            <a:r>
              <a:rPr lang="ru-RU" sz="2400" b="1" i="1" dirty="0">
                <a:solidFill>
                  <a:srgbClr val="0070C0"/>
                </a:solidFill>
              </a:rPr>
              <a:t>Геометрия</a:t>
            </a:r>
            <a:r>
              <a:rPr lang="ru-RU" sz="2400" i="1" dirty="0">
                <a:solidFill>
                  <a:srgbClr val="0070C0"/>
                </a:solidFill>
              </a:rPr>
              <a:t>, и есть пространственная форма; поэтому в </a:t>
            </a:r>
            <a:r>
              <a:rPr lang="ru-RU" sz="2400" b="1" i="1" dirty="0">
                <a:solidFill>
                  <a:srgbClr val="0070C0"/>
                </a:solidFill>
              </a:rPr>
              <a:t>Геометрия</a:t>
            </a:r>
            <a:r>
              <a:rPr lang="ru-RU" sz="2400" i="1" dirty="0">
                <a:solidFill>
                  <a:srgbClr val="0070C0"/>
                </a:solidFill>
              </a:rPr>
              <a:t> говорят, например, «шар», а не «тело шарообразной формы»; расположение и размеры определяются пространственными </a:t>
            </a:r>
            <a:r>
              <a:rPr lang="ru-RU" sz="2400" i="1" dirty="0" smtClean="0">
                <a:solidFill>
                  <a:srgbClr val="0070C0"/>
                </a:solidFill>
              </a:rPr>
              <a:t>отношениями.</a:t>
            </a:r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5131" name="Рисунок 11" descr="C:\Users\Катюня\Desktop\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77505">
            <a:off x="484820" y="5090666"/>
            <a:ext cx="958488" cy="107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5132" name="Рисунок 12" descr="C:\Users\Катюня\Desktop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54331">
            <a:off x="7908750" y="4575441"/>
            <a:ext cx="907644" cy="127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5135" name="Рисунок 15" descr="C:\Users\Катюня\Desktop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212475"/>
            <a:ext cx="762988" cy="95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5136" name="Рисунок 16" descr="C:\Users\Катюня\Desktop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733256"/>
            <a:ext cx="1015300" cy="97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4903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55" y="19827"/>
            <a:ext cx="8892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30444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70C0"/>
                </a:solidFill>
              </a:rPr>
              <a:t/>
            </a:r>
            <a:br>
              <a:rPr lang="ru-RU" sz="2000" i="1" dirty="0">
                <a:solidFill>
                  <a:srgbClr val="0070C0"/>
                </a:solidFill>
              </a:rPr>
            </a:br>
            <a:endParaRPr lang="ru-RU" sz="2000" i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9305" y="4182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 </a:t>
            </a:r>
            <a:br>
              <a:rPr lang="ru-RU" i="1" dirty="0">
                <a:solidFill>
                  <a:srgbClr val="0070C0"/>
                </a:solidFill>
              </a:rPr>
            </a:br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5131" name="Рисунок 11" descr="C:\Users\Катюня\Desktop\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77505">
            <a:off x="704479" y="2924071"/>
            <a:ext cx="1770575" cy="19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5132" name="Рисунок 12" descr="C:\Users\Катюня\Desktop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54331">
            <a:off x="7476701" y="4933758"/>
            <a:ext cx="907644" cy="127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5135" name="Рисунок 15" descr="C:\Users\Катюня\Desktop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136025"/>
            <a:ext cx="1671531" cy="209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5136" name="Рисунок 16" descr="C:\Users\Катюня\Desktop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869160"/>
            <a:ext cx="1015300" cy="97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2216" y="364994"/>
            <a:ext cx="8892479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геометрии. </a:t>
            </a:r>
            <a:endParaRPr lang="ru-RU" sz="3200" b="1" i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800" b="1" i="1" u="sng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i="1" dirty="0" smtClean="0">
                <a:solidFill>
                  <a:srgbClr val="00B0F0"/>
                </a:solidFill>
              </a:rPr>
              <a:t>В </a:t>
            </a:r>
            <a:r>
              <a:rPr lang="ru-RU" sz="2800" i="1" dirty="0">
                <a:solidFill>
                  <a:srgbClr val="00B0F0"/>
                </a:solidFill>
              </a:rPr>
              <a:t>развитии </a:t>
            </a:r>
            <a:r>
              <a:rPr lang="ru-RU" sz="2800" i="1" dirty="0" smtClean="0">
                <a:solidFill>
                  <a:srgbClr val="00B0F0"/>
                </a:solidFill>
              </a:rPr>
              <a:t>Геометрии </a:t>
            </a:r>
            <a:r>
              <a:rPr lang="ru-RU" sz="2800" i="1" dirty="0">
                <a:solidFill>
                  <a:srgbClr val="00B0F0"/>
                </a:solidFill>
              </a:rPr>
              <a:t>можно указать четыре основных периода, переходы между которыми обозначали качественное изменение </a:t>
            </a:r>
            <a:r>
              <a:rPr lang="ru-RU" sz="2800" i="1" dirty="0" smtClean="0">
                <a:solidFill>
                  <a:srgbClr val="00B0F0"/>
                </a:solidFill>
              </a:rPr>
              <a:t>Геометрии.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219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55" y="19827"/>
            <a:ext cx="8892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30444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70C0"/>
                </a:solidFill>
              </a:rPr>
              <a:t/>
            </a:r>
            <a:br>
              <a:rPr lang="ru-RU" sz="2000" i="1" dirty="0">
                <a:solidFill>
                  <a:srgbClr val="0070C0"/>
                </a:solidFill>
              </a:rPr>
            </a:br>
            <a:endParaRPr lang="ru-RU" sz="2000" i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9305" y="4182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 </a:t>
            </a:r>
            <a:br>
              <a:rPr lang="ru-RU" i="1" dirty="0">
                <a:solidFill>
                  <a:srgbClr val="0070C0"/>
                </a:solidFill>
              </a:rPr>
            </a:b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216" y="364994"/>
            <a:ext cx="889247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Первый </a:t>
            </a:r>
            <a:r>
              <a:rPr lang="ru-RU" sz="3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период.</a:t>
            </a:r>
          </a:p>
          <a:p>
            <a:endParaRPr lang="ru-RU" sz="3600" i="1" u="sng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i="1" dirty="0" smtClean="0">
                <a:solidFill>
                  <a:srgbClr val="00B0F0"/>
                </a:solidFill>
              </a:rPr>
              <a:t> Зарождение Геометрии </a:t>
            </a:r>
            <a:r>
              <a:rPr lang="ru-RU" sz="2800" i="1" dirty="0">
                <a:solidFill>
                  <a:srgbClr val="00B0F0"/>
                </a:solidFill>
              </a:rPr>
              <a:t>как математической </a:t>
            </a:r>
            <a:endParaRPr lang="ru-RU" sz="2800" i="1" dirty="0" smtClean="0">
              <a:solidFill>
                <a:srgbClr val="00B0F0"/>
              </a:solidFill>
            </a:endParaRPr>
          </a:p>
          <a:p>
            <a:r>
              <a:rPr lang="ru-RU" sz="2800" i="1" dirty="0" smtClean="0">
                <a:solidFill>
                  <a:srgbClr val="00B0F0"/>
                </a:solidFill>
              </a:rPr>
              <a:t>науки </a:t>
            </a:r>
            <a:r>
              <a:rPr lang="ru-RU" sz="2800" i="1" dirty="0">
                <a:solidFill>
                  <a:srgbClr val="00B0F0"/>
                </a:solidFill>
              </a:rPr>
              <a:t>— протекал в Древнем Египте, Вавилоне и Греции примерно до 5 в. до н. э.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Рисунок 2" descr="C:\Users\Катюня\Desktop\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1007" y="2852936"/>
            <a:ext cx="2603376" cy="216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433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55" y="19827"/>
            <a:ext cx="8892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0277" y="1288324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B0F0"/>
                </a:solidFill>
              </a:rPr>
              <a:t>Геометрия</a:t>
            </a:r>
            <a:r>
              <a:rPr lang="ru-RU" sz="2800" i="1" dirty="0">
                <a:solidFill>
                  <a:srgbClr val="00B0F0"/>
                </a:solidFill>
              </a:rPr>
              <a:t> превратилась в самостоятельную математическую науку: </a:t>
            </a:r>
            <a:r>
              <a:rPr lang="ru-RU" sz="2800" i="1" dirty="0" smtClean="0">
                <a:solidFill>
                  <a:srgbClr val="00B0F0"/>
                </a:solidFill>
              </a:rPr>
              <a:t>её предложения </a:t>
            </a:r>
            <a:r>
              <a:rPr lang="ru-RU" sz="2800" i="1" dirty="0">
                <a:solidFill>
                  <a:srgbClr val="00B0F0"/>
                </a:solidFill>
              </a:rPr>
              <a:t>последовательно доказывались.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140785" y="47667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 </a:t>
            </a:r>
            <a:br>
              <a:rPr lang="ru-RU" i="1" dirty="0">
                <a:solidFill>
                  <a:srgbClr val="0070C0"/>
                </a:solidFill>
              </a:rPr>
            </a:b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216" y="364994"/>
            <a:ext cx="8892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277644"/>
            <a:ext cx="39776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период.</a:t>
            </a:r>
          </a:p>
        </p:txBody>
      </p:sp>
      <p:pic>
        <p:nvPicPr>
          <p:cNvPr id="7170" name="Рисунок 2" descr="C:\Users\Катюня\Desktop\9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3207" y="2996952"/>
            <a:ext cx="1958975" cy="201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9098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55" y="19827"/>
            <a:ext cx="8892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40785" y="47667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 </a:t>
            </a:r>
            <a:br>
              <a:rPr lang="ru-RU" i="1" dirty="0">
                <a:solidFill>
                  <a:srgbClr val="0070C0"/>
                </a:solidFill>
              </a:rPr>
            </a:b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216" y="364994"/>
            <a:ext cx="8892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20878" y="180328"/>
            <a:ext cx="38953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Третий период.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6455" y="1237337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B0F0"/>
                </a:solidFill>
              </a:rPr>
              <a:t>Возрождение наук и искусств в Европе повлекло дальнейший расцвет </a:t>
            </a:r>
            <a:r>
              <a:rPr lang="ru-RU" sz="2800" b="1" i="1" dirty="0" smtClean="0">
                <a:solidFill>
                  <a:srgbClr val="00B0F0"/>
                </a:solidFill>
              </a:rPr>
              <a:t>Геометрии:</a:t>
            </a:r>
            <a:r>
              <a:rPr lang="ru-RU" sz="2800" i="1" dirty="0" smtClean="0">
                <a:solidFill>
                  <a:srgbClr val="00B0F0"/>
                </a:solidFill>
              </a:rPr>
              <a:t> метод </a:t>
            </a:r>
            <a:r>
              <a:rPr lang="ru-RU" sz="2800" i="1" dirty="0">
                <a:solidFill>
                  <a:srgbClr val="00B0F0"/>
                </a:solidFill>
              </a:rPr>
              <a:t>координат позволил связать </a:t>
            </a:r>
            <a:r>
              <a:rPr lang="ru-RU" sz="2800" b="1" i="1" dirty="0" smtClean="0">
                <a:solidFill>
                  <a:srgbClr val="00B0F0"/>
                </a:solidFill>
              </a:rPr>
              <a:t>Геометрию</a:t>
            </a:r>
            <a:r>
              <a:rPr lang="ru-RU" sz="2800" i="1" dirty="0" smtClean="0">
                <a:solidFill>
                  <a:srgbClr val="00B0F0"/>
                </a:solidFill>
              </a:rPr>
              <a:t> </a:t>
            </a:r>
            <a:r>
              <a:rPr lang="ru-RU" sz="2800" i="1" dirty="0">
                <a:solidFill>
                  <a:srgbClr val="00B0F0"/>
                </a:solidFill>
              </a:rPr>
              <a:t>с развивавшейся тогда алгеброй и зарождающимся анализом.</a:t>
            </a:r>
          </a:p>
        </p:txBody>
      </p:sp>
      <p:pic>
        <p:nvPicPr>
          <p:cNvPr id="8194" name="Рисунок 2" descr="C:\Users\Катюня\Desktop\155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462471"/>
            <a:ext cx="4068967" cy="1477957"/>
          </a:xfrm>
          <a:prstGeom prst="rect">
            <a:avLst/>
          </a:prstGeom>
          <a:solidFill>
            <a:srgbClr val="EFFFFF"/>
          </a:solidFill>
        </p:spPr>
      </p:pic>
    </p:spTree>
    <p:extLst>
      <p:ext uri="{BB962C8B-B14F-4D97-AF65-F5344CB8AC3E}">
        <p14:creationId xmlns:p14="http://schemas.microsoft.com/office/powerpoint/2010/main" xmlns="" val="3211965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55" y="19827"/>
            <a:ext cx="8892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40785" y="47667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 </a:t>
            </a:r>
            <a:br>
              <a:rPr lang="ru-RU" i="1" dirty="0">
                <a:solidFill>
                  <a:srgbClr val="0070C0"/>
                </a:solidFill>
              </a:rPr>
            </a:b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216" y="364994"/>
            <a:ext cx="8892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69448" y="180328"/>
            <a:ext cx="49982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Четвертый период.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789" y="1272928"/>
            <a:ext cx="91102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00B0F0"/>
                </a:solidFill>
              </a:rPr>
              <a:t>Геометрия открывается </a:t>
            </a:r>
            <a:r>
              <a:rPr lang="ru-RU" sz="2400" i="1" dirty="0">
                <a:solidFill>
                  <a:srgbClr val="00B0F0"/>
                </a:solidFill>
              </a:rPr>
              <a:t>построением Н. И. </a:t>
            </a:r>
            <a:r>
              <a:rPr lang="ru-RU" sz="2400" b="1" i="1" u="sng" dirty="0">
                <a:solidFill>
                  <a:srgbClr val="00B0F0"/>
                </a:solidFill>
                <a:hlinkClick r:id="rId2" tooltip="Лобачевским"/>
              </a:rPr>
              <a:t>Лобачевским</a:t>
            </a:r>
            <a:r>
              <a:rPr lang="ru-RU" sz="2400" b="1" i="1" dirty="0">
                <a:solidFill>
                  <a:srgbClr val="00B0F0"/>
                </a:solidFill>
              </a:rPr>
              <a:t> </a:t>
            </a:r>
            <a:r>
              <a:rPr lang="ru-RU" sz="2400" i="1" dirty="0">
                <a:solidFill>
                  <a:srgbClr val="00B0F0"/>
                </a:solidFill>
              </a:rPr>
              <a:t>в 1826 новой, неевклидовой </a:t>
            </a:r>
            <a:r>
              <a:rPr lang="ru-RU" sz="2400" b="1" i="1" dirty="0">
                <a:solidFill>
                  <a:srgbClr val="00B0F0"/>
                </a:solidFill>
              </a:rPr>
              <a:t>Геометрия</a:t>
            </a:r>
            <a:r>
              <a:rPr lang="ru-RU" sz="2400" i="1" dirty="0">
                <a:solidFill>
                  <a:srgbClr val="00B0F0"/>
                </a:solidFill>
              </a:rPr>
              <a:t>, называемой теперь </a:t>
            </a:r>
            <a:r>
              <a:rPr lang="ru-RU" sz="2400" i="1" u="sng" dirty="0">
                <a:solidFill>
                  <a:srgbClr val="00B0F0"/>
                </a:solidFill>
                <a:hlinkClick r:id="rId3" tooltip="Лобачевского геометрией"/>
              </a:rPr>
              <a:t>Лобачевского геометрией</a:t>
            </a:r>
            <a:r>
              <a:rPr lang="ru-RU" sz="2400" i="1" dirty="0">
                <a:solidFill>
                  <a:srgbClr val="00B0F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71487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518763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  <a:bevelB w="38100" h="38100" prst="angle"/>
            </a:sp3d>
          </a:bodyPr>
          <a:lstStyle/>
          <a:p>
            <a:r>
              <a:rPr lang="ru-RU" sz="6000" b="1" u="sng" dirty="0" smtClean="0">
                <a:solidFill>
                  <a:srgbClr val="FF66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quest Script" pitchFamily="2" charset="0"/>
              </a:rPr>
              <a:t>Некоторые сведения:</a:t>
            </a:r>
            <a:endParaRPr lang="ru-RU" sz="6000" b="1" u="sng" dirty="0">
              <a:solidFill>
                <a:srgbClr val="FF660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quest Scrip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412776"/>
            <a:ext cx="47225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а) геометрия упоминается в </a:t>
            </a:r>
          </a:p>
          <a:p>
            <a:r>
              <a:rPr lang="ru-RU" sz="2000" b="1" i="1" dirty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   древнеегипетских клинописных</a:t>
            </a:r>
          </a:p>
          <a:p>
            <a:r>
              <a:rPr lang="ru-RU" sz="2000" b="1" i="1" dirty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   таблицах датированных </a:t>
            </a:r>
          </a:p>
          <a:p>
            <a:r>
              <a:rPr lang="ru-RU" sz="2000" b="1" i="1" dirty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   в 17 веке до н. э. 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1340" y="967948"/>
            <a:ext cx="4055533" cy="4032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984172"/>
            <a:ext cx="41532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в) геометрия- название науки </a:t>
            </a:r>
          </a:p>
          <a:p>
            <a:r>
              <a:rPr lang="ru-RU" sz="2000" b="1" i="1" dirty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   древне- греческого </a:t>
            </a:r>
          </a:p>
          <a:p>
            <a:r>
              <a:rPr lang="ru-RU" sz="2000" b="1" i="1" dirty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   происхождения: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3768" y="3581527"/>
            <a:ext cx="26075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2000" b="1" i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</a:t>
            </a:r>
            <a:r>
              <a:rPr lang="ru-RU" sz="20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»- </a:t>
            </a:r>
            <a:r>
              <a:rPr lang="ru-RU" sz="2000" b="1" i="1" dirty="0" smtClean="0">
                <a:solidFill>
                  <a:srgbClr val="7030A0"/>
                </a:solidFill>
              </a:rPr>
              <a:t>«земля» и</a:t>
            </a:r>
            <a:endParaRPr lang="en-US" sz="2000" b="1" i="1" dirty="0" smtClean="0">
              <a:solidFill>
                <a:srgbClr val="7030A0"/>
              </a:solidFill>
            </a:endParaRPr>
          </a:p>
          <a:p>
            <a:r>
              <a:rPr lang="ru-RU" sz="20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2000" b="1" i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metreo</a:t>
            </a:r>
            <a:r>
              <a:rPr lang="ru-RU" sz="20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»- </a:t>
            </a:r>
            <a:r>
              <a:rPr lang="ru-RU" sz="2000" b="1" i="1" dirty="0" smtClean="0">
                <a:solidFill>
                  <a:srgbClr val="7030A0"/>
                </a:solidFill>
              </a:rPr>
              <a:t>измеряю</a:t>
            </a:r>
            <a:r>
              <a:rPr lang="ru-RU" b="1" i="1" dirty="0" smtClean="0">
                <a:solidFill>
                  <a:srgbClr val="7030A0"/>
                </a:solidFill>
              </a:rPr>
              <a:t>.</a:t>
            </a:r>
            <a:endParaRPr lang="en-US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314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814" y="260647"/>
            <a:ext cx="895309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u="sng" dirty="0" smtClean="0">
                <a:solidFill>
                  <a:srgbClr val="002060"/>
                </a:solidFill>
                <a:latin typeface="Agatha-Modern" pitchFamily="34" charset="0"/>
              </a:rPr>
              <a:t>В развитии геометрии участвовало много разных учёных.</a:t>
            </a:r>
          </a:p>
          <a:p>
            <a:r>
              <a:rPr lang="ru-RU" sz="4000" b="1" u="sng" dirty="0" smtClean="0">
                <a:solidFill>
                  <a:srgbClr val="002060"/>
                </a:solidFill>
                <a:latin typeface="Agatha-Modern" pitchFamily="34" charset="0"/>
              </a:rPr>
              <a:t>Некоторые из них:</a:t>
            </a:r>
            <a:endParaRPr lang="ru-RU" sz="4000" b="1" u="sng" dirty="0">
              <a:solidFill>
                <a:srgbClr val="002060"/>
              </a:solidFill>
              <a:latin typeface="Agatha-Modern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801824"/>
            <a:ext cx="4860032" cy="4249985"/>
          </a:xfrm>
          <a:prstGeom prst="rect">
            <a:avLst/>
          </a:prstGeom>
        </p:spPr>
      </p:pic>
      <p:pic>
        <p:nvPicPr>
          <p:cNvPr id="1026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60976"/>
            <a:ext cx="3330066" cy="3569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792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sphere">
          <a:fgClr>
            <a:srgbClr val="FFFFCC"/>
          </a:fgClr>
          <a:bgClr>
            <a:srgbClr val="CC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814" y="260647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000" b="1" u="sng" dirty="0">
              <a:solidFill>
                <a:srgbClr val="002060"/>
              </a:solidFill>
              <a:latin typeface="Agatha-Modern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3826" y="404664"/>
            <a:ext cx="2963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u="sng" cap="none" spc="0" dirty="0" smtClean="0">
                <a:ln w="11430"/>
                <a:solidFill>
                  <a:srgbClr val="00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Евклид:</a:t>
            </a:r>
            <a:endParaRPr lang="ru-RU" sz="5400" b="1" u="sng" cap="none" spc="0" dirty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541475"/>
            <a:ext cx="2972058" cy="32159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1814" y="1556792"/>
            <a:ext cx="738952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00B050"/>
                </a:solidFill>
              </a:rPr>
              <a:t>Систематизировал и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обобщил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smtClean="0">
                <a:solidFill>
                  <a:srgbClr val="00B050"/>
                </a:solidFill>
              </a:rPr>
              <a:t>известные в то 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время сведения в первом 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сочинении по геометрии 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«Начало». Основоположник 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аксиоматического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smtClean="0">
                <a:solidFill>
                  <a:srgbClr val="00B050"/>
                </a:solidFill>
              </a:rPr>
              <a:t>подхода 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к построению геометрии. В 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современной геометрии до 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сих пор используют некоторые аксиомы, </a:t>
            </a:r>
          </a:p>
          <a:p>
            <a:r>
              <a:rPr lang="ru-RU" sz="2800" i="1" dirty="0" smtClean="0">
                <a:solidFill>
                  <a:srgbClr val="00B050"/>
                </a:solidFill>
              </a:rPr>
              <a:t>предложенные Евклидом.</a:t>
            </a:r>
            <a:endParaRPr lang="ru-RU" sz="28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3579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814" y="260647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000" b="1" u="sng" dirty="0">
              <a:solidFill>
                <a:srgbClr val="002060"/>
              </a:solidFill>
              <a:latin typeface="Agatha-Modern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0739" y="968533"/>
            <a:ext cx="4483261" cy="4044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176" y="152340"/>
            <a:ext cx="814998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  <a:bevelB w="38100" h="38100" prst="angle"/>
            </a:sp3d>
          </a:bodyPr>
          <a:lstStyle/>
          <a:p>
            <a:r>
              <a:rPr lang="ru-RU" sz="6000" b="1" dirty="0" smtClean="0">
                <a:solidFill>
                  <a:srgbClr val="FF6600"/>
                </a:solidFill>
                <a:latin typeface="Acquest Script" pitchFamily="2" charset="0"/>
              </a:rPr>
              <a:t>Области применения геометрии:</a:t>
            </a:r>
            <a:endParaRPr lang="ru-RU" sz="6000" b="1" dirty="0">
              <a:solidFill>
                <a:srgbClr val="FF6600"/>
              </a:solidFill>
              <a:latin typeface="Acquest Scrip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45" y="1340768"/>
            <a:ext cx="43141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>
                <a:solidFill>
                  <a:srgbClr val="002060"/>
                </a:solidFill>
              </a:rPr>
              <a:t> Естествознание </a:t>
            </a:r>
          </a:p>
          <a:p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smtClean="0">
                <a:solidFill>
                  <a:srgbClr val="002060"/>
                </a:solidFill>
              </a:rPr>
              <a:t>  (биология, химия,</a:t>
            </a:r>
          </a:p>
          <a:p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smtClean="0">
                <a:solidFill>
                  <a:srgbClr val="002060"/>
                </a:solidFill>
              </a:rPr>
              <a:t>      физика…);</a:t>
            </a:r>
          </a:p>
          <a:p>
            <a:pPr marL="342900" indent="-342900">
              <a:buAutoNum type="arabicPeriod" startAt="2"/>
            </a:pPr>
            <a:r>
              <a:rPr lang="ru-RU" sz="3200" dirty="0" smtClean="0">
                <a:solidFill>
                  <a:srgbClr val="002060"/>
                </a:solidFill>
              </a:rPr>
              <a:t> Машиностроение;</a:t>
            </a:r>
          </a:p>
          <a:p>
            <a:pPr marL="342900" indent="-342900">
              <a:buAutoNum type="arabicPeriod" startAt="2"/>
            </a:pPr>
            <a:r>
              <a:rPr lang="ru-RU" sz="3200" dirty="0" smtClean="0">
                <a:solidFill>
                  <a:srgbClr val="002060"/>
                </a:solidFill>
              </a:rPr>
              <a:t> Геодезия;</a:t>
            </a:r>
          </a:p>
          <a:p>
            <a:pPr marL="342900" indent="-342900">
              <a:buAutoNum type="arabicPeriod" startAt="2"/>
            </a:pPr>
            <a:r>
              <a:rPr lang="ru-RU" sz="3200" dirty="0" smtClean="0">
                <a:solidFill>
                  <a:srgbClr val="002060"/>
                </a:solidFill>
              </a:rPr>
              <a:t> Картография и т. д.</a:t>
            </a:r>
          </a:p>
        </p:txBody>
      </p:sp>
    </p:spTree>
    <p:extLst>
      <p:ext uri="{BB962C8B-B14F-4D97-AF65-F5344CB8AC3E}">
        <p14:creationId xmlns:p14="http://schemas.microsoft.com/office/powerpoint/2010/main" xmlns="" val="1946813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814" y="260647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000" b="1" u="sng" dirty="0">
              <a:solidFill>
                <a:srgbClr val="002060"/>
              </a:solidFill>
              <a:latin typeface="Agatha-Modern" pitchFamily="34" charset="0"/>
            </a:endParaRPr>
          </a:p>
        </p:txBody>
      </p:sp>
      <p:pic>
        <p:nvPicPr>
          <p:cNvPr id="3074" name="Рисунок 2" descr="C:\Users\Катюня\Desktop\7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1760" y="0"/>
            <a:ext cx="9311503" cy="52467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814" y="5380822"/>
            <a:ext cx="7885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Разделы геометрии, изучаемые 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средней школе.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62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814" y="260647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000" b="1" u="sng" dirty="0">
              <a:solidFill>
                <a:srgbClr val="002060"/>
              </a:solidFill>
              <a:latin typeface="Agatha-Modern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99091"/>
            <a:ext cx="412170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FF6600"/>
                </a:solidFill>
                <a:effectLst/>
              </a:rPr>
              <a:t>Заключение:</a:t>
            </a:r>
            <a:endParaRPr lang="ru-RU" sz="4800" b="1" cap="none" spc="0" dirty="0">
              <a:ln/>
              <a:solidFill>
                <a:srgbClr val="FF6600"/>
              </a:solidFill>
              <a:effectLst/>
            </a:endParaRPr>
          </a:p>
        </p:txBody>
      </p:sp>
      <p:pic>
        <p:nvPicPr>
          <p:cNvPr id="9218" name="Рисунок 2" descr="C:\Users\Катюня\Desktop\555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6988175" cy="370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9389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165</TotalTime>
  <Words>319</Words>
  <Application>Microsoft Office PowerPoint</Application>
  <PresentationFormat>Экран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Углы</vt:lpstr>
      <vt:lpstr>Image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геометрии</dc:title>
  <dc:creator>Катюня</dc:creator>
  <cp:lastModifiedBy>Owner</cp:lastModifiedBy>
  <cp:revision>18</cp:revision>
  <dcterms:created xsi:type="dcterms:W3CDTF">2010-05-03T07:36:39Z</dcterms:created>
  <dcterms:modified xsi:type="dcterms:W3CDTF">2014-02-21T21:50:55Z</dcterms:modified>
</cp:coreProperties>
</file>