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81" r:id="rId3"/>
    <p:sldId id="291" r:id="rId4"/>
    <p:sldId id="284" r:id="rId5"/>
    <p:sldId id="287" r:id="rId6"/>
    <p:sldId id="288" r:id="rId7"/>
    <p:sldId id="289" r:id="rId8"/>
    <p:sldId id="290" r:id="rId9"/>
    <p:sldId id="278" r:id="rId10"/>
    <p:sldId id="279" r:id="rId11"/>
    <p:sldId id="269" r:id="rId12"/>
    <p:sldId id="270" r:id="rId13"/>
    <p:sldId id="27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14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school47net.kubannet.ru/Files/Pdf/razrabotka-uroka-pryamolinejnoe-ravnouskorennoe-dvizhenie-9-kl-darenskaya-mv.pdf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2844" y="214290"/>
            <a:ext cx="8858312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Решение задач по теме</a:t>
            </a:r>
          </a:p>
          <a:p>
            <a:pPr algn="ctr"/>
            <a:r>
              <a:rPr lang="ru-RU" sz="3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«Прямолинейное равноускоренное движение»</a:t>
            </a:r>
            <a:endParaRPr lang="ru-RU" sz="3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2000240"/>
            <a:ext cx="8001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Palatino Linotype" pitchFamily="18" charset="0"/>
              </a:rPr>
              <a:t>9 класс</a:t>
            </a:r>
          </a:p>
          <a:p>
            <a:pPr lvl="0"/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Перышкин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 А. В., </a:t>
            </a:r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Гутник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 Е.М. Физика. 9 класс: учебник для общеобразовательных учреждений. – М.: Дрофа, 2003. – 192 с. 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14282" y="4786322"/>
            <a:ext cx="85725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solidFill>
                  <a:srgbClr val="0070C0"/>
                </a:solidFill>
              </a:rPr>
              <a:t>Автор:</a:t>
            </a:r>
            <a:r>
              <a:rPr lang="ru-RU" sz="2000" dirty="0" smtClean="0">
                <a:solidFill>
                  <a:srgbClr val="0070C0"/>
                </a:solidFill>
              </a:rPr>
              <a:t>     </a:t>
            </a:r>
            <a:r>
              <a:rPr lang="ru-RU" sz="2000" dirty="0" err="1" smtClean="0"/>
              <a:t>Бакотин</a:t>
            </a:r>
            <a:r>
              <a:rPr lang="ru-RU" sz="2000" dirty="0" smtClean="0"/>
              <a:t> </a:t>
            </a:r>
            <a:r>
              <a:rPr lang="ru-RU" sz="2000" dirty="0"/>
              <a:t>Роман </a:t>
            </a:r>
            <a:r>
              <a:rPr lang="ru-RU" sz="2000" dirty="0" smtClean="0"/>
              <a:t>Владимирович</a:t>
            </a:r>
          </a:p>
          <a:p>
            <a:r>
              <a:rPr lang="ru-RU" sz="2000" dirty="0" smtClean="0"/>
              <a:t>                  учитель физики </a:t>
            </a:r>
          </a:p>
          <a:p>
            <a:r>
              <a:rPr lang="ru-RU" sz="2000" dirty="0" smtClean="0"/>
              <a:t>                  Муниципального казенного общеобразовательного учреждения</a:t>
            </a:r>
          </a:p>
          <a:p>
            <a:r>
              <a:rPr lang="ru-RU" sz="2000" dirty="0" smtClean="0"/>
              <a:t>                  </a:t>
            </a:r>
            <a:r>
              <a:rPr lang="ru-RU" sz="2000" dirty="0" err="1" smtClean="0"/>
              <a:t>Хлебородненской</a:t>
            </a:r>
            <a:r>
              <a:rPr lang="ru-RU" sz="2000" dirty="0" smtClean="0"/>
              <a:t> средней общеобразовательной школы</a:t>
            </a:r>
            <a:endParaRPr lang="ru-RU" sz="2000" dirty="0"/>
          </a:p>
        </p:txBody>
      </p:sp>
      <p:pic>
        <p:nvPicPr>
          <p:cNvPr id="14337" name="Picture 1" descr="D:\ДОКУМЕНТЫ ЮЛИ\КАРТИНКИ\1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3643314"/>
            <a:ext cx="1980089" cy="1181106"/>
          </a:xfrm>
          <a:prstGeom prst="rect">
            <a:avLst/>
          </a:prstGeom>
          <a:noFill/>
        </p:spPr>
      </p:pic>
      <p:sp>
        <p:nvSpPr>
          <p:cNvPr id="7" name="Скругленный прямоугольник 6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71604" y="-142900"/>
            <a:ext cx="64058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Ответим на вопросы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785794"/>
            <a:ext cx="6014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1. Какую скорость называют мгновенной?</a:t>
            </a:r>
            <a:endParaRPr lang="ru-RU" sz="2400" b="1" dirty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1312" y="1643050"/>
            <a:ext cx="7242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2. Каков физический смысл мгновенной скорости?</a:t>
            </a:r>
            <a:endParaRPr lang="ru-RU" sz="2400" b="1" dirty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2214554"/>
            <a:ext cx="4294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3. Что называют ускорением?</a:t>
            </a:r>
            <a:endParaRPr lang="ru-RU" sz="2400" b="1" dirty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86050" y="3000372"/>
            <a:ext cx="6219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4. В каких единицах измеряется ускорение?</a:t>
            </a:r>
            <a:endParaRPr lang="ru-RU" sz="2400" b="1" dirty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00298" y="4714884"/>
            <a:ext cx="63770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6. Как рассчитывается мгновенная скорость 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при равноускоренном движении?</a:t>
            </a:r>
            <a:endParaRPr lang="ru-RU" sz="2400" b="1" dirty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844" y="3643314"/>
            <a:ext cx="6942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5. Какое движение называют равноускоренным?</a:t>
            </a:r>
            <a:endParaRPr lang="ru-RU" sz="2400" b="1" dirty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58" y="1214422"/>
            <a:ext cx="5771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Скорость в данный конкретный момент времени.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57554" y="2071678"/>
            <a:ext cx="56151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Она показывает на сколько переместилось тело </a:t>
            </a: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за бесконечно малый промежуток времени.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596" y="2643182"/>
            <a:ext cx="6078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Ускорение – векторная величина, характеризующая </a:t>
            </a: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направление и быстроту изменения скорости.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29586" y="3357562"/>
            <a:ext cx="671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м/с²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8596" y="4071942"/>
            <a:ext cx="62917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Равноускоренным называют движение </a:t>
            </a: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с постоянным по модулю и направлению ускорением.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828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5786454"/>
            <a:ext cx="2276475" cy="476250"/>
          </a:xfrm>
          <a:prstGeom prst="rect">
            <a:avLst/>
          </a:prstGeom>
          <a:noFill/>
        </p:spPr>
      </p:pic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5572140"/>
            <a:ext cx="2324100" cy="866775"/>
          </a:xfrm>
          <a:prstGeom prst="rect">
            <a:avLst/>
          </a:prstGeom>
          <a:noFill/>
        </p:spPr>
      </p:pic>
      <p:pic>
        <p:nvPicPr>
          <p:cNvPr id="13321" name="Picture 9" descr="D:\ДОКУМЕНТЫ ЮЛИ\КАРТИНКИ\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5072074"/>
            <a:ext cx="1718305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71604" y="-142900"/>
            <a:ext cx="64058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Ответим на вопросы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785794"/>
            <a:ext cx="79255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7. Чему равна мгновенная скорость камня, брошенного 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вертикально вверх, в верхней точке траектории?</a:t>
            </a:r>
            <a:endParaRPr lang="ru-RU" sz="2400" b="1" dirty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1857364"/>
            <a:ext cx="92047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8. О какой скорости – средней, начальной или мгновенной – идёт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речь в следующих случаях: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а) пуля вылетает из винтовки со скоростью 800 м/с</a:t>
            </a:r>
            <a:endParaRPr lang="ru-RU" sz="2400" b="1" dirty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4643446"/>
            <a:ext cx="6906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в) </a:t>
            </a:r>
            <a:r>
              <a:rPr lang="ru-RU" sz="2400" b="1" dirty="0" err="1" smtClean="0">
                <a:solidFill>
                  <a:srgbClr val="7030A0"/>
                </a:solidFill>
                <a:latin typeface="Garamond" pitchFamily="18" charset="0"/>
              </a:rPr>
              <a:t>скоростемер</a:t>
            </a:r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 на тепловозе показывает 75 км/ч</a:t>
            </a:r>
            <a:endParaRPr lang="ru-RU" sz="2400" b="1" dirty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844" y="3643314"/>
            <a:ext cx="86356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Garamond" pitchFamily="18" charset="0"/>
              </a:rPr>
              <a:t>б) самолёт летит из Киева в Москву со скоростью 800 км/ч</a:t>
            </a:r>
            <a:endParaRPr lang="ru-RU" sz="2400" b="1" dirty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14678" y="1571612"/>
            <a:ext cx="2611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Скорость равна нулю.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43702" y="3143248"/>
            <a:ext cx="1625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Мгновенная 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43702" y="4286256"/>
            <a:ext cx="1187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Средняя 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828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1500174"/>
            <a:ext cx="1562100" cy="476250"/>
          </a:xfrm>
          <a:prstGeom prst="rect">
            <a:avLst/>
          </a:prstGeom>
          <a:noFill/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15140" y="5143512"/>
            <a:ext cx="1625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Мгновенная 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7652" name="Picture 4" descr="D:\ДОКУМЕНТЫ ЮЛИ\КАРТИНКИ\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5214950"/>
            <a:ext cx="1857388" cy="1389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9" presetClass="exit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12" grpId="0"/>
      <p:bldP spid="14" grpId="0"/>
      <p:bldP spid="14" grpId="1"/>
      <p:bldP spid="16" grpId="0"/>
      <p:bldP spid="16" grpId="1"/>
      <p:bldP spid="18" grpId="0"/>
      <p:bldP spid="18" grpId="1"/>
      <p:bldP spid="25" grpId="0"/>
      <p:bldP spid="2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0"/>
            <a:ext cx="62976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Решим устно задачу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1670" y="928670"/>
            <a:ext cx="56242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Какой путь пройдёт велосипедист за 2ч,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если его средняя скорость 18 км/ч?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6" y="1785926"/>
          <a:ext cx="7858179" cy="4827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9393"/>
                <a:gridCol w="2619393"/>
                <a:gridCol w="2619393"/>
              </a:tblGrid>
              <a:tr h="4827272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0070C0"/>
                          </a:solidFill>
                        </a:rPr>
                        <a:t>Дано:</a:t>
                      </a:r>
                    </a:p>
                    <a:p>
                      <a:pPr algn="ctr"/>
                      <a:endParaRPr lang="ru-RU" sz="1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= 2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ч</a:t>
                      </a:r>
                      <a:endParaRPr lang="en-US" sz="20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   = 18 км/ч</a:t>
                      </a:r>
                    </a:p>
                    <a:p>
                      <a:pPr algn="ctr"/>
                      <a:endParaRPr lang="ru-RU" sz="28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ru-RU" sz="2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- ?</a:t>
                      </a:r>
                    </a:p>
                    <a:p>
                      <a:pPr algn="ctr"/>
                      <a:endParaRPr lang="ru-RU" sz="28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28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</a:rPr>
                        <a:t>Ответ:</a:t>
                      </a:r>
                      <a:r>
                        <a:rPr lang="ru-RU" sz="2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ru-RU" sz="2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= 36 км</a:t>
                      </a:r>
                      <a:endParaRPr lang="ru-RU" sz="2800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0070C0"/>
                          </a:solidFill>
                        </a:rPr>
                        <a:t>СИ:</a:t>
                      </a:r>
                    </a:p>
                    <a:p>
                      <a:pPr algn="ctr"/>
                      <a:endParaRPr lang="ru-RU" sz="1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7200 с </a:t>
                      </a:r>
                    </a:p>
                    <a:p>
                      <a:pPr algn="ctr"/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5 м/с</a:t>
                      </a:r>
                      <a:endParaRPr lang="ru-RU" sz="2000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0070C0"/>
                          </a:solidFill>
                        </a:rPr>
                        <a:t>Решение:</a:t>
                      </a:r>
                    </a:p>
                    <a:p>
                      <a:pPr algn="ctr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S = 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Ѵ</a:t>
                      </a:r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• t</a:t>
                      </a:r>
                      <a:endParaRPr lang="ru-RU" sz="20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10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S = 7200 • 5</a:t>
                      </a:r>
                      <a:endParaRPr lang="ru-RU" sz="20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10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S = 36 000 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м</a:t>
                      </a:r>
                    </a:p>
                    <a:p>
                      <a:pPr algn="ctr"/>
                      <a:endParaRPr lang="ru-RU" sz="10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S = 36 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км</a:t>
                      </a:r>
                    </a:p>
                    <a:p>
                      <a:pPr algn="ctr"/>
                      <a:endParaRPr lang="ru-RU" sz="2000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785786" y="4214818"/>
            <a:ext cx="2643206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2643182"/>
            <a:ext cx="200025" cy="409575"/>
          </a:xfrm>
          <a:prstGeom prst="rect">
            <a:avLst/>
          </a:prstGeom>
          <a:noFill/>
        </p:spPr>
      </p:pic>
      <p:pic>
        <p:nvPicPr>
          <p:cNvPr id="12289" name="Picture 1" descr="D:\ДОКУМЕНТЫ ЮЛИ\КАРТИНКИ\8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471261" cy="21907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84" y="-214338"/>
            <a:ext cx="4506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Решим задачу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2976" y="571480"/>
            <a:ext cx="75417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Шарик, скатываясь с наклонного желоба из состояния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покоя, за первую секунду прошёл путь 10 см.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Какой путь он пройдёт за 3 с?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2428868"/>
          <a:ext cx="8215368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456"/>
                <a:gridCol w="1905013"/>
                <a:gridCol w="3571899"/>
              </a:tblGrid>
              <a:tr h="407196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Дано:</a:t>
                      </a:r>
                    </a:p>
                    <a:p>
                      <a:pPr algn="l"/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  ₀ = 0 м/с</a:t>
                      </a: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t₁ = 1 c</a:t>
                      </a: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S₁ = 10</a:t>
                      </a:r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см                                                  </a:t>
                      </a:r>
                      <a:endParaRPr lang="en-US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t₂ = 3 c</a:t>
                      </a:r>
                      <a:endParaRPr lang="ru-RU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S₂ - ?</a:t>
                      </a:r>
                      <a:endParaRPr lang="ru-RU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20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</a:rPr>
                        <a:t>Ответ:</a:t>
                      </a:r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S₂ = </a:t>
                      </a:r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0,9 м</a:t>
                      </a:r>
                      <a:endParaRPr lang="ru-RU" sz="2000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СИ:</a:t>
                      </a: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0,1 м</a:t>
                      </a: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Решение:</a:t>
                      </a:r>
                    </a:p>
                    <a:p>
                      <a:pPr algn="ctr"/>
                      <a:endParaRPr lang="en-US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S₁ =    ₀t +            </a:t>
                      </a:r>
                    </a:p>
                    <a:p>
                      <a:pPr algn="l"/>
                      <a:endParaRPr lang="en-US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S₁ =          </a:t>
                      </a:r>
                    </a:p>
                    <a:p>
                      <a:pPr algn="l"/>
                      <a:endParaRPr lang="en-US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a</a:t>
                      </a:r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</a:t>
                      </a: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=         =               = 0,2</a:t>
                      </a:r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м/с²</a:t>
                      </a:r>
                      <a:endParaRPr lang="en-US" sz="20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endParaRPr lang="en-US" sz="20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S₂ =          </a:t>
                      </a:r>
                    </a:p>
                    <a:p>
                      <a:pPr algn="l"/>
                      <a:endParaRPr lang="en-US" sz="20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S₂ =                        = 0,9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м</a:t>
                      </a:r>
                      <a:endParaRPr lang="en-US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786058"/>
            <a:ext cx="200025" cy="409575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42910" y="4286256"/>
            <a:ext cx="2714644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143248"/>
            <a:ext cx="200025" cy="409575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3071810"/>
            <a:ext cx="337394" cy="571504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1247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643314"/>
            <a:ext cx="333377" cy="571504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257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4286256"/>
            <a:ext cx="344201" cy="571504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4286256"/>
            <a:ext cx="714380" cy="557216"/>
          </a:xfrm>
          <a:prstGeom prst="rect">
            <a:avLst/>
          </a:prstGeom>
          <a:noFill/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1200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4929198"/>
            <a:ext cx="295220" cy="500066"/>
          </a:xfrm>
          <a:prstGeom prst="rect">
            <a:avLst/>
          </a:prstGeom>
          <a:noFill/>
        </p:spPr>
      </p:pic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1247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5500702"/>
            <a:ext cx="1289328" cy="500066"/>
          </a:xfrm>
          <a:prstGeom prst="rect">
            <a:avLst/>
          </a:prstGeom>
          <a:noFill/>
        </p:spPr>
      </p:pic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214282" y="1714488"/>
          <a:ext cx="8786874" cy="4643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2928958"/>
                <a:gridCol w="2928958"/>
              </a:tblGrid>
              <a:tr h="464347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Дано:</a:t>
                      </a: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Ответ: </a:t>
                      </a:r>
                      <a:endParaRPr lang="ru-RU" sz="2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СИ:</a:t>
                      </a:r>
                      <a:endParaRPr lang="ru-RU" sz="2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Решение:</a:t>
                      </a:r>
                      <a:endParaRPr lang="ru-RU" sz="2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cxnSp>
        <p:nvCxnSpPr>
          <p:cNvPr id="28" name="Прямая соединительная линия 27"/>
          <p:cNvCxnSpPr/>
          <p:nvPr/>
        </p:nvCxnSpPr>
        <p:spPr>
          <a:xfrm>
            <a:off x="285720" y="3929066"/>
            <a:ext cx="2786082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41" name="Picture 1" descr="D:\ДОКУМЕНТЫ ЮЛИ\КАРТИНКИ\14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1"/>
            <a:ext cx="1146712" cy="16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800" decel="100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800" decel="100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800" decel="100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800" decel="100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800" decel="100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00" decel="100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800" decel="100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3" y="1428736"/>
          <a:ext cx="8072493" cy="5143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0831"/>
                <a:gridCol w="1871882"/>
                <a:gridCol w="3509780"/>
              </a:tblGrid>
              <a:tr h="514353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0070C0"/>
                          </a:solidFill>
                        </a:rPr>
                        <a:t>Дано:</a:t>
                      </a:r>
                    </a:p>
                    <a:p>
                      <a:pPr algn="ctr"/>
                      <a:endParaRPr lang="ru-RU" sz="1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  ₀ = 0 м/с</a:t>
                      </a:r>
                    </a:p>
                    <a:p>
                      <a:pPr algn="l"/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а</a:t>
                      </a: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0,6 м/с²</a:t>
                      </a:r>
                      <a:endParaRPr lang="en-US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S = </a:t>
                      </a:r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м                                                  </a:t>
                      </a:r>
                      <a:endParaRPr lang="en-US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t - ?</a:t>
                      </a:r>
                      <a:endParaRPr lang="ru-RU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20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</a:rPr>
                        <a:t>Ответ:</a:t>
                      </a:r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t = </a:t>
                      </a:r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10 с</a:t>
                      </a:r>
                      <a:endParaRPr lang="ru-RU" sz="2000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0070C0"/>
                          </a:solidFill>
                        </a:rPr>
                        <a:t>СИ:</a:t>
                      </a: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0070C0"/>
                          </a:solidFill>
                        </a:rPr>
                        <a:t>Решение:</a:t>
                      </a:r>
                    </a:p>
                    <a:p>
                      <a:pPr algn="ctr"/>
                      <a:endParaRPr lang="en-US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S =            </a:t>
                      </a:r>
                    </a:p>
                    <a:p>
                      <a:pPr algn="l"/>
                      <a:endParaRPr lang="en-US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t =       =    </a:t>
                      </a:r>
                    </a:p>
                    <a:p>
                      <a:pPr algn="l"/>
                      <a:endParaRPr lang="en-US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t</a:t>
                      </a: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₁</a:t>
                      </a:r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</a:t>
                      </a: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= 10 c</a:t>
                      </a:r>
                      <a:endParaRPr lang="en-US" sz="20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endParaRPr lang="en-US" sz="20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t</a:t>
                      </a:r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</a:t>
                      </a:r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₂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= </a:t>
                      </a:r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-</a:t>
                      </a: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10 c</a:t>
                      </a:r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(ответ не подходит по смыслу)</a:t>
                      </a:r>
                      <a:endParaRPr lang="en-US" sz="20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571472" y="3000372"/>
            <a:ext cx="2714644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000240"/>
            <a:ext cx="200025" cy="409575"/>
          </a:xfrm>
          <a:prstGeom prst="rect">
            <a:avLst/>
          </a:prstGeom>
          <a:noFill/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2071678"/>
            <a:ext cx="295220" cy="500066"/>
          </a:xfrm>
          <a:prstGeom prst="rect">
            <a:avLst/>
          </a:prstGeom>
          <a:noFill/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2571744"/>
            <a:ext cx="357299" cy="685784"/>
          </a:xfrm>
          <a:prstGeom prst="rect">
            <a:avLst/>
          </a:prstGeom>
          <a:noFill/>
        </p:spPr>
      </p:pic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1590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2571744"/>
            <a:ext cx="1500166" cy="74694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285984" y="-214338"/>
            <a:ext cx="4506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Решим задачу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2878" y="428604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За какое время автомобиль, двигаясь из состояния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Покоя с ускорением 0,6 м/с², пройдёт 30 м?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1285860"/>
          <a:ext cx="8786874" cy="5072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2928958"/>
                <a:gridCol w="2928958"/>
              </a:tblGrid>
              <a:tr h="507209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Дано:</a:t>
                      </a: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Ответ: </a:t>
                      </a:r>
                      <a:endParaRPr lang="ru-RU" sz="2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СИ:</a:t>
                      </a:r>
                      <a:endParaRPr lang="ru-RU" sz="2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Решение:</a:t>
                      </a:r>
                      <a:endParaRPr lang="ru-RU" sz="2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cxnSp>
        <p:nvCxnSpPr>
          <p:cNvPr id="17" name="Прямая соединительная линия 16"/>
          <p:cNvCxnSpPr/>
          <p:nvPr/>
        </p:nvCxnSpPr>
        <p:spPr>
          <a:xfrm>
            <a:off x="285720" y="3929066"/>
            <a:ext cx="2786082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8" name="Picture 1" descr="D:\ДОКУМЕНТЫ ЮЛИ\КАРТИНКИ\14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"/>
            <a:ext cx="1146712" cy="16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1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9" y="1428736"/>
          <a:ext cx="8429682" cy="5214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9894"/>
                <a:gridCol w="1954709"/>
                <a:gridCol w="3665079"/>
              </a:tblGrid>
              <a:tr h="5214974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0070C0"/>
                          </a:solidFill>
                        </a:rPr>
                        <a:t>Дано:</a:t>
                      </a:r>
                    </a:p>
                    <a:p>
                      <a:pPr algn="ctr"/>
                      <a:endParaRPr lang="ru-RU" sz="1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  ₀ = 0 м/с</a:t>
                      </a: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S </a:t>
                      </a:r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                                                 </a:t>
                      </a:r>
                      <a:endParaRPr lang="en-US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- ?</a:t>
                      </a:r>
                      <a:endParaRPr lang="ru-RU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18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</a:rPr>
                        <a:t>Ответ:</a:t>
                      </a:r>
                      <a:r>
                        <a:rPr lang="ru-RU" sz="1800" b="1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8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в       раз (≈ 1,4 раза)</a:t>
                      </a:r>
                      <a:endParaRPr lang="ru-RU" sz="1800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0070C0"/>
                          </a:solidFill>
                        </a:rPr>
                        <a:t>СИ:</a:t>
                      </a: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0070C0"/>
                          </a:solidFill>
                        </a:rPr>
                        <a:t>Решение:</a:t>
                      </a:r>
                    </a:p>
                    <a:p>
                      <a:pPr algn="l"/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Пусть 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S </a:t>
                      </a:r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– длина всего ствола ружья.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</a:t>
                      </a:r>
                      <a:r>
                        <a:rPr lang="ru-RU" sz="18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Тогда 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  </a:t>
                      </a:r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- половина ствола ружья.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</a:t>
                      </a:r>
                    </a:p>
                    <a:p>
                      <a:pPr algn="l"/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       </a:t>
                      </a: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S = </a:t>
                      </a:r>
                    </a:p>
                    <a:p>
                      <a:pPr algn="l"/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Выразим скорость пули при вылете из ствола:</a:t>
                      </a:r>
                      <a:endParaRPr lang="en-US" sz="18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endParaRPr lang="en-US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r>
                        <a:rPr lang="ru-RU" sz="18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Выразим скорость пули в середине ствола:</a:t>
                      </a:r>
                      <a:endParaRPr lang="en-US" sz="18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       </a:t>
                      </a:r>
                    </a:p>
                    <a:p>
                      <a:pPr algn="l"/>
                      <a:r>
                        <a:rPr lang="ru-RU" sz="18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Найдём отношение:</a:t>
                      </a:r>
                      <a:endParaRPr lang="en-US" sz="18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endParaRPr lang="ru-RU" sz="14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14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                                                         раз                                  </a:t>
                      </a:r>
                      <a:endParaRPr lang="ru-RU" sz="1400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000240"/>
            <a:ext cx="200025" cy="409575"/>
          </a:xfrm>
          <a:prstGeom prst="rect">
            <a:avLst/>
          </a:prstGeom>
          <a:noFill/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57158" y="2786058"/>
            <a:ext cx="2714644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857496"/>
            <a:ext cx="232675" cy="542908"/>
          </a:xfrm>
          <a:prstGeom prst="rect">
            <a:avLst/>
          </a:prstGeom>
          <a:noFill/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2143116"/>
            <a:ext cx="97444" cy="400032"/>
          </a:xfrm>
          <a:prstGeom prst="rect">
            <a:avLst/>
          </a:prstGeom>
          <a:noFill/>
        </p:spPr>
      </p:pic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1200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2857496"/>
            <a:ext cx="817556" cy="542908"/>
          </a:xfrm>
          <a:prstGeom prst="rect">
            <a:avLst/>
          </a:prstGeom>
          <a:noFill/>
        </p:spPr>
      </p:pic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50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3857628"/>
            <a:ext cx="928694" cy="295807"/>
          </a:xfrm>
          <a:prstGeom prst="rect">
            <a:avLst/>
          </a:prstGeom>
          <a:noFill/>
        </p:spPr>
      </p:pic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85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53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15206" y="4429132"/>
            <a:ext cx="922063" cy="685784"/>
          </a:xfrm>
          <a:prstGeom prst="rect">
            <a:avLst/>
          </a:prstGeom>
          <a:noFill/>
        </p:spPr>
      </p:pic>
      <p:sp>
        <p:nvSpPr>
          <p:cNvPr id="35855" name="Rectangle 15"/>
          <p:cNvSpPr>
            <a:spLocks noChangeArrowheads="1"/>
          </p:cNvSpPr>
          <p:nvPr/>
        </p:nvSpPr>
        <p:spPr bwMode="auto">
          <a:xfrm>
            <a:off x="0" y="1590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857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56" name="Picture 1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5357826"/>
            <a:ext cx="1357322" cy="506302"/>
          </a:xfrm>
          <a:prstGeom prst="rect">
            <a:avLst/>
          </a:prstGeom>
          <a:noFill/>
        </p:spPr>
      </p:pic>
      <p:sp>
        <p:nvSpPr>
          <p:cNvPr id="35858" name="Rectangle 18"/>
          <p:cNvSpPr>
            <a:spLocks noChangeArrowheads="1"/>
          </p:cNvSpPr>
          <p:nvPr/>
        </p:nvSpPr>
        <p:spPr bwMode="auto">
          <a:xfrm>
            <a:off x="0" y="1352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860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59" name="Picture 1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5929330"/>
            <a:ext cx="268240" cy="328594"/>
          </a:xfrm>
          <a:prstGeom prst="rect">
            <a:avLst/>
          </a:prstGeom>
          <a:noFill/>
        </p:spPr>
      </p:pic>
      <p:sp>
        <p:nvSpPr>
          <p:cNvPr id="35861" name="Rectangle 21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285984" y="-214338"/>
            <a:ext cx="4506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Решим задачу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2878" y="500042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Во сколько раз скорость пули в середине ствола ружья меньше, чем при вылете из ствола?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214282" y="1285860"/>
          <a:ext cx="8786874" cy="5072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2928958"/>
                <a:gridCol w="2928958"/>
              </a:tblGrid>
              <a:tr h="507209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Дано:</a:t>
                      </a: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Ответ: </a:t>
                      </a:r>
                      <a:endParaRPr lang="ru-RU" sz="2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СИ:</a:t>
                      </a:r>
                      <a:endParaRPr lang="ru-RU" sz="2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Решение:</a:t>
                      </a:r>
                      <a:endParaRPr lang="ru-RU" sz="2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cxnSp>
        <p:nvCxnSpPr>
          <p:cNvPr id="31" name="Прямая соединительная линия 30"/>
          <p:cNvCxnSpPr/>
          <p:nvPr/>
        </p:nvCxnSpPr>
        <p:spPr>
          <a:xfrm>
            <a:off x="285720" y="3929066"/>
            <a:ext cx="2786082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3" name="Picture 1" descr="D:\ДОКУМЕНТЫ ЮЛИ\КАРТИНКИ\14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1"/>
            <a:ext cx="1146712" cy="16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1428736"/>
          <a:ext cx="8572559" cy="5214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710"/>
                <a:gridCol w="1630650"/>
                <a:gridCol w="3727199"/>
              </a:tblGrid>
              <a:tr h="5214974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0070C0"/>
                          </a:solidFill>
                        </a:rPr>
                        <a:t>Дано:</a:t>
                      </a:r>
                    </a:p>
                    <a:p>
                      <a:pPr algn="ctr"/>
                      <a:endParaRPr lang="ru-RU" sz="1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x₁</a:t>
                      </a:r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= 15 + </a:t>
                      </a: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t²</a:t>
                      </a:r>
                      <a:endParaRPr lang="ru-RU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2000" b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х</a:t>
                      </a: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₂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  <a:p>
                      <a:pPr algn="l"/>
                      <a:r>
                        <a:rPr lang="ru-RU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                                                </a:t>
                      </a:r>
                      <a:endParaRPr lang="en-US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0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t - ?</a:t>
                      </a:r>
                      <a:endParaRPr lang="ru-RU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2000" b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х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- ?</a:t>
                      </a:r>
                      <a:endParaRPr lang="ru-RU" sz="20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20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</a:rPr>
                        <a:t>Ответ:</a:t>
                      </a:r>
                      <a:r>
                        <a:rPr lang="ru-RU" sz="2000" b="1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₁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 = 5 с          </a:t>
                      </a:r>
                      <a:r>
                        <a:rPr lang="en-US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t₂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 = 3 с</a:t>
                      </a:r>
                    </a:p>
                    <a:p>
                      <a:pPr algn="l"/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                </a:t>
                      </a:r>
                      <a:r>
                        <a:rPr lang="ru-RU" sz="2000" b="0" baseline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х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₁ = 40м       </a:t>
                      </a:r>
                      <a:r>
                        <a:rPr lang="ru-RU" sz="2000" b="0" baseline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х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₂ = 24м </a:t>
                      </a:r>
                      <a:endParaRPr lang="ru-RU" sz="2000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0070C0"/>
                          </a:solidFill>
                        </a:rPr>
                        <a:t>СИ:</a:t>
                      </a: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0070C0"/>
                          </a:solidFill>
                        </a:rPr>
                        <a:t>Решение:</a:t>
                      </a:r>
                    </a:p>
                    <a:p>
                      <a:pPr algn="l"/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Составим</a:t>
                      </a:r>
                      <a:r>
                        <a:rPr lang="ru-RU" sz="18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 систему уравнений:</a:t>
                      </a:r>
                      <a:endParaRPr lang="en-US" sz="18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r>
                        <a:rPr lang="ru-RU" sz="18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   </a:t>
                      </a:r>
                      <a:r>
                        <a:rPr lang="ru-RU" sz="1800" b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х</a:t>
                      </a:r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₁ = 15 + 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t²            </a:t>
                      </a:r>
                    </a:p>
                    <a:p>
                      <a:pPr algn="l"/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   </a:t>
                      </a:r>
                      <a:r>
                        <a:rPr lang="ru-RU" sz="1800" b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х</a:t>
                      </a:r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₂ = 8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t</a:t>
                      </a:r>
                      <a:endParaRPr lang="ru-RU" sz="18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Calibri"/>
                      </a:endParaRPr>
                    </a:p>
                    <a:p>
                      <a:pPr algn="l"/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х₂ = </a:t>
                      </a:r>
                      <a:r>
                        <a:rPr lang="ru-RU" sz="1800" b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х</a:t>
                      </a:r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₁</a:t>
                      </a:r>
                    </a:p>
                    <a:p>
                      <a:pPr algn="l"/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15 + 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t²</a:t>
                      </a:r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 = 8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t</a:t>
                      </a:r>
                      <a:endParaRPr lang="ru-RU" sz="18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Calibri"/>
                      </a:endParaRPr>
                    </a:p>
                    <a:p>
                      <a:pPr algn="l"/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Приводим к стандартному виду квадратного уравнения</a:t>
                      </a:r>
                      <a:endParaRPr lang="en-US" sz="1800" b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t ²</a:t>
                      </a:r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- 8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t</a:t>
                      </a:r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+ 15 = 0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  </a:t>
                      </a:r>
                    </a:p>
                    <a:p>
                      <a:pPr algn="l"/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t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₁</a:t>
                      </a:r>
                      <a:r>
                        <a:rPr lang="en-US" sz="18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= </a:t>
                      </a:r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5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c</a:t>
                      </a:r>
                      <a:endParaRPr lang="en-US" sz="18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t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₂</a:t>
                      </a:r>
                      <a:r>
                        <a:rPr lang="en-US" sz="18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= </a:t>
                      </a:r>
                      <a:r>
                        <a:rPr lang="ru-RU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3</a:t>
                      </a:r>
                      <a:r>
                        <a:rPr lang="en-US" sz="1800" b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c</a:t>
                      </a:r>
                      <a:endParaRPr lang="en-US" sz="18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r>
                        <a:rPr lang="ru-RU" sz="18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Подставляя значения времени в уравнение движения найдём координаты.</a:t>
                      </a:r>
                      <a:endParaRPr lang="en-US" sz="18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2000" b="0" baseline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х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₁ = 8 • 5 = 40 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baseline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х</a:t>
                      </a:r>
                      <a:r>
                        <a:rPr lang="ru-RU" sz="2000" b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₁ = 8 • 3 = 24 м</a:t>
                      </a:r>
                      <a:endParaRPr lang="ru-RU" sz="2000" b="0" baseline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  <a:p>
                      <a:pPr algn="l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214282" y="2857496"/>
            <a:ext cx="321471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Левая фигурная скобка 6"/>
          <p:cNvSpPr/>
          <p:nvPr/>
        </p:nvSpPr>
        <p:spPr>
          <a:xfrm>
            <a:off x="5214942" y="2214554"/>
            <a:ext cx="142876" cy="500066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Левая круглая скобка 7"/>
          <p:cNvSpPr/>
          <p:nvPr/>
        </p:nvSpPr>
        <p:spPr>
          <a:xfrm>
            <a:off x="1142976" y="5857892"/>
            <a:ext cx="45719" cy="571504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Левая круглая скобка 8"/>
          <p:cNvSpPr/>
          <p:nvPr/>
        </p:nvSpPr>
        <p:spPr>
          <a:xfrm>
            <a:off x="2357422" y="5857892"/>
            <a:ext cx="45719" cy="571504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285984" y="-214338"/>
            <a:ext cx="4506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Решим задачу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878" y="500042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Движения двух мотоциклистов заданы уравнениями </a:t>
            </a:r>
          </a:p>
          <a:p>
            <a:pPr algn="ctr"/>
            <a:r>
              <a:rPr lang="ru-RU" sz="2400" b="1" dirty="0" err="1" smtClean="0">
                <a:solidFill>
                  <a:srgbClr val="C00000"/>
                </a:solidFill>
              </a:rPr>
              <a:t>х</a:t>
            </a:r>
            <a:r>
              <a:rPr lang="ru-RU" sz="2400" b="1" dirty="0" smtClean="0">
                <a:solidFill>
                  <a:srgbClr val="C00000"/>
                </a:solidFill>
                <a:latin typeface="Calibri"/>
              </a:rPr>
              <a:t>₁ = 15 + </a:t>
            </a:r>
            <a:r>
              <a:rPr lang="en-US" sz="2400" b="1" dirty="0" smtClean="0">
                <a:solidFill>
                  <a:srgbClr val="C00000"/>
                </a:solidFill>
                <a:latin typeface="Calibri"/>
              </a:rPr>
              <a:t>t²</a:t>
            </a:r>
            <a:r>
              <a:rPr lang="ru-RU" sz="2400" b="1" dirty="0" smtClean="0">
                <a:solidFill>
                  <a:srgbClr val="C00000"/>
                </a:solidFill>
                <a:latin typeface="Calibri"/>
              </a:rPr>
              <a:t> и </a:t>
            </a:r>
            <a:r>
              <a:rPr lang="ru-RU" sz="2400" b="1" dirty="0" err="1" smtClean="0">
                <a:solidFill>
                  <a:srgbClr val="C00000"/>
                </a:solidFill>
                <a:latin typeface="Calibri"/>
              </a:rPr>
              <a:t>х</a:t>
            </a:r>
            <a:r>
              <a:rPr lang="ru-RU" sz="2400" b="1" dirty="0" smtClean="0">
                <a:solidFill>
                  <a:srgbClr val="C00000"/>
                </a:solidFill>
                <a:latin typeface="Calibri"/>
              </a:rPr>
              <a:t>₂ = 8</a:t>
            </a:r>
            <a:r>
              <a:rPr lang="en-US" sz="2400" b="1" dirty="0" smtClean="0">
                <a:solidFill>
                  <a:srgbClr val="C00000"/>
                </a:solidFill>
                <a:latin typeface="Calibri"/>
              </a:rPr>
              <a:t>t</a:t>
            </a:r>
            <a:r>
              <a:rPr lang="ru-RU" sz="2400" b="1" dirty="0" smtClean="0">
                <a:solidFill>
                  <a:srgbClr val="C00000"/>
                </a:solidFill>
                <a:latin typeface="Calibri"/>
              </a:rPr>
              <a:t>. Найти время и место их встречи.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14282" y="1285860"/>
          <a:ext cx="8786874" cy="5072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2928958"/>
                <a:gridCol w="2928958"/>
              </a:tblGrid>
              <a:tr h="507209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Дано:</a:t>
                      </a: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Ответ: </a:t>
                      </a:r>
                      <a:endParaRPr lang="ru-RU" sz="2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СИ:</a:t>
                      </a:r>
                      <a:endParaRPr lang="ru-RU" sz="2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Решение:</a:t>
                      </a:r>
                      <a:endParaRPr lang="ru-RU" sz="2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>
            <a:off x="285720" y="3929066"/>
            <a:ext cx="2786082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4" name="Picture 1" descr="D:\ДОКУМЕНТЫ ЮЛИ\КАРТИНКИ\1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146712" cy="16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142852"/>
            <a:ext cx="803771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Выберите правильный ответ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1071546"/>
            <a:ext cx="90941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b="1" dirty="0" smtClean="0">
                <a:solidFill>
                  <a:srgbClr val="0070C0"/>
                </a:solidFill>
                <a:latin typeface="Palatino Linotype" pitchFamily="18" charset="0"/>
              </a:rPr>
              <a:t>Какое(-</a:t>
            </a:r>
            <a:r>
              <a:rPr lang="ru-RU" sz="2000" b="1" dirty="0" err="1" smtClean="0">
                <a:solidFill>
                  <a:srgbClr val="0070C0"/>
                </a:solidFill>
                <a:latin typeface="Palatino Linotype" pitchFamily="18" charset="0"/>
              </a:rPr>
              <a:t>ие</a:t>
            </a:r>
            <a:r>
              <a:rPr lang="ru-RU" sz="2000" b="1" dirty="0" smtClean="0">
                <a:solidFill>
                  <a:srgbClr val="0070C0"/>
                </a:solidFill>
                <a:latin typeface="Palatino Linotype" pitchFamily="18" charset="0"/>
              </a:rPr>
              <a:t>) утверждение(-я) верно(-</a:t>
            </a:r>
            <a:r>
              <a:rPr lang="ru-RU" sz="2000" b="1" dirty="0" err="1" smtClean="0">
                <a:solidFill>
                  <a:srgbClr val="0070C0"/>
                </a:solidFill>
                <a:latin typeface="Palatino Linotype" pitchFamily="18" charset="0"/>
              </a:rPr>
              <a:t>ы</a:t>
            </a:r>
            <a:r>
              <a:rPr lang="ru-RU" sz="2000" b="1" dirty="0" smtClean="0">
                <a:solidFill>
                  <a:srgbClr val="0070C0"/>
                </a:solidFill>
                <a:latin typeface="Palatino Linotype" pitchFamily="18" charset="0"/>
              </a:rPr>
              <a:t>)?</a:t>
            </a:r>
          </a:p>
          <a:p>
            <a:pPr marL="342900" indent="-342900"/>
            <a:r>
              <a:rPr lang="ru-RU" sz="2000" b="1" dirty="0" smtClean="0">
                <a:solidFill>
                  <a:srgbClr val="0070C0"/>
                </a:solidFill>
                <a:latin typeface="Palatino Linotype" pitchFamily="18" charset="0"/>
              </a:rPr>
              <a:t>А: равноускоренное движение является неравномерным движением</a:t>
            </a:r>
          </a:p>
          <a:p>
            <a:pPr marL="342900" indent="-342900"/>
            <a:r>
              <a:rPr lang="ru-RU" sz="2000" b="1" dirty="0" smtClean="0">
                <a:solidFill>
                  <a:srgbClr val="0070C0"/>
                </a:solidFill>
                <a:latin typeface="Palatino Linotype" pitchFamily="18" charset="0"/>
              </a:rPr>
              <a:t>Б: Равноускоренное движение является равномерным движением</a:t>
            </a:r>
            <a:endParaRPr lang="ru-RU" sz="2000" b="1" dirty="0">
              <a:solidFill>
                <a:srgbClr val="0070C0"/>
              </a:solidFill>
              <a:latin typeface="Palatino Linotyp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2214554"/>
            <a:ext cx="1663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1) только А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6314" y="2214554"/>
            <a:ext cx="146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3) и А, и Б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2428868"/>
            <a:ext cx="1609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2) только Б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86578" y="2428868"/>
            <a:ext cx="1794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4) ни А, ни Б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282" y="3286124"/>
            <a:ext cx="71657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Palatino Linotype" pitchFamily="18" charset="0"/>
              </a:rPr>
              <a:t>2. Какая из приведённых ниже формул соответствует 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Palatino Linotype" pitchFamily="18" charset="0"/>
              </a:rPr>
              <a:t>определению ускорения? </a:t>
            </a:r>
            <a:endParaRPr lang="ru-RU" sz="2000" b="1" dirty="0">
              <a:solidFill>
                <a:srgbClr val="0070C0"/>
              </a:solidFill>
              <a:latin typeface="Palatino Linotype" pitchFamily="18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4071942"/>
            <a:ext cx="1000125" cy="790575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1247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910" y="4286256"/>
            <a:ext cx="433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1)</a:t>
            </a:r>
            <a:endParaRPr lang="ru-RU" sz="2400" dirty="0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4357694"/>
            <a:ext cx="1628775" cy="838200"/>
          </a:xfrm>
          <a:prstGeom prst="rect">
            <a:avLst/>
          </a:prstGeom>
          <a:noFill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14546" y="5500702"/>
            <a:ext cx="4604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4) среди ответов нет правильного</a:t>
            </a:r>
            <a:endParaRPr lang="ru-RU" sz="2400" dirty="0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15206" y="4000504"/>
            <a:ext cx="1009650" cy="800100"/>
          </a:xfrm>
          <a:prstGeom prst="rect">
            <a:avLst/>
          </a:prstGeom>
          <a:noFill/>
        </p:spPr>
      </p:pic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0" y="1257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86116" y="4572008"/>
            <a:ext cx="433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2)</a:t>
            </a:r>
            <a:endParaRPr lang="ru-RU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6572264" y="4214818"/>
            <a:ext cx="433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3)</a:t>
            </a:r>
            <a:endParaRPr lang="ru-RU" sz="2400" dirty="0"/>
          </a:p>
        </p:txBody>
      </p:sp>
      <p:pic>
        <p:nvPicPr>
          <p:cNvPr id="6145" name="Picture 1" descr="D:\ДОКУМЕНТЫ ЮЛИ\КАРТИНКИ\158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572125"/>
            <a:ext cx="2076450" cy="1285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0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9" dur="5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5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00"/>
                            </p:stCondLst>
                            <p:childTnLst>
                              <p:par>
                                <p:cTn id="6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5521 -0.00347 L 0.29931 -0.00347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9" presetClass="exit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5" grpId="1"/>
      <p:bldP spid="5" grpId="2"/>
      <p:bldP spid="6" grpId="0"/>
      <p:bldP spid="6" grpId="1"/>
      <p:bldP spid="7" grpId="0"/>
      <p:bldP spid="7" grpId="1"/>
      <p:bldP spid="8" grpId="0"/>
      <p:bldP spid="8" grpId="1"/>
      <p:bldP spid="9" grpId="0"/>
      <p:bldP spid="13" grpId="0"/>
      <p:bldP spid="13" grpId="1"/>
      <p:bldP spid="17" grpId="0"/>
      <p:bldP spid="17" grpId="1"/>
      <p:bldP spid="20" grpId="0"/>
      <p:bldP spid="21" grpId="0"/>
      <p:bldP spid="2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0034" y="1571612"/>
            <a:ext cx="2034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1) координата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14612" y="1571612"/>
            <a:ext cx="1317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2) время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438" y="1571612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3) путь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86512" y="1571612"/>
            <a:ext cx="187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4) ускорение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472" y="3643314"/>
            <a:ext cx="1244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1) 0,05 с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43174" y="3643314"/>
            <a:ext cx="856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2) 2 с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00562" y="3643314"/>
            <a:ext cx="856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3) 5 с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86512" y="3643314"/>
            <a:ext cx="1011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4) 20 с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00034" y="142852"/>
            <a:ext cx="803771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Выберите правильный ответ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20" y="1071546"/>
            <a:ext cx="8901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Palatino Linotype" pitchFamily="18" charset="0"/>
              </a:rPr>
              <a:t>3. Какая физическая величина относится к векторным величинам? </a:t>
            </a:r>
            <a:endParaRPr lang="ru-RU" sz="2000" b="1" dirty="0">
              <a:solidFill>
                <a:srgbClr val="0070C0"/>
              </a:solidFill>
              <a:latin typeface="Palatino Linotype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7158" y="2214554"/>
            <a:ext cx="80602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Palatino Linotype" pitchFamily="18" charset="0"/>
              </a:rPr>
              <a:t>4. Велосипедист съезжает с горки, двигаясь прямолинейно и 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Palatino Linotype" pitchFamily="18" charset="0"/>
              </a:rPr>
              <a:t>равноускоренно. За время спуска скорость велосипедиста 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Palatino Linotype" pitchFamily="18" charset="0"/>
              </a:rPr>
              <a:t>увеличилась на 10 м/с.  Ускорение велосипедиста 0,5 м/с². 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Palatino Linotype" pitchFamily="18" charset="0"/>
              </a:rPr>
              <a:t>Сколько времени длится спуск?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8596" y="4214818"/>
            <a:ext cx="69172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 startAt="5"/>
            </a:pPr>
            <a:r>
              <a:rPr lang="ru-RU" sz="2000" b="1" dirty="0" smtClean="0">
                <a:solidFill>
                  <a:srgbClr val="0070C0"/>
                </a:solidFill>
                <a:latin typeface="Palatino Linotype" pitchFamily="18" charset="0"/>
              </a:rPr>
              <a:t>Какая из приведённых зависимостей описывает </a:t>
            </a:r>
          </a:p>
          <a:p>
            <a:pPr marL="457200" indent="-457200"/>
            <a:r>
              <a:rPr lang="ru-RU" sz="2000" b="1" dirty="0" smtClean="0">
                <a:solidFill>
                  <a:srgbClr val="0070C0"/>
                </a:solidFill>
                <a:latin typeface="Palatino Linotype" pitchFamily="18" charset="0"/>
              </a:rPr>
              <a:t>равноускоренное движение?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34" y="5143512"/>
            <a:ext cx="1356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1) </a:t>
            </a:r>
            <a:r>
              <a:rPr lang="en-US" sz="2400" dirty="0" smtClean="0">
                <a:solidFill>
                  <a:srgbClr val="7030A0"/>
                </a:solidFill>
              </a:rPr>
              <a:t>x=4+2t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43174" y="5143512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2) </a:t>
            </a:r>
            <a:r>
              <a:rPr lang="en-US" sz="2400" dirty="0" smtClean="0">
                <a:solidFill>
                  <a:srgbClr val="7030A0"/>
                </a:solidFill>
              </a:rPr>
              <a:t>v=5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57686" y="5143512"/>
            <a:ext cx="17540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3) </a:t>
            </a:r>
            <a:r>
              <a:rPr lang="en-US" sz="2400" dirty="0" smtClean="0">
                <a:solidFill>
                  <a:srgbClr val="7030A0"/>
                </a:solidFill>
              </a:rPr>
              <a:t>x=8-2t-4t²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43702" y="5143512"/>
            <a:ext cx="1511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4) </a:t>
            </a:r>
            <a:r>
              <a:rPr lang="en-US" sz="2400" dirty="0" smtClean="0">
                <a:solidFill>
                  <a:srgbClr val="7030A0"/>
                </a:solidFill>
              </a:rPr>
              <a:t>x=10+5t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24" name="Picture 1" descr="D:\ДОКУМЕНТЫ ЮЛИ\КАРТИНКИ\15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3563"/>
            <a:ext cx="1928794" cy="1194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0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9" dur="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05556E-6 -1.48148E-6 L -0.30556 -0.00417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0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5" dur="500" autoRev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6" dur="500" autoRev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7" dur="500" autoRev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17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66667E-6 -4.81481E-6 L -0.25052 -0.00185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0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51" dur="500" autoRev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2" dur="500" autoRev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3" dur="500" autoRev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100"/>
                            </p:stCondLst>
                            <p:childTnLst>
                              <p:par>
                                <p:cTn id="173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16667E-6 -4.81481E-6 L -0.11962 -4.81481E-6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8" grpId="1"/>
      <p:bldP spid="9" grpId="0"/>
      <p:bldP spid="9" grpId="1"/>
      <p:bldP spid="9" grpId="2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4" grpId="2"/>
      <p:bldP spid="16" grpId="0"/>
      <p:bldP spid="17" grpId="0"/>
      <p:bldP spid="20" grpId="0"/>
      <p:bldP spid="20" grpId="1"/>
      <p:bldP spid="21" grpId="0"/>
      <p:bldP spid="21" grpId="1"/>
      <p:bldP spid="22" grpId="0"/>
      <p:bldP spid="22" grpId="1"/>
      <p:bldP spid="22" grpId="2"/>
      <p:bldP spid="23" grpId="0"/>
      <p:bldP spid="2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00166" y="0"/>
            <a:ext cx="61053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Домашнее задание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2143116"/>
            <a:ext cx="835824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Вариант 1. </a:t>
            </a:r>
          </a:p>
          <a:p>
            <a:r>
              <a:rPr lang="ru-RU" sz="2000" b="1" dirty="0" smtClean="0"/>
              <a:t>1. Какая из приведенных зависимостей описывает равнозамедленное движение: </a:t>
            </a:r>
          </a:p>
          <a:p>
            <a:r>
              <a:rPr lang="ru-RU" sz="2000" dirty="0" smtClean="0"/>
              <a:t>а) </a:t>
            </a:r>
            <a:r>
              <a:rPr lang="en-US" sz="2000" dirty="0" smtClean="0"/>
              <a:t>v=3+2t; </a:t>
            </a:r>
            <a:r>
              <a:rPr lang="ru-RU" sz="2000" dirty="0" smtClean="0"/>
              <a:t>в) </a:t>
            </a:r>
            <a:r>
              <a:rPr lang="en-US" sz="2000" dirty="0" smtClean="0"/>
              <a:t>v=3; </a:t>
            </a:r>
          </a:p>
          <a:p>
            <a:r>
              <a:rPr lang="ru-RU" sz="2000" dirty="0" smtClean="0"/>
              <a:t>б) </a:t>
            </a:r>
            <a:r>
              <a:rPr lang="en-US" sz="2000" dirty="0" smtClean="0"/>
              <a:t>x=4+2t; </a:t>
            </a:r>
            <a:r>
              <a:rPr lang="ru-RU" sz="2000" dirty="0" smtClean="0"/>
              <a:t>г) </a:t>
            </a:r>
            <a:r>
              <a:rPr lang="en-US" sz="2000" dirty="0" smtClean="0"/>
              <a:t>x=8+2t-4t2. </a:t>
            </a:r>
          </a:p>
          <a:p>
            <a:r>
              <a:rPr lang="ru-RU" sz="2000" b="1" dirty="0" smtClean="0"/>
              <a:t>2. Уравнение движения тела x=5t-2t2. Каковы начальная скорость и ускорение тела. Построить графики </a:t>
            </a:r>
            <a:r>
              <a:rPr lang="ru-RU" sz="2000" b="1" dirty="0" err="1" smtClean="0"/>
              <a:t>v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t</a:t>
            </a:r>
            <a:r>
              <a:rPr lang="ru-RU" sz="2000" b="1" dirty="0" smtClean="0"/>
              <a:t>), </a:t>
            </a:r>
            <a:r>
              <a:rPr lang="ru-RU" sz="2000" b="1" dirty="0" err="1" smtClean="0"/>
              <a:t>x</a:t>
            </a:r>
            <a:r>
              <a:rPr lang="ru-RU" sz="2000" b="1" dirty="0" smtClean="0"/>
              <a:t>(</a:t>
            </a:r>
            <a:r>
              <a:rPr lang="ru-RU" sz="2000" b="1" dirty="0" err="1" smtClean="0"/>
              <a:t>t</a:t>
            </a:r>
            <a:r>
              <a:rPr lang="ru-RU" sz="2000" b="1" dirty="0" smtClean="0"/>
              <a:t>),а(</a:t>
            </a:r>
            <a:r>
              <a:rPr lang="ru-RU" sz="2000" b="1" dirty="0" err="1" smtClean="0"/>
              <a:t>t</a:t>
            </a:r>
            <a:r>
              <a:rPr lang="ru-RU" sz="2000" b="1" dirty="0" smtClean="0"/>
              <a:t>). </a:t>
            </a:r>
          </a:p>
          <a:p>
            <a:pPr algn="ctr"/>
            <a:r>
              <a:rPr lang="ru-RU" sz="2000" b="1" dirty="0" smtClean="0"/>
              <a:t>Вариант 2 </a:t>
            </a:r>
          </a:p>
          <a:p>
            <a:r>
              <a:rPr lang="ru-RU" sz="2000" b="1" dirty="0" smtClean="0"/>
              <a:t>1. Какая из приведенных зависимостей описывает равномерное движение: </a:t>
            </a:r>
          </a:p>
          <a:p>
            <a:r>
              <a:rPr lang="ru-RU" sz="2000" dirty="0" smtClean="0"/>
              <a:t>а) </a:t>
            </a:r>
            <a:r>
              <a:rPr lang="en-US" sz="2000" dirty="0" smtClean="0"/>
              <a:t>x=4t2+2; </a:t>
            </a:r>
            <a:r>
              <a:rPr lang="ru-RU" sz="2000" dirty="0" smtClean="0"/>
              <a:t>в) </a:t>
            </a:r>
            <a:r>
              <a:rPr lang="en-US" sz="2000" dirty="0" smtClean="0"/>
              <a:t>x=8t; </a:t>
            </a:r>
          </a:p>
          <a:p>
            <a:r>
              <a:rPr lang="ru-RU" sz="2000" dirty="0" smtClean="0"/>
              <a:t>б) </a:t>
            </a:r>
            <a:r>
              <a:rPr lang="en-US" sz="2000" dirty="0" smtClean="0"/>
              <a:t>x=3t2; </a:t>
            </a:r>
            <a:r>
              <a:rPr lang="ru-RU" sz="2000" dirty="0" smtClean="0"/>
              <a:t>г) </a:t>
            </a:r>
            <a:r>
              <a:rPr lang="en-US" sz="2000" dirty="0" smtClean="0"/>
              <a:t>v=4-t. </a:t>
            </a:r>
          </a:p>
          <a:p>
            <a:r>
              <a:rPr lang="ru-RU" sz="2000" b="1" dirty="0" smtClean="0"/>
              <a:t>2. Точка движется вдоль оси </a:t>
            </a:r>
            <a:r>
              <a:rPr lang="ru-RU" sz="2000" b="1" dirty="0" err="1" smtClean="0"/>
              <a:t>x</a:t>
            </a:r>
            <a:r>
              <a:rPr lang="ru-RU" sz="2000" b="1" dirty="0" smtClean="0"/>
              <a:t> согласно закону x=10t-t2. Какова начальная скорость и ускорение. Построить графики </a:t>
            </a:r>
            <a:r>
              <a:rPr lang="ru-RU" sz="2000" b="1" dirty="0" err="1" smtClean="0"/>
              <a:t>v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t</a:t>
            </a:r>
            <a:r>
              <a:rPr lang="ru-RU" sz="2000" b="1" dirty="0" smtClean="0"/>
              <a:t>), </a:t>
            </a:r>
            <a:r>
              <a:rPr lang="ru-RU" sz="2000" b="1" dirty="0" err="1" smtClean="0"/>
              <a:t>x</a:t>
            </a:r>
            <a:r>
              <a:rPr lang="ru-RU" sz="2000" b="1" dirty="0" smtClean="0"/>
              <a:t>(</a:t>
            </a:r>
            <a:r>
              <a:rPr lang="ru-RU" sz="2000" b="1" dirty="0" err="1" smtClean="0"/>
              <a:t>t</a:t>
            </a:r>
            <a:r>
              <a:rPr lang="ru-RU" sz="2000" b="1" dirty="0" smtClean="0"/>
              <a:t>),а(</a:t>
            </a:r>
            <a:r>
              <a:rPr lang="ru-RU" sz="2000" b="1" dirty="0" err="1" smtClean="0"/>
              <a:t>t</a:t>
            </a:r>
            <a:r>
              <a:rPr lang="ru-RU" sz="2000" b="1" dirty="0" smtClean="0"/>
              <a:t>).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0100" y="1071546"/>
            <a:ext cx="7146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Century Schoolbook" pitchFamily="18" charset="0"/>
              </a:rPr>
              <a:t>Дома вы будете выполнять задания с карточек</a:t>
            </a:r>
            <a:endParaRPr lang="ru-RU" sz="2400" dirty="0">
              <a:latin typeface="Century Schoolbook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71802" y="1571612"/>
            <a:ext cx="205357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Карточки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097" name="Picture 1" descr="D:\ДОКУМЕНТЫ ЮЛИ\КАРТИНКИ\16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1500174"/>
            <a:ext cx="2216882" cy="928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1142984"/>
            <a:ext cx="8001056" cy="378565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000" b="1" dirty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урок</a:t>
            </a:r>
            <a:r>
              <a:rPr lang="ru-RU" sz="80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>
              <a:defRPr/>
            </a:pPr>
            <a:endParaRPr lang="ru-RU" sz="8000" b="1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80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 свидания!</a:t>
            </a:r>
            <a:endParaRPr lang="ru-RU" sz="8000" b="1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000108"/>
            <a:ext cx="81439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hlinkClick r:id="rId2"/>
              </a:rPr>
              <a:t>http://school47net.kubannet.ru/Files/Pdf/razrabotka-uroka-pryamolinejnoe-ravnouskorennoe-dvizhenie-9-kl-darenskaya-mv.pdf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ru-RU" dirty="0" err="1" smtClean="0"/>
              <a:t>Громцева</a:t>
            </a:r>
            <a:r>
              <a:rPr lang="ru-RU" dirty="0" smtClean="0"/>
              <a:t> О.И. Тесты по физике. 9 класс: к учебнику А.В. </a:t>
            </a:r>
            <a:r>
              <a:rPr lang="ru-RU" dirty="0" err="1" smtClean="0"/>
              <a:t>Пёрышкина</a:t>
            </a:r>
            <a:r>
              <a:rPr lang="ru-RU" dirty="0" smtClean="0"/>
              <a:t>, Е.М. </a:t>
            </a:r>
            <a:r>
              <a:rPr lang="ru-RU" dirty="0" err="1" smtClean="0"/>
              <a:t>Гутника</a:t>
            </a:r>
            <a:r>
              <a:rPr lang="ru-RU" dirty="0" smtClean="0"/>
              <a:t> «Физика. 9 класс». – М.: Экзамен, 2010. – 173с.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/>
              <a:t>Марон А.Е. Физика. 9 класс: учебно-методическое пособие. – 3-е изд., стереотип. – М.: Дрофа, 2009, 127с.</a:t>
            </a:r>
          </a:p>
          <a:p>
            <a:pPr marL="342900" indent="-342900">
              <a:buFontTx/>
              <a:buAutoNum type="arabicPeriod"/>
            </a:pPr>
            <a:r>
              <a:rPr lang="ru-RU" dirty="0" err="1" smtClean="0"/>
              <a:t>Минькова</a:t>
            </a:r>
            <a:r>
              <a:rPr lang="ru-RU" dirty="0" smtClean="0"/>
              <a:t> Р.Д. Рабочая тетрадь по физике: 9-й класс . Учебное пособие к учебнику А.В. </a:t>
            </a:r>
            <a:r>
              <a:rPr lang="ru-RU" dirty="0" err="1" smtClean="0"/>
              <a:t>Пёрышкина</a:t>
            </a:r>
            <a:r>
              <a:rPr lang="ru-RU" dirty="0" smtClean="0"/>
              <a:t> и Е.М. </a:t>
            </a:r>
            <a:r>
              <a:rPr lang="ru-RU" dirty="0" err="1" smtClean="0"/>
              <a:t>Гутник</a:t>
            </a:r>
            <a:r>
              <a:rPr lang="ru-RU" dirty="0" smtClean="0"/>
              <a:t> «Физика. 9 класс». – М.: АСТ, </a:t>
            </a:r>
            <a:r>
              <a:rPr lang="ru-RU" dirty="0" err="1" smtClean="0"/>
              <a:t>Астрель</a:t>
            </a:r>
            <a:r>
              <a:rPr lang="ru-RU" dirty="0" smtClean="0"/>
              <a:t>, 2010. – 127с.</a:t>
            </a:r>
          </a:p>
          <a:p>
            <a:pPr marL="342900" indent="-342900">
              <a:buFontTx/>
              <a:buAutoNum type="arabicPeriod"/>
            </a:pPr>
            <a:r>
              <a:rPr lang="ru-RU" dirty="0" err="1" smtClean="0"/>
              <a:t>Рымкевич</a:t>
            </a:r>
            <a:r>
              <a:rPr lang="ru-RU" dirty="0" smtClean="0"/>
              <a:t> А.П. Сборник задач по физике для 8 – 10 классов средней школы. – 10-е изд., </a:t>
            </a:r>
            <a:r>
              <a:rPr lang="ru-RU" dirty="0" err="1" smtClean="0"/>
              <a:t>перераб</a:t>
            </a:r>
            <a:r>
              <a:rPr lang="ru-RU" dirty="0" smtClean="0"/>
              <a:t>. – М.: Просвещение, 1986. – 191 с.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57158" y="142852"/>
            <a:ext cx="8242300" cy="504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Ссылки на используемые материалы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</TotalTime>
  <Words>1149</Words>
  <Application>Microsoft Office PowerPoint</Application>
  <PresentationFormat>Экран (4:3)</PresentationFormat>
  <Paragraphs>300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задач по теме «Прямолинейное равноускоренное движение»</dc:title>
  <cp:lastModifiedBy>Owner</cp:lastModifiedBy>
  <cp:revision>129</cp:revision>
  <dcterms:modified xsi:type="dcterms:W3CDTF">2014-10-03T22:25:14Z</dcterms:modified>
</cp:coreProperties>
</file>