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316" r:id="rId4"/>
    <p:sldId id="317" r:id="rId5"/>
    <p:sldId id="323" r:id="rId6"/>
    <p:sldId id="324" r:id="rId7"/>
    <p:sldId id="318" r:id="rId8"/>
    <p:sldId id="325" r:id="rId9"/>
    <p:sldId id="321" r:id="rId10"/>
    <p:sldId id="319" r:id="rId11"/>
    <p:sldId id="320" r:id="rId12"/>
    <p:sldId id="322" r:id="rId13"/>
    <p:sldId id="277" r:id="rId14"/>
    <p:sldId id="278" r:id="rId15"/>
    <p:sldId id="279" r:id="rId16"/>
    <p:sldId id="280" r:id="rId17"/>
    <p:sldId id="282" r:id="rId18"/>
    <p:sldId id="283" r:id="rId19"/>
    <p:sldId id="284" r:id="rId20"/>
    <p:sldId id="285" r:id="rId21"/>
    <p:sldId id="286" r:id="rId22"/>
    <p:sldId id="300" r:id="rId23"/>
    <p:sldId id="288" r:id="rId24"/>
    <p:sldId id="289" r:id="rId25"/>
    <p:sldId id="291" r:id="rId26"/>
    <p:sldId id="328" r:id="rId27"/>
    <p:sldId id="263" r:id="rId28"/>
    <p:sldId id="297" r:id="rId29"/>
    <p:sldId id="326" r:id="rId30"/>
    <p:sldId id="327" r:id="rId31"/>
    <p:sldId id="329" r:id="rId32"/>
    <p:sldId id="306" r:id="rId33"/>
    <p:sldId id="26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76" autoAdjust="0"/>
  </p:normalViewPr>
  <p:slideViewPr>
    <p:cSldViewPr>
      <p:cViewPr varScale="1">
        <p:scale>
          <a:sx n="100" d="100"/>
          <a:sy n="100" d="100"/>
        </p:scale>
        <p:origin x="-13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59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75009B-040B-437F-A030-6F5C1EA08CB9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0371676-5A9A-4D43-9B95-71ABBD5102DD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Во-первых,</a:t>
          </a:r>
          <a:endParaRPr lang="ru-RU" b="1" dirty="0">
            <a:solidFill>
              <a:srgbClr val="C00000"/>
            </a:solidFill>
          </a:endParaRPr>
        </a:p>
      </dgm:t>
    </dgm:pt>
    <dgm:pt modelId="{5147BD1C-5354-493B-8C30-0F993E8AF152}" type="parTrans" cxnId="{C525E20A-66A3-4B04-8F95-178ED169727C}">
      <dgm:prSet/>
      <dgm:spPr/>
      <dgm:t>
        <a:bodyPr/>
        <a:lstStyle/>
        <a:p>
          <a:endParaRPr lang="ru-RU"/>
        </a:p>
      </dgm:t>
    </dgm:pt>
    <dgm:pt modelId="{54835FB4-FBD9-4686-A121-5B6A4AD8C575}" type="sibTrans" cxnId="{C525E20A-66A3-4B04-8F95-178ED169727C}">
      <dgm:prSet/>
      <dgm:spPr/>
      <dgm:t>
        <a:bodyPr/>
        <a:lstStyle/>
        <a:p>
          <a:endParaRPr lang="ru-RU"/>
        </a:p>
      </dgm:t>
    </dgm:pt>
    <dgm:pt modelId="{9DEF05CF-5672-4567-ACBB-7DD29BB3265C}">
      <dgm:prSet phldrT="[Текст]" custT="1"/>
      <dgm:spPr/>
      <dgm:t>
        <a:bodyPr/>
        <a:lstStyle/>
        <a:p>
          <a:r>
            <a:rPr lang="ru-RU" sz="2000" dirty="0" smtClean="0"/>
            <a:t>отметка является одним из самых мощных путей мотивации детей к изучению предмета. Если убрать этот стимул, то сразу снизится посещаемость,  а также желание детей качественно усвоить материал. </a:t>
          </a:r>
          <a:endParaRPr lang="ru-RU" sz="2000" dirty="0"/>
        </a:p>
      </dgm:t>
    </dgm:pt>
    <dgm:pt modelId="{A34E4463-32C8-497F-B539-3247DD32C533}" type="parTrans" cxnId="{988A97FE-26AE-4494-81D0-D60E17CEEA1C}">
      <dgm:prSet/>
      <dgm:spPr/>
      <dgm:t>
        <a:bodyPr/>
        <a:lstStyle/>
        <a:p>
          <a:endParaRPr lang="ru-RU"/>
        </a:p>
      </dgm:t>
    </dgm:pt>
    <dgm:pt modelId="{35875BD5-BE69-46E4-B253-104C6125E92B}" type="sibTrans" cxnId="{988A97FE-26AE-4494-81D0-D60E17CEEA1C}">
      <dgm:prSet/>
      <dgm:spPr/>
      <dgm:t>
        <a:bodyPr/>
        <a:lstStyle/>
        <a:p>
          <a:endParaRPr lang="ru-RU"/>
        </a:p>
      </dgm:t>
    </dgm:pt>
    <dgm:pt modelId="{0F9FDD2A-B534-4210-B538-314B23B580BB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Во-вторых,</a:t>
          </a:r>
        </a:p>
      </dgm:t>
    </dgm:pt>
    <dgm:pt modelId="{C3C901B3-493A-424D-8967-5D24E44F29F3}" type="parTrans" cxnId="{F0606948-03E7-4436-9A31-510EACF79D37}">
      <dgm:prSet/>
      <dgm:spPr/>
      <dgm:t>
        <a:bodyPr/>
        <a:lstStyle/>
        <a:p>
          <a:endParaRPr lang="ru-RU"/>
        </a:p>
      </dgm:t>
    </dgm:pt>
    <dgm:pt modelId="{11F665C7-C196-4745-97B7-CAE8AA9F393B}" type="sibTrans" cxnId="{F0606948-03E7-4436-9A31-510EACF79D37}">
      <dgm:prSet/>
      <dgm:spPr/>
      <dgm:t>
        <a:bodyPr/>
        <a:lstStyle/>
        <a:p>
          <a:endParaRPr lang="ru-RU"/>
        </a:p>
      </dgm:t>
    </dgm:pt>
    <dgm:pt modelId="{74EE2509-059C-4F04-B171-211A0B75A620}">
      <dgm:prSet phldrT="[Текст]" custT="1"/>
      <dgm:spPr/>
      <dgm:t>
        <a:bodyPr/>
        <a:lstStyle/>
        <a:p>
          <a:r>
            <a:rPr lang="ru-RU" sz="2000" dirty="0" smtClean="0"/>
            <a:t>отметка является связующим звеном в отношениях между детьми и учителями.</a:t>
          </a:r>
          <a:endParaRPr lang="ru-RU" sz="2000" dirty="0"/>
        </a:p>
      </dgm:t>
    </dgm:pt>
    <dgm:pt modelId="{38F575F0-A05D-42BE-B372-AFCFE9ECA200}" type="parTrans" cxnId="{7BDBE575-D417-4395-A433-56EA5F558EFD}">
      <dgm:prSet/>
      <dgm:spPr/>
      <dgm:t>
        <a:bodyPr/>
        <a:lstStyle/>
        <a:p>
          <a:endParaRPr lang="ru-RU"/>
        </a:p>
      </dgm:t>
    </dgm:pt>
    <dgm:pt modelId="{5D2CE06E-9759-4576-AB59-B4770F7A3A2D}" type="sibTrans" cxnId="{7BDBE575-D417-4395-A433-56EA5F558EFD}">
      <dgm:prSet/>
      <dgm:spPr/>
      <dgm:t>
        <a:bodyPr/>
        <a:lstStyle/>
        <a:p>
          <a:endParaRPr lang="ru-RU"/>
        </a:p>
      </dgm:t>
    </dgm:pt>
    <dgm:pt modelId="{1FA74261-333A-4DF1-9508-10A1BBAE96AF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В-третьих,</a:t>
          </a:r>
        </a:p>
      </dgm:t>
    </dgm:pt>
    <dgm:pt modelId="{E3DE755D-5EE3-474C-93B3-2F0F2C10E149}" type="parTrans" cxnId="{051E8CD0-6D0A-49CB-AD5C-0467760E26B7}">
      <dgm:prSet/>
      <dgm:spPr/>
      <dgm:t>
        <a:bodyPr/>
        <a:lstStyle/>
        <a:p>
          <a:endParaRPr lang="ru-RU"/>
        </a:p>
      </dgm:t>
    </dgm:pt>
    <dgm:pt modelId="{9DC43975-D921-41DC-BD42-60D3575078E6}" type="sibTrans" cxnId="{051E8CD0-6D0A-49CB-AD5C-0467760E26B7}">
      <dgm:prSet/>
      <dgm:spPr/>
      <dgm:t>
        <a:bodyPr/>
        <a:lstStyle/>
        <a:p>
          <a:endParaRPr lang="ru-RU"/>
        </a:p>
      </dgm:t>
    </dgm:pt>
    <dgm:pt modelId="{DE3B4520-072F-4D6A-AF41-E9857CA19DFA}">
      <dgm:prSet phldrT="[Текст]" custT="1"/>
      <dgm:spPr/>
      <dgm:t>
        <a:bodyPr/>
        <a:lstStyle/>
        <a:p>
          <a:r>
            <a:rPr lang="ru-RU" sz="2000" dirty="0" smtClean="0"/>
            <a:t>использование отметок способствует лучшей организации детей. </a:t>
          </a:r>
          <a:r>
            <a:rPr lang="ru-RU" sz="2000" dirty="0" smtClean="0">
              <a:solidFill>
                <a:schemeClr val="tx1"/>
              </a:solidFill>
            </a:rPr>
            <a:t>Хочешь получить хорошую отметку </a:t>
          </a:r>
          <a:r>
            <a:rPr lang="ru-RU" sz="2000" dirty="0" smtClean="0"/>
            <a:t>- не пропускай уроки, не забывай спортивную форму, старайся на уроках и тогда добьешься желаемого.</a:t>
          </a:r>
          <a:endParaRPr lang="ru-RU" sz="2000" dirty="0"/>
        </a:p>
      </dgm:t>
    </dgm:pt>
    <dgm:pt modelId="{EA9FD074-5CA0-44A9-8815-A3B8A12AD671}" type="parTrans" cxnId="{6DFE5A9C-25A1-400E-B6C6-51B5BD63B343}">
      <dgm:prSet/>
      <dgm:spPr/>
      <dgm:t>
        <a:bodyPr/>
        <a:lstStyle/>
        <a:p>
          <a:endParaRPr lang="ru-RU"/>
        </a:p>
      </dgm:t>
    </dgm:pt>
    <dgm:pt modelId="{26E86914-C543-4B60-A857-75F36FFAC82A}" type="sibTrans" cxnId="{6DFE5A9C-25A1-400E-B6C6-51B5BD63B343}">
      <dgm:prSet/>
      <dgm:spPr/>
      <dgm:t>
        <a:bodyPr/>
        <a:lstStyle/>
        <a:p>
          <a:endParaRPr lang="ru-RU"/>
        </a:p>
      </dgm:t>
    </dgm:pt>
    <dgm:pt modelId="{B60D03A5-7E4E-474E-8A1A-56B7F8329551}" type="pres">
      <dgm:prSet presAssocID="{C475009B-040B-437F-A030-6F5C1EA08CB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DC1341-6BD0-4469-B3B7-C1C7DE3FDB13}" type="pres">
      <dgm:prSet presAssocID="{40371676-5A9A-4D43-9B95-71ABBD5102DD}" presName="composite" presStyleCnt="0"/>
      <dgm:spPr/>
    </dgm:pt>
    <dgm:pt modelId="{A26FCD96-7632-48FA-BB9A-03476A722E16}" type="pres">
      <dgm:prSet presAssocID="{40371676-5A9A-4D43-9B95-71ABBD5102DD}" presName="parentText" presStyleLbl="alignNode1" presStyleIdx="0" presStyleCnt="3" custScaleX="1118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4BCB6-2B46-4018-BC25-C9FC7E5BE92F}" type="pres">
      <dgm:prSet presAssocID="{40371676-5A9A-4D43-9B95-71ABBD5102DD}" presName="descendantText" presStyleLbl="alignAcc1" presStyleIdx="0" presStyleCnt="3" custScaleY="1217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78DBE9-6F60-4EC6-85C6-DCE164D28076}" type="pres">
      <dgm:prSet presAssocID="{54835FB4-FBD9-4686-A121-5B6A4AD8C575}" presName="sp" presStyleCnt="0"/>
      <dgm:spPr/>
    </dgm:pt>
    <dgm:pt modelId="{47DC3F7C-668C-4089-9A3E-B6438FC8AA30}" type="pres">
      <dgm:prSet presAssocID="{0F9FDD2A-B534-4210-B538-314B23B580BB}" presName="composite" presStyleCnt="0"/>
      <dgm:spPr/>
    </dgm:pt>
    <dgm:pt modelId="{09FD2359-A936-4C3B-A7FF-2870C1F0D578}" type="pres">
      <dgm:prSet presAssocID="{0F9FDD2A-B534-4210-B538-314B23B580BB}" presName="parentText" presStyleLbl="alignNode1" presStyleIdx="1" presStyleCnt="3" custScaleX="113890" custLinFactNeighborX="-5687" custLinFactNeighborY="-174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D04E3-11C0-4EF3-9AD1-23AAFD996371}" type="pres">
      <dgm:prSet presAssocID="{0F9FDD2A-B534-4210-B538-314B23B580BB}" presName="descendantText" presStyleLbl="alignAcc1" presStyleIdx="1" presStyleCnt="3" custScaleY="1204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6EC4A5-E1B1-4275-A440-7DE4028E056D}" type="pres">
      <dgm:prSet presAssocID="{11F665C7-C196-4745-97B7-CAE8AA9F393B}" presName="sp" presStyleCnt="0"/>
      <dgm:spPr/>
    </dgm:pt>
    <dgm:pt modelId="{E7E733D2-0651-40C0-A834-A65DA63AC4C2}" type="pres">
      <dgm:prSet presAssocID="{1FA74261-333A-4DF1-9508-10A1BBAE96AF}" presName="composite" presStyleCnt="0"/>
      <dgm:spPr/>
    </dgm:pt>
    <dgm:pt modelId="{5C3319E1-3619-4065-B315-EC141E514054}" type="pres">
      <dgm:prSet presAssocID="{1FA74261-333A-4DF1-9508-10A1BBAE96AF}" presName="parentText" presStyleLbl="alignNode1" presStyleIdx="2" presStyleCnt="3" custScaleX="111860" custLinFactNeighborX="0" custLinFactNeighborY="-34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5282DF-43AE-4173-A9FA-EDFAA532D267}" type="pres">
      <dgm:prSet presAssocID="{1FA74261-333A-4DF1-9508-10A1BBAE96AF}" presName="descendantText" presStyleLbl="alignAcc1" presStyleIdx="2" presStyleCnt="3" custScaleY="136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1FC185-1957-43AB-B248-0BEC84CC3A41}" type="presOf" srcId="{9DEF05CF-5672-4567-ACBB-7DD29BB3265C}" destId="{E474BCB6-2B46-4018-BC25-C9FC7E5BE92F}" srcOrd="0" destOrd="0" presId="urn:microsoft.com/office/officeart/2005/8/layout/chevron2"/>
    <dgm:cxn modelId="{A24C4154-F44D-4A99-B0F3-4AE2665BE764}" type="presOf" srcId="{40371676-5A9A-4D43-9B95-71ABBD5102DD}" destId="{A26FCD96-7632-48FA-BB9A-03476A722E16}" srcOrd="0" destOrd="0" presId="urn:microsoft.com/office/officeart/2005/8/layout/chevron2"/>
    <dgm:cxn modelId="{7BDBE575-D417-4395-A433-56EA5F558EFD}" srcId="{0F9FDD2A-B534-4210-B538-314B23B580BB}" destId="{74EE2509-059C-4F04-B171-211A0B75A620}" srcOrd="0" destOrd="0" parTransId="{38F575F0-A05D-42BE-B372-AFCFE9ECA200}" sibTransId="{5D2CE06E-9759-4576-AB59-B4770F7A3A2D}"/>
    <dgm:cxn modelId="{F0606948-03E7-4436-9A31-510EACF79D37}" srcId="{C475009B-040B-437F-A030-6F5C1EA08CB9}" destId="{0F9FDD2A-B534-4210-B538-314B23B580BB}" srcOrd="1" destOrd="0" parTransId="{C3C901B3-493A-424D-8967-5D24E44F29F3}" sibTransId="{11F665C7-C196-4745-97B7-CAE8AA9F393B}"/>
    <dgm:cxn modelId="{988A97FE-26AE-4494-81D0-D60E17CEEA1C}" srcId="{40371676-5A9A-4D43-9B95-71ABBD5102DD}" destId="{9DEF05CF-5672-4567-ACBB-7DD29BB3265C}" srcOrd="0" destOrd="0" parTransId="{A34E4463-32C8-497F-B539-3247DD32C533}" sibTransId="{35875BD5-BE69-46E4-B253-104C6125E92B}"/>
    <dgm:cxn modelId="{CD6DD928-CB76-4B73-B2E7-8C6E01A51810}" type="presOf" srcId="{74EE2509-059C-4F04-B171-211A0B75A620}" destId="{405D04E3-11C0-4EF3-9AD1-23AAFD996371}" srcOrd="0" destOrd="0" presId="urn:microsoft.com/office/officeart/2005/8/layout/chevron2"/>
    <dgm:cxn modelId="{B1D3DE8E-FA99-499B-B91D-A1E4CD76C57E}" type="presOf" srcId="{0F9FDD2A-B534-4210-B538-314B23B580BB}" destId="{09FD2359-A936-4C3B-A7FF-2870C1F0D578}" srcOrd="0" destOrd="0" presId="urn:microsoft.com/office/officeart/2005/8/layout/chevron2"/>
    <dgm:cxn modelId="{C525E20A-66A3-4B04-8F95-178ED169727C}" srcId="{C475009B-040B-437F-A030-6F5C1EA08CB9}" destId="{40371676-5A9A-4D43-9B95-71ABBD5102DD}" srcOrd="0" destOrd="0" parTransId="{5147BD1C-5354-493B-8C30-0F993E8AF152}" sibTransId="{54835FB4-FBD9-4686-A121-5B6A4AD8C575}"/>
    <dgm:cxn modelId="{14C29B8C-8796-4EB1-BD2A-B910FCD1C423}" type="presOf" srcId="{1FA74261-333A-4DF1-9508-10A1BBAE96AF}" destId="{5C3319E1-3619-4065-B315-EC141E514054}" srcOrd="0" destOrd="0" presId="urn:microsoft.com/office/officeart/2005/8/layout/chevron2"/>
    <dgm:cxn modelId="{7E1D858C-CC73-4615-B497-14BCD4F1D084}" type="presOf" srcId="{DE3B4520-072F-4D6A-AF41-E9857CA19DFA}" destId="{795282DF-43AE-4173-A9FA-EDFAA532D267}" srcOrd="0" destOrd="0" presId="urn:microsoft.com/office/officeart/2005/8/layout/chevron2"/>
    <dgm:cxn modelId="{6DFE5A9C-25A1-400E-B6C6-51B5BD63B343}" srcId="{1FA74261-333A-4DF1-9508-10A1BBAE96AF}" destId="{DE3B4520-072F-4D6A-AF41-E9857CA19DFA}" srcOrd="0" destOrd="0" parTransId="{EA9FD074-5CA0-44A9-8815-A3B8A12AD671}" sibTransId="{26E86914-C543-4B60-A857-75F36FFAC82A}"/>
    <dgm:cxn modelId="{051E8CD0-6D0A-49CB-AD5C-0467760E26B7}" srcId="{C475009B-040B-437F-A030-6F5C1EA08CB9}" destId="{1FA74261-333A-4DF1-9508-10A1BBAE96AF}" srcOrd="2" destOrd="0" parTransId="{E3DE755D-5EE3-474C-93B3-2F0F2C10E149}" sibTransId="{9DC43975-D921-41DC-BD42-60D3575078E6}"/>
    <dgm:cxn modelId="{E16C388F-EAA7-442B-B02E-E947ADFE0FDE}" type="presOf" srcId="{C475009B-040B-437F-A030-6F5C1EA08CB9}" destId="{B60D03A5-7E4E-474E-8A1A-56B7F8329551}" srcOrd="0" destOrd="0" presId="urn:microsoft.com/office/officeart/2005/8/layout/chevron2"/>
    <dgm:cxn modelId="{FBC1C91E-D2B7-4030-A23F-3D95BCFE1365}" type="presParOf" srcId="{B60D03A5-7E4E-474E-8A1A-56B7F8329551}" destId="{06DC1341-6BD0-4469-B3B7-C1C7DE3FDB13}" srcOrd="0" destOrd="0" presId="urn:microsoft.com/office/officeart/2005/8/layout/chevron2"/>
    <dgm:cxn modelId="{C957EEC6-2D82-4286-828B-87506DE81E7A}" type="presParOf" srcId="{06DC1341-6BD0-4469-B3B7-C1C7DE3FDB13}" destId="{A26FCD96-7632-48FA-BB9A-03476A722E16}" srcOrd="0" destOrd="0" presId="urn:microsoft.com/office/officeart/2005/8/layout/chevron2"/>
    <dgm:cxn modelId="{897C1199-5B7E-441D-A926-5155A15F1030}" type="presParOf" srcId="{06DC1341-6BD0-4469-B3B7-C1C7DE3FDB13}" destId="{E474BCB6-2B46-4018-BC25-C9FC7E5BE92F}" srcOrd="1" destOrd="0" presId="urn:microsoft.com/office/officeart/2005/8/layout/chevron2"/>
    <dgm:cxn modelId="{1985FC2B-3FF2-4618-9A17-881E4207EC77}" type="presParOf" srcId="{B60D03A5-7E4E-474E-8A1A-56B7F8329551}" destId="{EF78DBE9-6F60-4EC6-85C6-DCE164D28076}" srcOrd="1" destOrd="0" presId="urn:microsoft.com/office/officeart/2005/8/layout/chevron2"/>
    <dgm:cxn modelId="{BDB501A1-5601-4F66-AEC3-703841391565}" type="presParOf" srcId="{B60D03A5-7E4E-474E-8A1A-56B7F8329551}" destId="{47DC3F7C-668C-4089-9A3E-B6438FC8AA30}" srcOrd="2" destOrd="0" presId="urn:microsoft.com/office/officeart/2005/8/layout/chevron2"/>
    <dgm:cxn modelId="{670F369A-012C-4B6D-93AB-211998D0F4D7}" type="presParOf" srcId="{47DC3F7C-668C-4089-9A3E-B6438FC8AA30}" destId="{09FD2359-A936-4C3B-A7FF-2870C1F0D578}" srcOrd="0" destOrd="0" presId="urn:microsoft.com/office/officeart/2005/8/layout/chevron2"/>
    <dgm:cxn modelId="{0A1302CA-BA47-449A-BE45-24FDA66EAC53}" type="presParOf" srcId="{47DC3F7C-668C-4089-9A3E-B6438FC8AA30}" destId="{405D04E3-11C0-4EF3-9AD1-23AAFD996371}" srcOrd="1" destOrd="0" presId="urn:microsoft.com/office/officeart/2005/8/layout/chevron2"/>
    <dgm:cxn modelId="{F311AA7A-7B96-4705-A574-FAF2A0815683}" type="presParOf" srcId="{B60D03A5-7E4E-474E-8A1A-56B7F8329551}" destId="{236EC4A5-E1B1-4275-A440-7DE4028E056D}" srcOrd="3" destOrd="0" presId="urn:microsoft.com/office/officeart/2005/8/layout/chevron2"/>
    <dgm:cxn modelId="{FE60B697-E80A-43BE-8F8B-633F4E88F026}" type="presParOf" srcId="{B60D03A5-7E4E-474E-8A1A-56B7F8329551}" destId="{E7E733D2-0651-40C0-A834-A65DA63AC4C2}" srcOrd="4" destOrd="0" presId="urn:microsoft.com/office/officeart/2005/8/layout/chevron2"/>
    <dgm:cxn modelId="{E8E84996-0BA9-4B98-A40F-5A615C5C4368}" type="presParOf" srcId="{E7E733D2-0651-40C0-A834-A65DA63AC4C2}" destId="{5C3319E1-3619-4065-B315-EC141E514054}" srcOrd="0" destOrd="0" presId="urn:microsoft.com/office/officeart/2005/8/layout/chevron2"/>
    <dgm:cxn modelId="{DD29D29E-8AF7-4322-B632-0DBE5A58537C}" type="presParOf" srcId="{E7E733D2-0651-40C0-A834-A65DA63AC4C2}" destId="{795282DF-43AE-4173-A9FA-EDFAA532D26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849CDD-C807-44C1-AEC0-D0AA24030E3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B7B920-B402-4AEA-900B-8814C7932C73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dirty="0" smtClean="0">
              <a:solidFill>
                <a:srgbClr val="C00000"/>
              </a:solidFill>
            </a:rPr>
            <a:t>Оценка</a:t>
          </a:r>
          <a:endParaRPr lang="ru-RU" dirty="0">
            <a:solidFill>
              <a:srgbClr val="C00000"/>
            </a:solidFill>
          </a:endParaRPr>
        </a:p>
      </dgm:t>
    </dgm:pt>
    <dgm:pt modelId="{88E2ECF1-77A3-4348-93A0-EA48EF5AF172}" type="parTrans" cxnId="{1F6513F0-18A0-415E-A904-7E1F19A96F51}">
      <dgm:prSet/>
      <dgm:spPr/>
      <dgm:t>
        <a:bodyPr/>
        <a:lstStyle/>
        <a:p>
          <a:endParaRPr lang="ru-RU"/>
        </a:p>
      </dgm:t>
    </dgm:pt>
    <dgm:pt modelId="{492ED77A-F620-4979-A350-EEBF40E9EC04}" type="sibTrans" cxnId="{1F6513F0-18A0-415E-A904-7E1F19A96F51}">
      <dgm:prSet/>
      <dgm:spPr/>
      <dgm:t>
        <a:bodyPr/>
        <a:lstStyle/>
        <a:p>
          <a:endParaRPr lang="ru-RU"/>
        </a:p>
      </dgm:t>
    </dgm:pt>
    <dgm:pt modelId="{EB0F8B74-BBEB-466E-9B85-657A8287A4EF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kk-KZ" dirty="0" smtClean="0">
              <a:solidFill>
                <a:schemeClr val="bg2">
                  <a:lumMod val="10000"/>
                </a:schemeClr>
              </a:solidFill>
            </a:rPr>
            <a:t>это результат процесса оцениванивания</a:t>
          </a:r>
          <a:endParaRPr lang="ru-RU" dirty="0">
            <a:solidFill>
              <a:schemeClr val="bg2">
                <a:lumMod val="10000"/>
              </a:schemeClr>
            </a:solidFill>
          </a:endParaRPr>
        </a:p>
      </dgm:t>
    </dgm:pt>
    <dgm:pt modelId="{283AB1A3-63DC-45CE-B323-EFD71824E708}" type="parTrans" cxnId="{42726EFB-38A5-469A-A85B-9782BB9FEF61}">
      <dgm:prSet/>
      <dgm:spPr/>
      <dgm:t>
        <a:bodyPr/>
        <a:lstStyle/>
        <a:p>
          <a:endParaRPr lang="ru-RU"/>
        </a:p>
      </dgm:t>
    </dgm:pt>
    <dgm:pt modelId="{73149177-513F-4865-ACDE-10322B92EBDE}" type="sibTrans" cxnId="{42726EFB-38A5-469A-A85B-9782BB9FEF61}">
      <dgm:prSet/>
      <dgm:spPr/>
      <dgm:t>
        <a:bodyPr/>
        <a:lstStyle/>
        <a:p>
          <a:endParaRPr lang="ru-RU"/>
        </a:p>
      </dgm:t>
    </dgm:pt>
    <dgm:pt modelId="{290D081D-59DB-4339-920E-163F917C0B38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dirty="0" smtClean="0">
              <a:solidFill>
                <a:srgbClr val="C00000"/>
              </a:solidFill>
            </a:rPr>
            <a:t>Отметка</a:t>
          </a:r>
          <a:endParaRPr lang="ru-RU" dirty="0">
            <a:solidFill>
              <a:srgbClr val="C00000"/>
            </a:solidFill>
          </a:endParaRPr>
        </a:p>
      </dgm:t>
    </dgm:pt>
    <dgm:pt modelId="{6130601A-37CA-4D23-A06F-3F5CFF5BF90E}" type="parTrans" cxnId="{A0C4BBD4-ED77-4DA7-ACC5-22E07171D49E}">
      <dgm:prSet/>
      <dgm:spPr/>
      <dgm:t>
        <a:bodyPr/>
        <a:lstStyle/>
        <a:p>
          <a:endParaRPr lang="ru-RU"/>
        </a:p>
      </dgm:t>
    </dgm:pt>
    <dgm:pt modelId="{3BD6D1C0-0B4D-4133-A9B8-ECC0FA9B4C64}" type="sibTrans" cxnId="{A0C4BBD4-ED77-4DA7-ACC5-22E07171D49E}">
      <dgm:prSet/>
      <dgm:spPr/>
      <dgm:t>
        <a:bodyPr/>
        <a:lstStyle/>
        <a:p>
          <a:endParaRPr lang="ru-RU"/>
        </a:p>
      </dgm:t>
    </dgm:pt>
    <dgm:pt modelId="{18A8E627-CA89-470E-BD32-24672AE22F4E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dirty="0" smtClean="0"/>
            <a:t>  </a:t>
          </a:r>
          <a:r>
            <a:rPr lang="kk-KZ" dirty="0" smtClean="0">
              <a:solidFill>
                <a:schemeClr val="bg2">
                  <a:lumMod val="10000"/>
                </a:schemeClr>
              </a:solidFill>
            </a:rPr>
            <a:t>это количественное выражение оценки</a:t>
          </a:r>
          <a:endParaRPr lang="ru-RU" dirty="0" smtClean="0">
            <a:solidFill>
              <a:schemeClr val="bg2">
                <a:lumMod val="10000"/>
              </a:schemeClr>
            </a:solidFill>
          </a:endParaRPr>
        </a:p>
        <a:p>
          <a:pPr marL="114300" indent="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ru-RU" dirty="0">
            <a:solidFill>
              <a:schemeClr val="bg2">
                <a:lumMod val="10000"/>
              </a:schemeClr>
            </a:solidFill>
          </a:endParaRPr>
        </a:p>
      </dgm:t>
    </dgm:pt>
    <dgm:pt modelId="{34C0672A-3AA0-4B6B-9DD5-31C858335673}" type="parTrans" cxnId="{FCF3D92F-DDF7-4D35-AB13-2DDFD0FF5F2B}">
      <dgm:prSet/>
      <dgm:spPr/>
      <dgm:t>
        <a:bodyPr/>
        <a:lstStyle/>
        <a:p>
          <a:endParaRPr lang="ru-RU"/>
        </a:p>
      </dgm:t>
    </dgm:pt>
    <dgm:pt modelId="{A4007920-39D9-4CE6-9E76-6016ED711AF0}" type="sibTrans" cxnId="{FCF3D92F-DDF7-4D35-AB13-2DDFD0FF5F2B}">
      <dgm:prSet/>
      <dgm:spPr/>
      <dgm:t>
        <a:bodyPr/>
        <a:lstStyle/>
        <a:p>
          <a:endParaRPr lang="ru-RU"/>
        </a:p>
      </dgm:t>
    </dgm:pt>
    <dgm:pt modelId="{ABD74D11-7C7F-479E-8A63-EAC556DE982E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endParaRPr lang="ru-RU" dirty="0">
            <a:solidFill>
              <a:schemeClr val="bg2">
                <a:lumMod val="10000"/>
              </a:schemeClr>
            </a:solidFill>
          </a:endParaRPr>
        </a:p>
      </dgm:t>
    </dgm:pt>
    <dgm:pt modelId="{0E7E4282-AF9B-4C83-B661-EEBE1205AFCF}" type="parTrans" cxnId="{21398D11-B171-4954-9D9D-5ADEF7106ECD}">
      <dgm:prSet/>
      <dgm:spPr/>
      <dgm:t>
        <a:bodyPr/>
        <a:lstStyle/>
        <a:p>
          <a:endParaRPr lang="ru-RU"/>
        </a:p>
      </dgm:t>
    </dgm:pt>
    <dgm:pt modelId="{AE38B815-3D22-4EED-98BE-98BA421E0400}" type="sibTrans" cxnId="{21398D11-B171-4954-9D9D-5ADEF7106ECD}">
      <dgm:prSet/>
      <dgm:spPr/>
      <dgm:t>
        <a:bodyPr/>
        <a:lstStyle/>
        <a:p>
          <a:endParaRPr lang="ru-RU"/>
        </a:p>
      </dgm:t>
    </dgm:pt>
    <dgm:pt modelId="{D3A9863A-EC1F-404C-AA78-865CB1AC0526}" type="pres">
      <dgm:prSet presAssocID="{EB849CDD-C807-44C1-AEC0-D0AA24030E3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938C689-446B-4577-B23D-D9A93698F4C2}" type="pres">
      <dgm:prSet presAssocID="{6AB7B920-B402-4AEA-900B-8814C7932C73}" presName="linNode" presStyleCnt="0"/>
      <dgm:spPr/>
    </dgm:pt>
    <dgm:pt modelId="{3E33199A-8EA7-4C1D-A792-984AF651F795}" type="pres">
      <dgm:prSet presAssocID="{6AB7B920-B402-4AEA-900B-8814C7932C73}" presName="parentShp" presStyleLbl="node1" presStyleIdx="0" presStyleCnt="2" custScaleX="75247" custScaleY="43790" custLinFactNeighborX="-6601" custLinFactNeighborY="-2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496C3F-C139-4AFA-82FA-B080B363BED4}" type="pres">
      <dgm:prSet presAssocID="{6AB7B920-B402-4AEA-900B-8814C7932C73}" presName="childShp" presStyleLbl="bgAccFollowNode1" presStyleIdx="0" presStyleCnt="2" custScaleX="106978" custScaleY="100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9AB90C-F4EE-4650-8D6C-2BE83130C5D0}" type="pres">
      <dgm:prSet presAssocID="{492ED77A-F620-4979-A350-EEBF40E9EC04}" presName="spacing" presStyleCnt="0"/>
      <dgm:spPr/>
    </dgm:pt>
    <dgm:pt modelId="{0580FCB2-285E-40E0-9B6C-4AA73FAE8051}" type="pres">
      <dgm:prSet presAssocID="{290D081D-59DB-4339-920E-163F917C0B38}" presName="linNode" presStyleCnt="0"/>
      <dgm:spPr/>
    </dgm:pt>
    <dgm:pt modelId="{63894CF0-6351-4CE2-BB74-614EBB0B6814}" type="pres">
      <dgm:prSet presAssocID="{290D081D-59DB-4339-920E-163F917C0B38}" presName="parentShp" presStyleLbl="node1" presStyleIdx="1" presStyleCnt="2" custScaleX="73267" custScaleY="42644" custLinFactNeighborX="-5611" custLinFactNeighborY="-5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39970-CB93-4328-BABD-F9D1988DCB12}" type="pres">
      <dgm:prSet presAssocID="{290D081D-59DB-4339-920E-163F917C0B38}" presName="childShp" presStyleLbl="bgAccFollowNode1" presStyleIdx="1" presStyleCnt="2" custScaleX="105124" custScaleY="100738" custLinFactNeighborX="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C4BBD4-ED77-4DA7-ACC5-22E07171D49E}" srcId="{EB849CDD-C807-44C1-AEC0-D0AA24030E3C}" destId="{290D081D-59DB-4339-920E-163F917C0B38}" srcOrd="1" destOrd="0" parTransId="{6130601A-37CA-4D23-A06F-3F5CFF5BF90E}" sibTransId="{3BD6D1C0-0B4D-4133-A9B8-ECC0FA9B4C64}"/>
    <dgm:cxn modelId="{9B16CA61-215E-4833-9D74-1E58CF00536B}" type="presOf" srcId="{EB0F8B74-BBEB-466E-9B85-657A8287A4EF}" destId="{3F496C3F-C139-4AFA-82FA-B080B363BED4}" srcOrd="0" destOrd="1" presId="urn:microsoft.com/office/officeart/2005/8/layout/vList6"/>
    <dgm:cxn modelId="{21398D11-B171-4954-9D9D-5ADEF7106ECD}" srcId="{6AB7B920-B402-4AEA-900B-8814C7932C73}" destId="{ABD74D11-7C7F-479E-8A63-EAC556DE982E}" srcOrd="0" destOrd="0" parTransId="{0E7E4282-AF9B-4C83-B661-EEBE1205AFCF}" sibTransId="{AE38B815-3D22-4EED-98BE-98BA421E0400}"/>
    <dgm:cxn modelId="{FCF3D92F-DDF7-4D35-AB13-2DDFD0FF5F2B}" srcId="{290D081D-59DB-4339-920E-163F917C0B38}" destId="{18A8E627-CA89-470E-BD32-24672AE22F4E}" srcOrd="0" destOrd="0" parTransId="{34C0672A-3AA0-4B6B-9DD5-31C858335673}" sibTransId="{A4007920-39D9-4CE6-9E76-6016ED711AF0}"/>
    <dgm:cxn modelId="{42726EFB-38A5-469A-A85B-9782BB9FEF61}" srcId="{6AB7B920-B402-4AEA-900B-8814C7932C73}" destId="{EB0F8B74-BBEB-466E-9B85-657A8287A4EF}" srcOrd="1" destOrd="0" parTransId="{283AB1A3-63DC-45CE-B323-EFD71824E708}" sibTransId="{73149177-513F-4865-ACDE-10322B92EBDE}"/>
    <dgm:cxn modelId="{70171210-F545-45D1-950F-0CDC843228AC}" type="presOf" srcId="{6AB7B920-B402-4AEA-900B-8814C7932C73}" destId="{3E33199A-8EA7-4C1D-A792-984AF651F795}" srcOrd="0" destOrd="0" presId="urn:microsoft.com/office/officeart/2005/8/layout/vList6"/>
    <dgm:cxn modelId="{536E9F09-1F12-41B4-9FB7-B6B279006BD4}" type="presOf" srcId="{290D081D-59DB-4339-920E-163F917C0B38}" destId="{63894CF0-6351-4CE2-BB74-614EBB0B6814}" srcOrd="0" destOrd="0" presId="urn:microsoft.com/office/officeart/2005/8/layout/vList6"/>
    <dgm:cxn modelId="{C772CCCB-3CF3-43E8-97B3-F45D2DFAAA32}" type="presOf" srcId="{ABD74D11-7C7F-479E-8A63-EAC556DE982E}" destId="{3F496C3F-C139-4AFA-82FA-B080B363BED4}" srcOrd="0" destOrd="0" presId="urn:microsoft.com/office/officeart/2005/8/layout/vList6"/>
    <dgm:cxn modelId="{1F6513F0-18A0-415E-A904-7E1F19A96F51}" srcId="{EB849CDD-C807-44C1-AEC0-D0AA24030E3C}" destId="{6AB7B920-B402-4AEA-900B-8814C7932C73}" srcOrd="0" destOrd="0" parTransId="{88E2ECF1-77A3-4348-93A0-EA48EF5AF172}" sibTransId="{492ED77A-F620-4979-A350-EEBF40E9EC04}"/>
    <dgm:cxn modelId="{3316E1FE-76F8-4488-8B4A-0830FF907D40}" type="presOf" srcId="{18A8E627-CA89-470E-BD32-24672AE22F4E}" destId="{58839970-CB93-4328-BABD-F9D1988DCB12}" srcOrd="0" destOrd="0" presId="urn:microsoft.com/office/officeart/2005/8/layout/vList6"/>
    <dgm:cxn modelId="{1D64EB5E-6B29-4CE7-9151-9C714CA9DFBC}" type="presOf" srcId="{EB849CDD-C807-44C1-AEC0-D0AA24030E3C}" destId="{D3A9863A-EC1F-404C-AA78-865CB1AC0526}" srcOrd="0" destOrd="0" presId="urn:microsoft.com/office/officeart/2005/8/layout/vList6"/>
    <dgm:cxn modelId="{E9EF1D89-6A56-4AF6-AC95-059390C95FDC}" type="presParOf" srcId="{D3A9863A-EC1F-404C-AA78-865CB1AC0526}" destId="{A938C689-446B-4577-B23D-D9A93698F4C2}" srcOrd="0" destOrd="0" presId="urn:microsoft.com/office/officeart/2005/8/layout/vList6"/>
    <dgm:cxn modelId="{944A6A64-C320-4D58-BD8E-1A4495F4BB6F}" type="presParOf" srcId="{A938C689-446B-4577-B23D-D9A93698F4C2}" destId="{3E33199A-8EA7-4C1D-A792-984AF651F795}" srcOrd="0" destOrd="0" presId="urn:microsoft.com/office/officeart/2005/8/layout/vList6"/>
    <dgm:cxn modelId="{930B5BED-4B4E-4165-A2D4-5E21A456E5F2}" type="presParOf" srcId="{A938C689-446B-4577-B23D-D9A93698F4C2}" destId="{3F496C3F-C139-4AFA-82FA-B080B363BED4}" srcOrd="1" destOrd="0" presId="urn:microsoft.com/office/officeart/2005/8/layout/vList6"/>
    <dgm:cxn modelId="{75B1B2C0-0D77-422F-B64B-F1486D60694B}" type="presParOf" srcId="{D3A9863A-EC1F-404C-AA78-865CB1AC0526}" destId="{689AB90C-F4EE-4650-8D6C-2BE83130C5D0}" srcOrd="1" destOrd="0" presId="urn:microsoft.com/office/officeart/2005/8/layout/vList6"/>
    <dgm:cxn modelId="{8CC29284-8649-4D65-928A-447BB4327E8D}" type="presParOf" srcId="{D3A9863A-EC1F-404C-AA78-865CB1AC0526}" destId="{0580FCB2-285E-40E0-9B6C-4AA73FAE8051}" srcOrd="2" destOrd="0" presId="urn:microsoft.com/office/officeart/2005/8/layout/vList6"/>
    <dgm:cxn modelId="{4D2D94F0-CDC1-43F7-8F8A-CCCA2A885F10}" type="presParOf" srcId="{0580FCB2-285E-40E0-9B6C-4AA73FAE8051}" destId="{63894CF0-6351-4CE2-BB74-614EBB0B6814}" srcOrd="0" destOrd="0" presId="urn:microsoft.com/office/officeart/2005/8/layout/vList6"/>
    <dgm:cxn modelId="{C90B6EAF-9179-428E-BC8D-57C927DADB63}" type="presParOf" srcId="{0580FCB2-285E-40E0-9B6C-4AA73FAE8051}" destId="{58839970-CB93-4328-BABD-F9D1988DCB1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9154A2-EBD0-41B9-A4C5-A24CB1016E6E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7628C5-4763-40F4-8064-9413721E6C45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Критерий  А 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–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</a:p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использование знаний </a:t>
          </a:r>
        </a:p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(</a:t>
          </a:r>
          <a:r>
            <a: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max 5)</a:t>
          </a:r>
          <a:endParaRPr lang="ru-RU" dirty="0"/>
        </a:p>
      </dgm:t>
    </dgm:pt>
    <dgm:pt modelId="{67143E24-E8B6-4706-A7C2-4DFCC321A82A}" type="parTrans" cxnId="{235E04B7-245C-4460-B9D7-DBF5AA6811E7}">
      <dgm:prSet/>
      <dgm:spPr/>
      <dgm:t>
        <a:bodyPr/>
        <a:lstStyle/>
        <a:p>
          <a:endParaRPr lang="ru-RU"/>
        </a:p>
      </dgm:t>
    </dgm:pt>
    <dgm:pt modelId="{2F2AAB35-CE32-4618-8B1B-D88679545205}" type="sibTrans" cxnId="{235E04B7-245C-4460-B9D7-DBF5AA6811E7}">
      <dgm:prSet/>
      <dgm:spPr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endParaRPr lang="ru-RU"/>
        </a:p>
      </dgm:t>
    </dgm:pt>
    <dgm:pt modelId="{7BE300E4-BA69-4151-BE9B-07670D4F8CD2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Критерий С 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–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</a:p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интеграция элементов в композиции движений</a:t>
          </a:r>
        </a:p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(</a:t>
          </a:r>
          <a:r>
            <a: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max 5) </a:t>
          </a:r>
          <a:endParaRPr lang="ru-RU" dirty="0"/>
        </a:p>
      </dgm:t>
    </dgm:pt>
    <dgm:pt modelId="{C1CED8AE-0BBA-48D2-898D-03D2FDC8E327}" type="parTrans" cxnId="{41E6EE47-E1DC-41F4-A968-36B97E05D341}">
      <dgm:prSet/>
      <dgm:spPr/>
      <dgm:t>
        <a:bodyPr/>
        <a:lstStyle/>
        <a:p>
          <a:endParaRPr lang="ru-RU"/>
        </a:p>
      </dgm:t>
    </dgm:pt>
    <dgm:pt modelId="{A9AC939D-4395-487D-8A3A-B75FC05AF5B7}" type="sibTrans" cxnId="{41E6EE47-E1DC-41F4-A968-36B97E05D341}">
      <dgm:prSet/>
      <dgm:spPr/>
      <dgm:t>
        <a:bodyPr/>
        <a:lstStyle/>
        <a:p>
          <a:endParaRPr lang="ru-RU"/>
        </a:p>
      </dgm:t>
    </dgm:pt>
    <dgm:pt modelId="{FBE0B832-2AA1-4114-9DD6-930BB42B1F91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Критерий  </a:t>
          </a:r>
          <a:r>
            <a:rPr kumimoji="0" lang="en-US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D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–</a:t>
          </a:r>
        </a:p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социальные навыки и личная вовлеченность</a:t>
          </a:r>
        </a:p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(</a:t>
          </a:r>
          <a:r>
            <a: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max 5)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endParaRPr lang="ru-RU" dirty="0"/>
        </a:p>
      </dgm:t>
    </dgm:pt>
    <dgm:pt modelId="{1262CC93-EC0A-439B-A40C-389409519955}" type="parTrans" cxnId="{48FAEED9-9BC8-49A1-89AB-8F5E7825F73E}">
      <dgm:prSet/>
      <dgm:spPr/>
      <dgm:t>
        <a:bodyPr/>
        <a:lstStyle/>
        <a:p>
          <a:endParaRPr lang="ru-RU"/>
        </a:p>
      </dgm:t>
    </dgm:pt>
    <dgm:pt modelId="{6916F5A9-6E0D-4538-B0B7-FEED64D04B64}" type="sibTrans" cxnId="{48FAEED9-9BC8-49A1-89AB-8F5E7825F73E}">
      <dgm:prSet/>
      <dgm:spPr/>
      <dgm:t>
        <a:bodyPr/>
        <a:lstStyle/>
        <a:p>
          <a:endParaRPr lang="ru-RU"/>
        </a:p>
      </dgm:t>
    </dgm:pt>
    <dgm:pt modelId="{54E3CCD0-EBD4-4880-BD98-95FC1F89B4D9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Критерий  В 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–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воспроизведение знаний</a:t>
          </a:r>
          <a:r>
            <a: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(</a:t>
          </a:r>
          <a:r>
            <a: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max 5)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endParaRPr lang="ru-RU" dirty="0"/>
        </a:p>
      </dgm:t>
    </dgm:pt>
    <dgm:pt modelId="{B56CF4A0-11D8-4434-8EB7-30555809FFFD}" type="parTrans" cxnId="{AA6D3956-CC10-42CC-855F-91F09BAEEA36}">
      <dgm:prSet/>
      <dgm:spPr/>
      <dgm:t>
        <a:bodyPr/>
        <a:lstStyle/>
        <a:p>
          <a:endParaRPr lang="ru-RU"/>
        </a:p>
      </dgm:t>
    </dgm:pt>
    <dgm:pt modelId="{25C627A5-E879-4C70-A121-D96F979EB9C9}" type="sibTrans" cxnId="{AA6D3956-CC10-42CC-855F-91F09BAEEA36}">
      <dgm:prSet/>
      <dgm:spPr/>
      <dgm:t>
        <a:bodyPr/>
        <a:lstStyle/>
        <a:p>
          <a:endParaRPr lang="ru-RU"/>
        </a:p>
      </dgm:t>
    </dgm:pt>
    <dgm:pt modelId="{E91C7818-1EF0-40D6-B01B-6E5E8FC9D1D0}" type="pres">
      <dgm:prSet presAssocID="{279154A2-EBD0-41B9-A4C5-A24CB1016E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B91A11-34D3-4EF3-B004-CAAD51AC337B}" type="pres">
      <dgm:prSet presAssocID="{279154A2-EBD0-41B9-A4C5-A24CB1016E6E}" presName="cycle" presStyleCnt="0"/>
      <dgm:spPr/>
    </dgm:pt>
    <dgm:pt modelId="{2C8A4064-796D-40BC-8C20-BE1FE802BF7C}" type="pres">
      <dgm:prSet presAssocID="{8C7628C5-4763-40F4-8064-9413721E6C45}" presName="nodeFirstNode" presStyleLbl="node1" presStyleIdx="0" presStyleCnt="4" custScaleX="118651" custScaleY="76462" custRadScaleRad="113641" custRadScaleInc="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3E9A66-3C8A-4C9F-A5E8-7223126D3DF5}" type="pres">
      <dgm:prSet presAssocID="{2F2AAB35-CE32-4618-8B1B-D88679545205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C606B256-BA73-4DC5-9DA9-77EC87650187}" type="pres">
      <dgm:prSet presAssocID="{7BE300E4-BA69-4151-BE9B-07670D4F8CD2}" presName="nodeFollowingNodes" presStyleLbl="node1" presStyleIdx="1" presStyleCnt="4" custScaleX="119012" custScaleY="98699" custRadScaleRad="135738" custRadScaleInc="-61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2EE5A6-084C-41D9-851E-049038831D2D}" type="pres">
      <dgm:prSet presAssocID="{FBE0B832-2AA1-4114-9DD6-930BB42B1F91}" presName="nodeFollowingNodes" presStyleLbl="node1" presStyleIdx="2" presStyleCnt="4" custScaleX="140265" custScaleY="107042" custRadScaleRad="94602" custRadScaleInc="45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3B0626-79E9-4524-9DE9-B4A459DD009E}" type="pres">
      <dgm:prSet presAssocID="{54E3CCD0-EBD4-4880-BD98-95FC1F89B4D9}" presName="nodeFollowingNodes" presStyleLbl="node1" presStyleIdx="3" presStyleCnt="4" custScaleX="119543" custScaleY="97810" custRadScaleRad="147019" custRadScaleInc="65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61B256-17C2-4BFC-A018-A968CFCF8140}" type="presOf" srcId="{279154A2-EBD0-41B9-A4C5-A24CB1016E6E}" destId="{E91C7818-1EF0-40D6-B01B-6E5E8FC9D1D0}" srcOrd="0" destOrd="0" presId="urn:microsoft.com/office/officeart/2005/8/layout/cycle3"/>
    <dgm:cxn modelId="{4C7CD0ED-B63F-4100-A936-A2B511B689C8}" type="presOf" srcId="{FBE0B832-2AA1-4114-9DD6-930BB42B1F91}" destId="{4D2EE5A6-084C-41D9-851E-049038831D2D}" srcOrd="0" destOrd="0" presId="urn:microsoft.com/office/officeart/2005/8/layout/cycle3"/>
    <dgm:cxn modelId="{F8E9A30E-58E8-4524-A78A-1F002CE53D53}" type="presOf" srcId="{2F2AAB35-CE32-4618-8B1B-D88679545205}" destId="{883E9A66-3C8A-4C9F-A5E8-7223126D3DF5}" srcOrd="0" destOrd="0" presId="urn:microsoft.com/office/officeart/2005/8/layout/cycle3"/>
    <dgm:cxn modelId="{235E04B7-245C-4460-B9D7-DBF5AA6811E7}" srcId="{279154A2-EBD0-41B9-A4C5-A24CB1016E6E}" destId="{8C7628C5-4763-40F4-8064-9413721E6C45}" srcOrd="0" destOrd="0" parTransId="{67143E24-E8B6-4706-A7C2-4DFCC321A82A}" sibTransId="{2F2AAB35-CE32-4618-8B1B-D88679545205}"/>
    <dgm:cxn modelId="{AA6D3956-CC10-42CC-855F-91F09BAEEA36}" srcId="{279154A2-EBD0-41B9-A4C5-A24CB1016E6E}" destId="{54E3CCD0-EBD4-4880-BD98-95FC1F89B4D9}" srcOrd="3" destOrd="0" parTransId="{B56CF4A0-11D8-4434-8EB7-30555809FFFD}" sibTransId="{25C627A5-E879-4C70-A121-D96F979EB9C9}"/>
    <dgm:cxn modelId="{41E6EE47-E1DC-41F4-A968-36B97E05D341}" srcId="{279154A2-EBD0-41B9-A4C5-A24CB1016E6E}" destId="{7BE300E4-BA69-4151-BE9B-07670D4F8CD2}" srcOrd="1" destOrd="0" parTransId="{C1CED8AE-0BBA-48D2-898D-03D2FDC8E327}" sibTransId="{A9AC939D-4395-487D-8A3A-B75FC05AF5B7}"/>
    <dgm:cxn modelId="{0310A02A-2ACD-4AA3-AE08-B444F6117BEE}" type="presOf" srcId="{54E3CCD0-EBD4-4880-BD98-95FC1F89B4D9}" destId="{873B0626-79E9-4524-9DE9-B4A459DD009E}" srcOrd="0" destOrd="0" presId="urn:microsoft.com/office/officeart/2005/8/layout/cycle3"/>
    <dgm:cxn modelId="{B1D05047-C4A1-438D-9517-70F6F5CB0629}" type="presOf" srcId="{8C7628C5-4763-40F4-8064-9413721E6C45}" destId="{2C8A4064-796D-40BC-8C20-BE1FE802BF7C}" srcOrd="0" destOrd="0" presId="urn:microsoft.com/office/officeart/2005/8/layout/cycle3"/>
    <dgm:cxn modelId="{96CE7780-B9BB-47AB-A0BC-27E21B9E221C}" type="presOf" srcId="{7BE300E4-BA69-4151-BE9B-07670D4F8CD2}" destId="{C606B256-BA73-4DC5-9DA9-77EC87650187}" srcOrd="0" destOrd="0" presId="urn:microsoft.com/office/officeart/2005/8/layout/cycle3"/>
    <dgm:cxn modelId="{48FAEED9-9BC8-49A1-89AB-8F5E7825F73E}" srcId="{279154A2-EBD0-41B9-A4C5-A24CB1016E6E}" destId="{FBE0B832-2AA1-4114-9DD6-930BB42B1F91}" srcOrd="2" destOrd="0" parTransId="{1262CC93-EC0A-439B-A40C-389409519955}" sibTransId="{6916F5A9-6E0D-4538-B0B7-FEED64D04B64}"/>
    <dgm:cxn modelId="{C074521D-4686-4963-9D85-3B90FE0995E4}" type="presParOf" srcId="{E91C7818-1EF0-40D6-B01B-6E5E8FC9D1D0}" destId="{2AB91A11-34D3-4EF3-B004-CAAD51AC337B}" srcOrd="0" destOrd="0" presId="urn:microsoft.com/office/officeart/2005/8/layout/cycle3"/>
    <dgm:cxn modelId="{BEC0C1A2-5630-47D3-96C7-04227E791871}" type="presParOf" srcId="{2AB91A11-34D3-4EF3-B004-CAAD51AC337B}" destId="{2C8A4064-796D-40BC-8C20-BE1FE802BF7C}" srcOrd="0" destOrd="0" presId="urn:microsoft.com/office/officeart/2005/8/layout/cycle3"/>
    <dgm:cxn modelId="{5A244CFF-18C0-4CA4-AA15-D36B0E73D7E8}" type="presParOf" srcId="{2AB91A11-34D3-4EF3-B004-CAAD51AC337B}" destId="{883E9A66-3C8A-4C9F-A5E8-7223126D3DF5}" srcOrd="1" destOrd="0" presId="urn:microsoft.com/office/officeart/2005/8/layout/cycle3"/>
    <dgm:cxn modelId="{DDE87AF6-8EEA-411B-837C-24868136AB43}" type="presParOf" srcId="{2AB91A11-34D3-4EF3-B004-CAAD51AC337B}" destId="{C606B256-BA73-4DC5-9DA9-77EC87650187}" srcOrd="2" destOrd="0" presId="urn:microsoft.com/office/officeart/2005/8/layout/cycle3"/>
    <dgm:cxn modelId="{6389FC2E-895F-4260-93D6-34E5D654AFDA}" type="presParOf" srcId="{2AB91A11-34D3-4EF3-B004-CAAD51AC337B}" destId="{4D2EE5A6-084C-41D9-851E-049038831D2D}" srcOrd="3" destOrd="0" presId="urn:microsoft.com/office/officeart/2005/8/layout/cycle3"/>
    <dgm:cxn modelId="{EE4EEBAF-F102-46B9-BCB7-0BE3055296B5}" type="presParOf" srcId="{2AB91A11-34D3-4EF3-B004-CAAD51AC337B}" destId="{873B0626-79E9-4524-9DE9-B4A459DD009E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801DA-16D7-420C-BE69-4DEA29617A14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F4243-90DA-484E-B5CE-A284B02D5D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E4D77-900B-4102-A7FF-0AA5B90F111A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109B2-4FB2-4593-A970-2AD18540A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8109B2-4FB2-4593-A970-2AD18540A0D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109B2-4FB2-4593-A970-2AD18540A0DE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ru-RU" smtClean="0"/>
              <a:t>29.09.2011 Овчинникова О.А.</a:t>
            </a: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ru-RU" smtClean="0"/>
              <a:t>Овчинникова О.А.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900igr.net/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moodle/nis.edu.kz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1285860"/>
            <a:ext cx="6013300" cy="4786346"/>
          </a:xfrm>
        </p:spPr>
        <p:txBody>
          <a:bodyPr/>
          <a:lstStyle/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Тема: «</a:t>
            </a:r>
            <a:r>
              <a:rPr lang="ru-RU" sz="2800" b="1" dirty="0" smtClean="0"/>
              <a:t>Формирующее оценивание достижений учащихся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 в тематическом блоке </a:t>
            </a:r>
          </a:p>
          <a:p>
            <a:pPr algn="ctr">
              <a:buNone/>
            </a:pPr>
            <a:r>
              <a:rPr lang="ru-RU" sz="2800" b="1" dirty="0" smtClean="0"/>
              <a:t>«Лёгкая атлетика»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7 класс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l="19266" t="30426" r="15392" b="28999"/>
          <a:stretch>
            <a:fillRect/>
          </a:stretch>
        </p:blipFill>
        <p:spPr bwMode="auto">
          <a:xfrm>
            <a:off x="2857488" y="142852"/>
            <a:ext cx="3197692" cy="13069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дзаголовок 1"/>
          <p:cNvSpPr txBox="1">
            <a:spLocks/>
          </p:cNvSpPr>
          <p:nvPr/>
        </p:nvSpPr>
        <p:spPr>
          <a:xfrm>
            <a:off x="1714480" y="4714884"/>
            <a:ext cx="7000924" cy="17526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Подготовил: учитель физкультуры НИШ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химико-биологического направления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г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Усть-Каменогорск</a:t>
            </a:r>
          </a:p>
          <a:p>
            <a:pPr marL="274320" lvl="0" indent="-274320" algn="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Ахметов К.С.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2011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L:\IMG_3304 - копия (2).jpg"/>
          <p:cNvPicPr>
            <a:picLocks noChangeAspect="1" noChangeArrowheads="1"/>
          </p:cNvPicPr>
          <p:nvPr/>
        </p:nvPicPr>
        <p:blipFill>
          <a:blip r:embed="rId4" cstate="print"/>
          <a:srcRect l="6925" r="7665"/>
          <a:stretch>
            <a:fillRect/>
          </a:stretch>
        </p:blipFill>
        <p:spPr bwMode="auto">
          <a:xfrm>
            <a:off x="500034" y="1571612"/>
            <a:ext cx="2863576" cy="3713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кругленный прямоугольник 6">
            <a:hlinkClick r:id="rId5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306" y="785794"/>
            <a:ext cx="4757742" cy="65321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Цель семинара</a:t>
            </a:r>
            <a:r>
              <a:rPr lang="ru-RU" u="sng" dirty="0" smtClean="0"/>
              <a:t>:</a:t>
            </a:r>
            <a:endParaRPr lang="ru-RU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429684" cy="45005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Довести до слушателей общие принципы и методику разработки критериев для оценивания учебных достижений учащихся в тематическом блоке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«Лёгкая атлетика».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142844" y="142852"/>
            <a:ext cx="3197692" cy="13069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500" b="1" u="sng" dirty="0" smtClean="0">
                <a:latin typeface="Times New Roman" pitchFamily="18" charset="0"/>
                <a:cs typeface="Times New Roman" pitchFamily="18" charset="0"/>
              </a:rPr>
              <a:t>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7929618" cy="4389120"/>
          </a:xfrm>
        </p:spPr>
        <p:txBody>
          <a:bodyPr>
            <a:normAutofit/>
          </a:bodyPr>
          <a:lstStyle/>
          <a:p>
            <a:r>
              <a:rPr lang="kk-KZ" sz="3600" dirty="0"/>
              <a:t>Как правильно оценить учащегося, чтобы ему была понятна отметка и при этом не пропало желание заниматься физическими упражнениями? </a:t>
            </a:r>
            <a:endParaRPr lang="kk-KZ" sz="3600" dirty="0" smtClean="0"/>
          </a:p>
          <a:p>
            <a:r>
              <a:rPr lang="kk-KZ" sz="3600" dirty="0" smtClean="0"/>
              <a:t>Зачем </a:t>
            </a:r>
            <a:r>
              <a:rPr lang="kk-KZ" sz="3600" dirty="0"/>
              <a:t>учителю оценивать учащихся и нужно ли это ученику</a:t>
            </a:r>
            <a:r>
              <a:rPr lang="kk-KZ" sz="3600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357166"/>
            <a:ext cx="2928958" cy="714380"/>
          </a:xfrm>
        </p:spPr>
        <p:txBody>
          <a:bodyPr>
            <a:noAutofit/>
          </a:bodyPr>
          <a:lstStyle/>
          <a:p>
            <a:r>
              <a:rPr lang="ru-RU" sz="4500" b="1" u="sng" dirty="0" smtClean="0">
                <a:latin typeface="Times New Roman" pitchFamily="18" charset="0"/>
                <a:cs typeface="Times New Roman" pitchFamily="18" charset="0"/>
              </a:rPr>
              <a:t>Отметка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571472" y="1357298"/>
          <a:ext cx="8358246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501122" cy="5857916"/>
          </a:xfrm>
        </p:spPr>
        <p:txBody>
          <a:bodyPr>
            <a:normAutofit/>
          </a:bodyPr>
          <a:lstStyle/>
          <a:p>
            <a:r>
              <a:rPr lang="ru-RU" dirty="0" smtClean="0"/>
              <a:t>К сожалению, в нашем обществе сложился стереотип, что учителя физкультуры оценивают детей только по нормативам, совершенно не принимая во внимание способности ребенка. 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Как девочке с собственным ростом 140 см преодолеть способом “перешагивание” высоту 120 см</a:t>
            </a:r>
            <a:r>
              <a:rPr lang="kk-KZ" i="1" dirty="0" smtClean="0">
                <a:solidFill>
                  <a:srgbClr val="C00000"/>
                </a:solidFill>
              </a:rPr>
              <a:t>?</a:t>
            </a:r>
            <a:r>
              <a:rPr lang="ru-RU" i="1" dirty="0" smtClean="0">
                <a:solidFill>
                  <a:srgbClr val="C00000"/>
                </a:solidFill>
              </a:rPr>
              <a:t> Или как выполнить норматив по бегу на короткую дистанцию, если ребенок тяготеет  к длинным дистанциям</a:t>
            </a:r>
            <a:r>
              <a:rPr lang="kk-KZ" i="1" dirty="0" smtClean="0">
                <a:solidFill>
                  <a:srgbClr val="C00000"/>
                </a:solidFill>
              </a:rPr>
              <a:t>? </a:t>
            </a:r>
          </a:p>
          <a:p>
            <a:r>
              <a:rPr lang="kk-KZ" dirty="0" smtClean="0"/>
              <a:t>Подобного рода вопросы звучат многократно. Наверняка сталкивались с подобными вопросами и вы. Тест – норматив –результат –отметка. И все. Такое ощущение, что больше учитель физкультуры оценить ничего не может.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571480"/>
            <a:ext cx="2714644" cy="857248"/>
          </a:xfrm>
        </p:spPr>
        <p:txBody>
          <a:bodyPr>
            <a:normAutofit/>
          </a:bodyPr>
          <a:lstStyle/>
          <a:p>
            <a:r>
              <a:rPr lang="ru-RU" sz="4500" b="1" u="sng" dirty="0" smtClean="0">
                <a:latin typeface="Times New Roman" pitchFamily="18" charset="0"/>
                <a:cs typeface="Times New Roman" pitchFamily="18" charset="0"/>
              </a:rPr>
              <a:t>НО…</a:t>
            </a:r>
            <a:endParaRPr lang="ru-RU" sz="45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3714776"/>
          </a:xfrm>
        </p:spPr>
        <p:txBody>
          <a:bodyPr>
            <a:normAutofit/>
          </a:bodyPr>
          <a:lstStyle/>
          <a:p>
            <a:pPr marL="273050" indent="536575">
              <a:buNone/>
            </a:pPr>
            <a:r>
              <a:rPr lang="kk-KZ" dirty="0" smtClean="0"/>
              <a:t>     </a:t>
            </a:r>
            <a:r>
              <a:rPr lang="kk-KZ" sz="3200" dirty="0" smtClean="0"/>
              <a:t>На самом деле это не так.</a:t>
            </a:r>
          </a:p>
          <a:p>
            <a:pPr marL="273050" indent="628650">
              <a:buNone/>
            </a:pPr>
            <a:r>
              <a:rPr lang="kk-KZ" sz="3200" dirty="0" smtClean="0"/>
              <a:t>   Помимо оценивания физической подготовленности учащихся посредством тестовых упражнений и путем сравнения результатов с нормативами, учитель постоянно оценивает </a:t>
            </a:r>
            <a:r>
              <a:rPr lang="kk-KZ" sz="3200" dirty="0" smtClean="0">
                <a:solidFill>
                  <a:srgbClr val="C00000"/>
                </a:solidFill>
              </a:rPr>
              <a:t>результативность деятельности</a:t>
            </a:r>
            <a:r>
              <a:rPr lang="kk-KZ" sz="3200" dirty="0" smtClean="0"/>
              <a:t> учащихся на уроке.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5072074"/>
            <a:ext cx="800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628650">
              <a:buNone/>
            </a:pPr>
            <a:r>
              <a:rPr lang="kk-KZ" sz="2800" dirty="0" smtClean="0"/>
              <a:t>Так что же оценивают учителя  физкультуры, за что выставляют отметки?  </a:t>
            </a:r>
            <a:endParaRPr lang="ru-RU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57158" y="5000636"/>
            <a:ext cx="630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?</a:t>
            </a:r>
            <a:endParaRPr lang="ru-RU" sz="8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472518" cy="1143000"/>
          </a:xfrm>
        </p:spPr>
        <p:txBody>
          <a:bodyPr>
            <a:noAutofit/>
          </a:bodyPr>
          <a:lstStyle/>
          <a:p>
            <a:pPr algn="ctr"/>
            <a:r>
              <a:rPr lang="kk-KZ" sz="3200" b="1" u="sng" dirty="0">
                <a:latin typeface="Times New Roman" pitchFamily="18" charset="0"/>
                <a:cs typeface="Times New Roman" pitchFamily="18" charset="0"/>
              </a:rPr>
              <a:t>Оценка и отметка</a:t>
            </a:r>
            <a:r>
              <a:rPr lang="ru-RU" sz="3200" b="1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3200" b="1" u="sng" dirty="0">
                <a:latin typeface="Times New Roman" pitchFamily="18" charset="0"/>
                <a:cs typeface="Times New Roman" pitchFamily="18" charset="0"/>
              </a:rPr>
              <a:t>ли разница между этими понятиями</a:t>
            </a:r>
            <a:r>
              <a:rPr lang="kk-KZ" sz="3200" b="1" u="sng" dirty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603434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    </a:t>
            </a:r>
            <a:r>
              <a:rPr lang="kk-KZ" dirty="0" smtClean="0">
                <a:solidFill>
                  <a:srgbClr val="C00000"/>
                </a:solidFill>
              </a:rPr>
              <a:t>Оценивание</a:t>
            </a:r>
            <a:r>
              <a:rPr lang="kk-KZ" dirty="0" smtClean="0"/>
              <a:t>- </a:t>
            </a:r>
            <a:r>
              <a:rPr lang="kk-KZ" dirty="0"/>
              <a:t>это процесс, отражающий результативность деятельности ученика на уроке</a:t>
            </a:r>
            <a:r>
              <a:rPr lang="kk-KZ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785786" y="2786058"/>
          <a:ext cx="7500990" cy="342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858280" cy="1214446"/>
          </a:xfrm>
        </p:spPr>
        <p:txBody>
          <a:bodyPr>
            <a:noAutofit/>
          </a:bodyPr>
          <a:lstStyle/>
          <a:p>
            <a:r>
              <a:rPr lang="kk-KZ" sz="4000" b="1" u="sng" dirty="0" smtClean="0">
                <a:latin typeface="Times New Roman" pitchFamily="18" charset="0"/>
                <a:cs typeface="Times New Roman" pitchFamily="18" charset="0"/>
              </a:rPr>
              <a:t>Критериальная система оценивания</a:t>
            </a:r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01080" cy="4279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dirty="0" smtClean="0"/>
              <a:t>          </a:t>
            </a:r>
            <a:r>
              <a:rPr lang="kk-KZ" sz="3600" dirty="0" smtClean="0"/>
              <a:t>Эта система оценивания </a:t>
            </a:r>
            <a:r>
              <a:rPr lang="kk-KZ" sz="3600" dirty="0" smtClean="0">
                <a:solidFill>
                  <a:srgbClr val="C00000"/>
                </a:solidFill>
              </a:rPr>
              <a:t>не предусматривает никакого соперничества</a:t>
            </a:r>
            <a:r>
              <a:rPr lang="kk-KZ" sz="3600" dirty="0" smtClean="0"/>
              <a:t> между учащимися или проведения их рейтинга. </a:t>
            </a:r>
          </a:p>
          <a:p>
            <a:pPr>
              <a:buNone/>
            </a:pPr>
            <a:r>
              <a:rPr lang="kk-KZ" sz="3600" dirty="0" smtClean="0"/>
              <a:t>       Оценивание детей осуществляется по заранее </a:t>
            </a:r>
            <a:r>
              <a:rPr lang="kk-KZ" sz="3600" dirty="0" smtClean="0">
                <a:solidFill>
                  <a:srgbClr val="C00000"/>
                </a:solidFill>
              </a:rPr>
              <a:t>определенным критериям</a:t>
            </a:r>
            <a:r>
              <a:rPr lang="kk-KZ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40" y="500042"/>
            <a:ext cx="8572560" cy="1000132"/>
          </a:xfrm>
        </p:spPr>
        <p:txBody>
          <a:bodyPr>
            <a:noAutofit/>
          </a:bodyPr>
          <a:lstStyle/>
          <a:p>
            <a:r>
              <a:rPr lang="ru-RU" sz="2800" b="1" u="sng" dirty="0" err="1">
                <a:latin typeface="Times New Roman" pitchFamily="18" charset="0"/>
                <a:cs typeface="Times New Roman" pitchFamily="18" charset="0"/>
              </a:rPr>
              <a:t>Критериальная</a:t>
            </a: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 система предполагает констатирующее и формирующее оценивание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7872410" cy="1757361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ru-RU" sz="3100" b="1" dirty="0">
                <a:solidFill>
                  <a:srgbClr val="C00000"/>
                </a:solidFill>
              </a:rPr>
              <a:t>Констатирующее  оценивание </a:t>
            </a:r>
            <a:r>
              <a:rPr lang="ru-RU" dirty="0"/>
              <a:t>- является результирующим по итогам большой пройденной </a:t>
            </a:r>
            <a:r>
              <a:rPr lang="ru-RU" dirty="0" smtClean="0"/>
              <a:t>темы, </a:t>
            </a:r>
            <a:r>
              <a:rPr lang="ru-RU" dirty="0"/>
              <a:t>то есть оценивается не один урок, а целый период обучения.</a:t>
            </a:r>
          </a:p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3357562"/>
            <a:ext cx="8429684" cy="3143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buBlip>
                <a:blip r:embed="rId2"/>
              </a:buBlip>
            </a:pPr>
            <a:r>
              <a:rPr lang="ru-RU" sz="3700" b="1" dirty="0" smtClean="0">
                <a:solidFill>
                  <a:srgbClr val="C00000"/>
                </a:solidFill>
              </a:rPr>
              <a:t> Формирующие оценивание </a:t>
            </a:r>
            <a:r>
              <a:rPr lang="ru-RU" sz="3200" dirty="0" smtClean="0"/>
              <a:t>– </a:t>
            </a:r>
            <a:r>
              <a:rPr lang="ru-RU" sz="3100" dirty="0" smtClean="0"/>
              <a:t>наоборот , подразумевает оценивание деятельности ученика на отдельно взятом уроке. В этом случае может быть оценена его активность, помощь учителю или своим одноклассникам и т.д. Кстати, формирующее  оценивание не всегда выражается отметкой. Даже похвала, добрый взгляд или поддерживающий жест являются видами формирующего оценивания. </a:t>
            </a:r>
            <a:endParaRPr lang="ru-RU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5828" y="357166"/>
            <a:ext cx="8115328" cy="631844"/>
          </a:xfrm>
        </p:spPr>
        <p:txBody>
          <a:bodyPr>
            <a:normAutofit/>
          </a:bodyPr>
          <a:lstStyle/>
          <a:p>
            <a:r>
              <a:rPr lang="kk-KZ" sz="3600" b="1" u="sng" dirty="0">
                <a:latin typeface="Times New Roman" pitchFamily="18" charset="0"/>
                <a:cs typeface="Times New Roman" pitchFamily="18" charset="0"/>
              </a:rPr>
              <a:t>Критериальная система </a:t>
            </a:r>
            <a:r>
              <a:rPr lang="kk-KZ" sz="3600" b="1" u="sng" dirty="0" smtClean="0">
                <a:latin typeface="Times New Roman" pitchFamily="18" charset="0"/>
                <a:cs typeface="Times New Roman" pitchFamily="18" charset="0"/>
              </a:rPr>
              <a:t>оценивания</a:t>
            </a: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1543048"/>
          </a:xfrm>
        </p:spPr>
        <p:txBody>
          <a:bodyPr>
            <a:normAutofit/>
          </a:bodyPr>
          <a:lstStyle/>
          <a:p>
            <a:r>
              <a:rPr lang="ru-RU" dirty="0" smtClean="0"/>
              <a:t>Правилами </a:t>
            </a:r>
            <a:r>
              <a:rPr lang="ru-RU" dirty="0" err="1" smtClean="0"/>
              <a:t>критериального</a:t>
            </a:r>
            <a:r>
              <a:rPr lang="ru-RU" dirty="0" smtClean="0"/>
              <a:t> оценивания </a:t>
            </a:r>
            <a:r>
              <a:rPr lang="ru-RU" dirty="0"/>
              <a:t>предусмотрено </a:t>
            </a:r>
            <a:r>
              <a:rPr lang="ru-RU" dirty="0">
                <a:solidFill>
                  <a:srgbClr val="C00000"/>
                </a:solidFill>
              </a:rPr>
              <a:t>четыре критерия </a:t>
            </a:r>
            <a:r>
              <a:rPr lang="ru-RU" dirty="0"/>
              <a:t>для оценивания по физической культуре. 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642910" y="2285992"/>
          <a:ext cx="8215370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L:\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7224" y="5072074"/>
            <a:ext cx="889563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358246" cy="14287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зависимости от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формирующей или констатирующей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 в ней могут присутствовать как все четыре,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 или два критерия.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286280"/>
          </a:xfrm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dirty="0" smtClean="0"/>
              <a:t>      </a:t>
            </a:r>
            <a:r>
              <a:rPr lang="ru-RU" dirty="0" smtClean="0"/>
              <a:t>Так</a:t>
            </a:r>
            <a:r>
              <a:rPr lang="ru-RU" dirty="0"/>
              <a:t>, </a:t>
            </a:r>
            <a:r>
              <a:rPr lang="ru-RU" dirty="0">
                <a:solidFill>
                  <a:srgbClr val="C00000"/>
                </a:solidFill>
              </a:rPr>
              <a:t>на уроках легкой атлетики </a:t>
            </a:r>
            <a:r>
              <a:rPr lang="ru-RU" dirty="0"/>
              <a:t>оценивается знание и понимание правил, техника выполнения основных легкоатлетических упражнений и прогресс в показанных результатах. </a:t>
            </a:r>
            <a:endParaRPr lang="en-US" dirty="0" smtClean="0"/>
          </a:p>
          <a:p>
            <a:pPr>
              <a:buBlip>
                <a:blip r:embed="rId2"/>
              </a:buBlip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ru-RU" dirty="0" smtClean="0"/>
              <a:t>На </a:t>
            </a:r>
            <a:r>
              <a:rPr lang="ru-RU" dirty="0">
                <a:solidFill>
                  <a:srgbClr val="C00000"/>
                </a:solidFill>
              </a:rPr>
              <a:t>уроках спортивных игр </a:t>
            </a:r>
            <a:r>
              <a:rPr lang="ru-RU" dirty="0"/>
              <a:t>оценивается знание и понимание правил, техника овладения отдельными элементами игры, групповые взаимодействия игроков. </a:t>
            </a:r>
            <a:endParaRPr lang="en-US" dirty="0" smtClean="0"/>
          </a:p>
          <a:p>
            <a:pPr>
              <a:buBlip>
                <a:blip r:embed="rId2"/>
              </a:buBlip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ru-RU" dirty="0" smtClean="0"/>
              <a:t>На </a:t>
            </a:r>
            <a:r>
              <a:rPr lang="ru-RU" dirty="0">
                <a:solidFill>
                  <a:srgbClr val="C00000"/>
                </a:solidFill>
              </a:rPr>
              <a:t>уроках гимнастики </a:t>
            </a:r>
            <a:r>
              <a:rPr lang="ru-RU" dirty="0"/>
              <a:t>оценивается техника разученных упражнений и составление комбинаций из них.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643050"/>
            <a:ext cx="7286676" cy="2643198"/>
          </a:xfrm>
        </p:spPr>
        <p:txBody>
          <a:bodyPr>
            <a:noAutofit/>
          </a:bodyPr>
          <a:lstStyle/>
          <a:p>
            <a:pPr algn="ctr"/>
            <a:r>
              <a:rPr lang="ru-RU" sz="4500" b="1" u="sng" dirty="0">
                <a:latin typeface="Times New Roman" pitchFamily="18" charset="0"/>
                <a:cs typeface="Times New Roman" pitchFamily="18" charset="0"/>
              </a:rPr>
              <a:t>Цели и задачи изучения тематического блока </a:t>
            </a:r>
            <a:br>
              <a:rPr lang="ru-RU" sz="45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4500" b="1" u="sng" dirty="0">
                <a:latin typeface="Times New Roman" pitchFamily="18" charset="0"/>
                <a:cs typeface="Times New Roman" pitchFamily="18" charset="0"/>
              </a:rPr>
              <a:t>«Лёгкая атлетика»</a:t>
            </a:r>
            <a:br>
              <a:rPr lang="ru-RU" sz="4500" b="1" u="sng" dirty="0">
                <a:latin typeface="Times New Roman" pitchFamily="18" charset="0"/>
                <a:cs typeface="Times New Roman" pitchFamily="18" charset="0"/>
              </a:rPr>
            </a:br>
            <a:endParaRPr lang="ru-RU" sz="45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L:\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929066"/>
            <a:ext cx="1928826" cy="2436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6286512" y="0"/>
            <a:ext cx="2857488" cy="159267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71480"/>
            <a:ext cx="5286412" cy="1143008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Цели и задачи изучения тематического блока </a:t>
            </a:r>
            <a:b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«Лёгкая атлетика»</a:t>
            </a:r>
            <a:endParaRPr lang="ru-RU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20" y="1857364"/>
          <a:ext cx="8572560" cy="4583347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8572560"/>
              </a:tblGrid>
              <a:tr h="516682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2800" dirty="0"/>
                        <a:t>Учащиеся должны научиться</a:t>
                      </a:r>
                      <a:endParaRPr lang="ru-RU" sz="2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9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Критерий А (использование знаний)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16145">
                <a:tc>
                  <a:txBody>
                    <a:bodyPr/>
                    <a:lstStyle/>
                    <a:p>
                      <a:pPr marL="0" indent="352425"/>
                      <a:r>
                        <a:rPr lang="ru-RU" sz="2000" dirty="0"/>
                        <a:t>Знать технику </a:t>
                      </a:r>
                      <a:r>
                        <a:rPr lang="ru-RU" sz="2000" dirty="0" smtClean="0"/>
                        <a:t>безопасности;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kumimoji="0" lang="ru-RU" sz="2000" kern="1200" dirty="0" smtClean="0"/>
                        <a:t>комплекс специальных и специально-подготовительных легкоатлетических физических упражнений; технику выполнения: бега (на короткие, средние,  длинные дистанции, с ускорением, в максимальном темпе, эстафетного); прыжков (в длину с разбега способом «согнув ноги», в высоту с разбега способом «перешагивание», в длину с места толчком двумя); метания малого мяча на дальность (с места и с разбега), в цель (с места); тактику собственных действий в соревновательных условиях в  беге, прыжках, метании мяча. </a:t>
                      </a:r>
                    </a:p>
                    <a:p>
                      <a:pPr marL="0" indent="352425"/>
                      <a:r>
                        <a:rPr kumimoji="0" lang="ru-RU" sz="2000" kern="1200" dirty="0" smtClean="0"/>
                        <a:t>Знать правила игр, эстафет, соревнований с элементами лёгкой атлетики,</a:t>
                      </a:r>
                      <a:r>
                        <a:rPr kumimoji="0" lang="ru-RU" sz="2000" kern="1200" baseline="0" dirty="0" smtClean="0"/>
                        <a:t> </a:t>
                      </a:r>
                      <a:r>
                        <a:rPr kumimoji="0" lang="ru-RU" sz="2000" kern="1200" dirty="0" smtClean="0"/>
                        <a:t>хрестоматийные материалы по развитию лёгкой атлетики в Казахстане.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20" y="1142984"/>
          <a:ext cx="8643998" cy="542928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8643998"/>
              </a:tblGrid>
              <a:tr h="1477613">
                <a:tc>
                  <a:txBody>
                    <a:bodyPr/>
                    <a:lstStyle/>
                    <a:p>
                      <a:pPr algn="ctr">
                        <a:tabLst>
                          <a:tab pos="2149475" algn="l"/>
                        </a:tabLst>
                      </a:pPr>
                      <a:r>
                        <a:rPr kumimoji="0" lang="ru-RU" sz="2800" kern="1200" dirty="0" smtClean="0"/>
                        <a:t>Критерий В </a:t>
                      </a:r>
                    </a:p>
                    <a:p>
                      <a:pPr algn="ctr">
                        <a:tabLst>
                          <a:tab pos="2149475" algn="l"/>
                        </a:tabLst>
                      </a:pPr>
                      <a:r>
                        <a:rPr kumimoji="0" lang="ru-RU" sz="2800" kern="1200" dirty="0" smtClean="0"/>
                        <a:t>(воспроизведение</a:t>
                      </a:r>
                      <a:r>
                        <a:rPr kumimoji="0" lang="ru-RU" sz="2800" kern="1200" baseline="0" dirty="0" smtClean="0"/>
                        <a:t> – уметь применять полученные знания)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951675">
                <a:tc>
                  <a:txBody>
                    <a:bodyPr/>
                    <a:lstStyle/>
                    <a:p>
                      <a:pPr marL="0" indent="352425"/>
                      <a:r>
                        <a:rPr kumimoji="0" lang="ru-RU" sz="1800" kern="1200" dirty="0" smtClean="0"/>
                        <a:t>Соблюдать технику безопасности,  двигательный режим в течение учебного дня.</a:t>
                      </a:r>
                    </a:p>
                    <a:p>
                      <a:pPr marL="0" indent="352425"/>
                      <a:r>
                        <a:rPr kumimoji="0" lang="ru-RU" sz="1800" kern="1200" dirty="0" smtClean="0"/>
                        <a:t>Уметь выполнить комплекс ежедневной утренней гигиенической гимнастики, применять комплекс специальных и специально-подготовительных легкоатлетических физических упражнений.</a:t>
                      </a:r>
                    </a:p>
                    <a:p>
                      <a:pPr marL="0" indent="352425"/>
                      <a:r>
                        <a:rPr kumimoji="0" lang="ru-RU" sz="1800" kern="1200" dirty="0" smtClean="0"/>
                        <a:t>Уметь технически грамотно выполнить:  бег (на короткие, средние,  длинные дистанции, с ускорением, в максимальном темпе, эстафетного); прыжки (в длину с разбега способом «согнув ноги», в высоту с разбега способом «перешагивание», в длину с места толчком двумя); метание малого мяча на дальность (с места и с разбега), в цель (с места).</a:t>
                      </a:r>
                    </a:p>
                    <a:p>
                      <a:pPr marL="0" indent="352425"/>
                      <a:r>
                        <a:rPr kumimoji="0" lang="ru-RU" sz="1800" kern="1200" dirty="0" smtClean="0"/>
                        <a:t>Тактически грамотно осуществлять собственные действия в соревновательных условиях;  применять на практике правила игр и эстафет с элементами лёгкой атлетики.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5946308" y="0"/>
            <a:ext cx="3197692" cy="150017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6160590" y="0"/>
            <a:ext cx="2983410" cy="13069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57158" y="1357298"/>
          <a:ext cx="8572560" cy="5059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572560"/>
              </a:tblGrid>
              <a:tr h="827445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/>
                        <a:t>Критерий 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kern="1200" dirty="0" smtClean="0"/>
                        <a:t> (исполнение)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085917">
                <a:tc>
                  <a:txBody>
                    <a:bodyPr/>
                    <a:lstStyle/>
                    <a:p>
                      <a:pPr marL="0" indent="352425"/>
                      <a:r>
                        <a:rPr kumimoji="0" lang="ru-RU" sz="2400" kern="1200" dirty="0" smtClean="0"/>
                        <a:t>Проводить комплекс УГГ на уроках и во внеурочное время</a:t>
                      </a:r>
                    </a:p>
                    <a:p>
                      <a:r>
                        <a:rPr kumimoji="0" lang="ru-RU" sz="2400" kern="1200" dirty="0" smtClean="0"/>
                        <a:t>Выполнять технически грамотно элементы легкоатлетической полосы препятствий:</a:t>
                      </a:r>
                    </a:p>
                    <a:p>
                      <a:r>
                        <a:rPr kumimoji="0" lang="ru-RU" sz="2400" kern="1200" dirty="0" smtClean="0"/>
                        <a:t>- бег;</a:t>
                      </a:r>
                    </a:p>
                    <a:p>
                      <a:r>
                        <a:rPr kumimoji="0" lang="ru-RU" sz="2400" kern="1200" dirty="0" smtClean="0"/>
                        <a:t>- прыжки;</a:t>
                      </a:r>
                    </a:p>
                    <a:p>
                      <a:r>
                        <a:rPr kumimoji="0" lang="ru-RU" sz="2400" kern="1200" dirty="0" smtClean="0"/>
                        <a:t>- метание. </a:t>
                      </a:r>
                    </a:p>
                    <a:p>
                      <a:pPr marL="0" indent="352425"/>
                      <a:r>
                        <a:rPr kumimoji="0" lang="ru-RU" sz="2400" kern="1200" dirty="0" smtClean="0"/>
                        <a:t>Выполнять технически грамотно элементы лёгкой атлетики в эстафетах</a:t>
                      </a:r>
                      <a:r>
                        <a:rPr kumimoji="0" lang="ru-RU" sz="2400" kern="1200" baseline="0" dirty="0" smtClean="0"/>
                        <a:t> и</a:t>
                      </a:r>
                      <a:r>
                        <a:rPr kumimoji="0" lang="ru-RU" sz="2400" kern="1200" dirty="0" smtClean="0"/>
                        <a:t> в условиях соревнования.</a:t>
                      </a:r>
                    </a:p>
                    <a:p>
                      <a:r>
                        <a:rPr kumimoji="0" lang="ru-RU" sz="2400" kern="1200" dirty="0" smtClean="0"/>
                        <a:t>Тактически грамотно координировать собственные действия в соревновательных условиях.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8" name="Picture 6" descr="L:\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8852" y="3071810"/>
            <a:ext cx="1612238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6" y="1357298"/>
          <a:ext cx="8429684" cy="50720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29684"/>
              </a:tblGrid>
              <a:tr h="910706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/>
                        <a:t>Критерий </a:t>
                      </a:r>
                      <a:r>
                        <a:rPr kumimoji="0" lang="en-US" sz="2800" kern="1200" dirty="0" smtClean="0"/>
                        <a:t>D</a:t>
                      </a:r>
                      <a:endParaRPr kumimoji="0" lang="ru-RU" sz="2800" kern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kern="1200" dirty="0" smtClean="0"/>
                        <a:t>(социальные навыки, личная вовлечённость</a:t>
                      </a:r>
                      <a:r>
                        <a:rPr kumimoji="0" lang="ru-RU" sz="2400" kern="1200" dirty="0" smtClean="0"/>
                        <a:t>)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161392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marL="0" indent="352425"/>
                      <a:r>
                        <a:rPr kumimoji="0" lang="ru-RU" sz="2800" kern="1200" dirty="0" smtClean="0"/>
                        <a:t>Уметь взаимодействовать с партнёрами, проявляет желание к улучшению личных результатов, проявляет активность в овладевании навыков ЗОЖ; соблюдать технику безопасности, уважительно относиться к другим, стараться выполнять задания учителя; уметь критически анализировать собственные достижения и стремиться улучшить их.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Рисунок 2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6215042" y="0"/>
            <a:ext cx="2928958" cy="13069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643050"/>
            <a:ext cx="7467600" cy="2071702"/>
          </a:xfrm>
        </p:spPr>
        <p:txBody>
          <a:bodyPr>
            <a:noAutofit/>
          </a:bodyPr>
          <a:lstStyle/>
          <a:p>
            <a:pPr algn="ctr"/>
            <a:r>
              <a:rPr lang="ru-RU" sz="4800" b="1" u="sng" dirty="0" err="1" smtClean="0">
                <a:latin typeface="Times New Roman" pitchFamily="18" charset="0"/>
                <a:cs typeface="Times New Roman" pitchFamily="18" charset="0"/>
              </a:rPr>
              <a:t>Критериальная</a:t>
            </a:r>
            <a:r>
              <a:rPr lang="ru-RU" sz="4800" b="1" u="sng" dirty="0" smtClean="0">
                <a:latin typeface="Times New Roman" pitchFamily="18" charset="0"/>
                <a:cs typeface="Times New Roman" pitchFamily="18" charset="0"/>
              </a:rPr>
              <a:t> шкала оценивания учащегося</a:t>
            </a:r>
            <a:endParaRPr lang="ru-RU" sz="48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2571736" y="0"/>
            <a:ext cx="3197692" cy="13069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L:\3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929066"/>
            <a:ext cx="928694" cy="24028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6" y="928670"/>
          <a:ext cx="8286808" cy="5530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4512"/>
                <a:gridCol w="6572296"/>
              </a:tblGrid>
              <a:tr h="683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Критерий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Дескрипторы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4589976">
                <a:tc>
                  <a:txBody>
                    <a:bodyPr/>
                    <a:lstStyle/>
                    <a:p>
                      <a:pPr algn="ctr"/>
                      <a:endParaRPr kumimoji="0" lang="ru-RU" sz="1800" kern="1200" dirty="0" smtClean="0"/>
                    </a:p>
                    <a:p>
                      <a:pPr algn="ctr"/>
                      <a:r>
                        <a:rPr kumimoji="0" lang="ru-RU" sz="3200" kern="1200" dirty="0" smtClean="0">
                          <a:solidFill>
                            <a:srgbClr val="C00000"/>
                          </a:solidFill>
                        </a:rPr>
                        <a:t>А</a:t>
                      </a:r>
                    </a:p>
                    <a:p>
                      <a:pPr algn="ctr"/>
                      <a:r>
                        <a:rPr kumimoji="0" lang="ru-RU" sz="3200" kern="12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kumimoji="0" lang="en-US" sz="3200" kern="1200" dirty="0" smtClean="0">
                          <a:solidFill>
                            <a:srgbClr val="C00000"/>
                          </a:solidFill>
                        </a:rPr>
                        <a:t>max</a:t>
                      </a:r>
                      <a:r>
                        <a:rPr kumimoji="0" lang="ru-RU" sz="3200" kern="1200" dirty="0" smtClean="0">
                          <a:solidFill>
                            <a:srgbClr val="C00000"/>
                          </a:solidFill>
                        </a:rPr>
                        <a:t> 5)</a:t>
                      </a:r>
                      <a:endParaRPr lang="ru-RU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/>
                        <a:t>Учащийся знает технику безопасности, имеет знания о двигательном режиме школьника, знает 9-10  специально-подготовительных легкоатлетических упражнений, знает порядок проведения упражнений в комплексе УГГ и 8-9  упражнений, знает все самостоятельные формы занятий ФУ, знает основы техники бега, прыжков, метания; знает правила подвижных игр, эстафет, соревнований, знает основы тактики соревновательной деятельности, знает многие хрестоматийные материалы по развитию лёгкой атлетики в Казахстане.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5786446" y="0"/>
            <a:ext cx="3357554" cy="157161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28596" y="785794"/>
          <a:ext cx="8358246" cy="5699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32452"/>
                <a:gridCol w="6725794"/>
              </a:tblGrid>
              <a:tr h="695145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     Дескрипторы</a:t>
                      </a:r>
                    </a:p>
                    <a:p>
                      <a:endParaRPr lang="ru-RU" sz="2200" dirty="0"/>
                    </a:p>
                  </a:txBody>
                  <a:tcPr/>
                </a:tc>
              </a:tr>
              <a:tr h="4355594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kern="1200" dirty="0" smtClean="0">
                          <a:solidFill>
                            <a:srgbClr val="C00000"/>
                          </a:solidFill>
                        </a:rPr>
                        <a:t>В</a:t>
                      </a:r>
                    </a:p>
                    <a:p>
                      <a:pPr algn="ctr"/>
                      <a:r>
                        <a:rPr kumimoji="0" lang="ru-RU" sz="2400" kern="12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kumimoji="0" lang="en-US" sz="2400" kern="1200" dirty="0" smtClean="0">
                          <a:solidFill>
                            <a:srgbClr val="C00000"/>
                          </a:solidFill>
                        </a:rPr>
                        <a:t>max  </a:t>
                      </a:r>
                      <a:r>
                        <a:rPr kumimoji="0" lang="ru-RU" sz="2400" kern="1200" dirty="0" smtClean="0">
                          <a:solidFill>
                            <a:srgbClr val="C00000"/>
                          </a:solidFill>
                        </a:rPr>
                        <a:t>5 )</a:t>
                      </a:r>
                      <a:endParaRPr lang="ru-RU" sz="24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>
                        <a:tabLst>
                          <a:tab pos="2149475" algn="l"/>
                        </a:tabLst>
                      </a:pPr>
                      <a:r>
                        <a:rPr kumimoji="0" lang="ru-RU" sz="2400" kern="1200" dirty="0" smtClean="0">
                          <a:solidFill>
                            <a:srgbClr val="C00000"/>
                          </a:solidFill>
                        </a:rPr>
                        <a:t>(воспроизведение)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/>
                        <a:t>Учащийся соблюдает технику безопасности, заботится о соблюдении двигательного режима в школе,  соблюдает порядок проведения упражнений в комплексе УГГ и выполняет 8-9 упражнений, применяет 9-10 специально-подготовительных легкоатлетических упражнений, применяет основные самостоятельные формы занятий ФУ, владеет основами техники бега, прыжков, метания; участвует  в подвижных играх, эстафетах и соревнованиях,  применяет тактические действия в соревновательных условиях.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5946308" y="0"/>
            <a:ext cx="3197692" cy="142873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6" y="1000109"/>
          <a:ext cx="8215370" cy="50884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00198"/>
                <a:gridCol w="6715172"/>
              </a:tblGrid>
              <a:tr h="928693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Дескрипторы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4021606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kern="1200" dirty="0" smtClean="0">
                          <a:solidFill>
                            <a:srgbClr val="C00000"/>
                          </a:solidFill>
                        </a:rPr>
                        <a:t>С</a:t>
                      </a:r>
                    </a:p>
                    <a:p>
                      <a:pPr algn="ctr"/>
                      <a:r>
                        <a:rPr kumimoji="0" lang="ru-RU" sz="2400" kern="12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kumimoji="0" lang="en-US" sz="2400" kern="1200" dirty="0" smtClean="0">
                          <a:solidFill>
                            <a:srgbClr val="C00000"/>
                          </a:solidFill>
                        </a:rPr>
                        <a:t>max</a:t>
                      </a:r>
                      <a:r>
                        <a:rPr kumimoji="0" lang="ru-RU" sz="2400" kern="1200" dirty="0" smtClean="0">
                          <a:solidFill>
                            <a:srgbClr val="C00000"/>
                          </a:solidFill>
                        </a:rPr>
                        <a:t>  5 )</a:t>
                      </a:r>
                      <a:endParaRPr lang="ru-RU" sz="2400" dirty="0" smtClean="0">
                        <a:solidFill>
                          <a:srgbClr val="C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kern="1200" dirty="0" smtClean="0">
                          <a:solidFill>
                            <a:srgbClr val="C00000"/>
                          </a:solidFill>
                        </a:rPr>
                        <a:t>(исполнение)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/>
                        <a:t>Систематически самостоятельно готовит и проводит комплекс УГГ из 8-9 упражнений, технически грамотно выполняет элементы легкоатлетической полосы препятствий (бег, прыжки, метание), элементы лёгкой атлетики в эстафетах, подвижных и национальных играх, соревнованиях, тактически грамотно координирует индивидуальные и командные действия в соревновательных условиях.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5946308" y="0"/>
            <a:ext cx="3197692" cy="13069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1285860"/>
          <a:ext cx="8215370" cy="47149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68957"/>
                <a:gridCol w="6246413"/>
              </a:tblGrid>
              <a:tr h="712556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Дескрипторы</a:t>
                      </a:r>
                      <a:endParaRPr lang="ru-RU" dirty="0"/>
                    </a:p>
                  </a:txBody>
                  <a:tcPr/>
                </a:tc>
              </a:tr>
              <a:tr h="4002352"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dirty="0" smtClean="0">
                          <a:solidFill>
                            <a:srgbClr val="C00000"/>
                          </a:solidFill>
                        </a:rPr>
                        <a:t>D</a:t>
                      </a:r>
                      <a:endParaRPr kumimoji="0" lang="ru-RU" sz="2000" kern="12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kumimoji="0" lang="ru-RU" sz="2000" kern="12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kumimoji="0" lang="en-US" sz="2000" kern="1200" dirty="0" smtClean="0">
                          <a:solidFill>
                            <a:srgbClr val="C00000"/>
                          </a:solidFill>
                        </a:rPr>
                        <a:t>max  </a:t>
                      </a:r>
                      <a:r>
                        <a:rPr kumimoji="0" lang="ru-RU" sz="2000" kern="1200" dirty="0" smtClean="0">
                          <a:solidFill>
                            <a:srgbClr val="C00000"/>
                          </a:solidFill>
                        </a:rPr>
                        <a:t>5 )</a:t>
                      </a:r>
                      <a:endParaRPr lang="ru-RU" sz="20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kumimoji="0" lang="ru-RU" sz="2000" kern="1200" dirty="0" smtClean="0">
                          <a:solidFill>
                            <a:srgbClr val="C00000"/>
                          </a:solidFill>
                        </a:rPr>
                        <a:t>Социальные навыки и личная вовлечённость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/>
                        <a:t>Учащийся умеет взаимодействовать с партнёрами, проявляет желание к улучшению личных результатов, проявляет активность в овладевании навыков ЗОЖ; соблюдает технику безопасности, уважительно относится к другим, старается выполнять задания учителя; умеет критически анализировать собственные достижения и стремится улучшить их.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5946308" y="0"/>
            <a:ext cx="3197692" cy="128586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Тема формирующего оценивания: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Прыжки в длину с места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071678"/>
            <a:ext cx="8572592" cy="392909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 Цели:</a:t>
            </a:r>
            <a:r>
              <a:rPr lang="ru-RU" sz="2400" b="1" dirty="0" smtClean="0"/>
              <a:t> </a:t>
            </a:r>
          </a:p>
          <a:p>
            <a:pPr>
              <a:buBlip>
                <a:blip r:embed="rId3"/>
              </a:buBlip>
            </a:pPr>
            <a:r>
              <a:rPr lang="ru-RU" sz="3200" dirty="0" smtClean="0"/>
              <a:t>  отработать технику  выполнения прыжков в длину с места; </a:t>
            </a:r>
          </a:p>
          <a:p>
            <a:pPr>
              <a:buBlip>
                <a:blip r:embed="rId3"/>
              </a:buBlip>
            </a:pPr>
            <a:r>
              <a:rPr lang="ru-RU" sz="3200" dirty="0" smtClean="0"/>
              <a:t>  закрепить навыки выполнения специально-подготовительных упражнений;</a:t>
            </a:r>
          </a:p>
          <a:p>
            <a:pPr>
              <a:buBlip>
                <a:blip r:embed="rId3"/>
              </a:buBlip>
            </a:pPr>
            <a:r>
              <a:rPr lang="ru-RU" sz="3200" dirty="0" smtClean="0"/>
              <a:t>  способствовать развитию физической культуры учащихся</a:t>
            </a:r>
          </a:p>
        </p:txBody>
      </p:sp>
      <p:pic>
        <p:nvPicPr>
          <p:cNvPr id="6" name="Рисунок 5"/>
          <p:cNvPicPr/>
          <p:nvPr/>
        </p:nvPicPr>
        <p:blipFill>
          <a:blip r:embed="rId4" cstate="print"/>
          <a:srcRect l="24758" t="34483" r="28530" b="28999"/>
          <a:stretch>
            <a:fillRect/>
          </a:stretch>
        </p:blipFill>
        <p:spPr bwMode="auto">
          <a:xfrm>
            <a:off x="6857984" y="0"/>
            <a:ext cx="2286016" cy="107154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>
            <a:lum bright="70000" contrast="-70000"/>
          </a:blip>
          <a:tile tx="0" ty="0" sx="65000" sy="65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688" y="0"/>
            <a:ext cx="8858312" cy="785770"/>
          </a:xfrm>
        </p:spPr>
        <p:txBody>
          <a:bodyPr>
            <a:normAutofit fontScale="90000"/>
          </a:bodyPr>
          <a:lstStyle/>
          <a:p>
            <a:pPr>
              <a:lnSpc>
                <a:spcPts val="2400"/>
              </a:lnSpc>
            </a:pP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Учебная задача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правильно выполнить прыжок в длину с места</a:t>
            </a: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endParaRPr lang="ru-RU" sz="22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1438" y="613406"/>
          <a:ext cx="9001156" cy="60628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71538"/>
                <a:gridCol w="7929618"/>
              </a:tblGrid>
              <a:tr h="10612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Уровень достижений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Критерий 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Дескрипторы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3143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/>
                        <a:t>0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 smtClean="0"/>
                    </a:p>
                    <a:p>
                      <a:pPr marL="457200" indent="-4572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*</a:t>
                      </a:r>
                      <a:r>
                        <a:rPr lang="kk-KZ" sz="2000" dirty="0"/>
                        <a:t>Не достиг ни одного из уровней предложенных ниже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1175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 smtClean="0"/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*</a:t>
                      </a:r>
                      <a:r>
                        <a:rPr kumimoji="0" lang="ru-RU" sz="2000" kern="1200" dirty="0" smtClean="0"/>
                        <a:t>Учащийся недостаточно точно знает технику безопасности (форма одежды, соблюдение дистанции  при поточном и индивидуальном выполнении упражнений, выполнение разминки и подводящих упражнений), знает 1-2 элемента техники толчка и полёта, но не соблюдает направление движения тела при приземлении.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8844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*</a:t>
                      </a:r>
                      <a:r>
                        <a:rPr kumimoji="0" lang="ru-RU" sz="2000" kern="1200" dirty="0" smtClean="0"/>
                        <a:t>Учащийся знает технику безопасности, знает 2-3 элемента техники толчка и полёта, но не соблюдает направление движения тела при приземлении.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/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737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3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2000" kern="1200" dirty="0" smtClean="0"/>
                        <a:t>Учащийся знает технику безопасности,</a:t>
                      </a:r>
                      <a:r>
                        <a:rPr kumimoji="0" lang="ru-RU" sz="2000" kern="1200" baseline="0" dirty="0" smtClean="0"/>
                        <a:t> </a:t>
                      </a:r>
                      <a:r>
                        <a:rPr kumimoji="0" lang="ru-RU" sz="2000" kern="1200" dirty="0" smtClean="0"/>
                        <a:t>знает 3-4 элемента техники толчка и полёта, но не соблюдает направление движения тела при приземлении.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kumimoji="0" lang="ru-RU" sz="2000" kern="12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589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4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000" dirty="0" smtClean="0"/>
                        <a:t>*</a:t>
                      </a:r>
                      <a:r>
                        <a:rPr kumimoji="0" lang="ru-RU" sz="2000" kern="1200" dirty="0" smtClean="0"/>
                        <a:t>Учащийся знает технику безопасности,</a:t>
                      </a:r>
                      <a:r>
                        <a:rPr kumimoji="0" lang="ru-RU" sz="2000" kern="1200" baseline="0" dirty="0" smtClean="0"/>
                        <a:t> </a:t>
                      </a:r>
                      <a:r>
                        <a:rPr kumimoji="0" lang="ru-RU" sz="2000" kern="1200" dirty="0" smtClean="0"/>
                        <a:t>знает большинство элементов техники толчка, полёта, и приземления.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12256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5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* </a:t>
                      </a:r>
                      <a:r>
                        <a:rPr kumimoji="0" lang="ru-RU" sz="2000" kern="1200" dirty="0" smtClean="0"/>
                        <a:t>Учащийся знает технику безопасности,</a:t>
                      </a:r>
                      <a:r>
                        <a:rPr kumimoji="0" lang="ru-RU" sz="2000" kern="1200" baseline="0" dirty="0" smtClean="0"/>
                        <a:t> правила сдачи норматива, </a:t>
                      </a:r>
                      <a:r>
                        <a:rPr kumimoji="0" lang="ru-RU" sz="2000" kern="1200" dirty="0" smtClean="0"/>
                        <a:t>знает все элемента техники выполнения прыжка в длину</a:t>
                      </a:r>
                      <a:r>
                        <a:rPr kumimoji="0" lang="ru-RU" sz="2000" kern="1200" baseline="0" dirty="0" smtClean="0"/>
                        <a:t> с места: замах, толчок, полёт, приземление.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85728"/>
          <a:ext cx="8501122" cy="61971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4446"/>
                <a:gridCol w="7286676"/>
              </a:tblGrid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Уровень достижений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Критерий 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Дескрипторы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766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*Не достиг ни одного из уровней предложенных ниже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904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 smtClean="0"/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*</a:t>
                      </a:r>
                      <a:r>
                        <a:rPr kumimoji="0" lang="ru-RU" sz="1800" kern="1200" dirty="0" smtClean="0"/>
                        <a:t>Учащийся соблюдает</a:t>
                      </a:r>
                      <a:r>
                        <a:rPr kumimoji="0" lang="ru-RU" sz="1800" kern="1200" baseline="0" dirty="0" smtClean="0"/>
                        <a:t> </a:t>
                      </a:r>
                      <a:r>
                        <a:rPr kumimoji="0" lang="ru-RU" sz="1800" kern="1200" dirty="0" smtClean="0"/>
                        <a:t>технику безопасности (форма одежды, соблюдение дистанции  при поточном и индивидуальном выполнении упражнений, выполнение разминки и подводящих упражнений), выполняет 1-2 элемента техники толчка и полёта, но не соблюдает направление движения тела при приземлении.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766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*</a:t>
                      </a:r>
                      <a:r>
                        <a:rPr kumimoji="0" lang="ru-RU" sz="2000" kern="1200" dirty="0" smtClean="0"/>
                        <a:t>Учащийся соблюдает технику безопасности, выполняет 2-3 элемента техники толчка и полёта, но не соблюдает направление движения тела при приземлении.</a:t>
                      </a: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8489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2000" kern="1200" dirty="0" smtClean="0"/>
                        <a:t>Учащийся соблюдает технику безопасности,</a:t>
                      </a:r>
                      <a:r>
                        <a:rPr kumimoji="0" lang="ru-RU" sz="2000" kern="1200" baseline="0" dirty="0" smtClean="0"/>
                        <a:t> </a:t>
                      </a:r>
                      <a:r>
                        <a:rPr kumimoji="0" lang="ru-RU" sz="2000" kern="1200" dirty="0" smtClean="0"/>
                        <a:t>выполняет 3-4 элемента техники толчка и полёта, но не соблюдает направление движения тела при приземлении.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766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000" dirty="0" smtClean="0"/>
                        <a:t>*</a:t>
                      </a:r>
                      <a:r>
                        <a:rPr kumimoji="0" lang="ru-RU" sz="2000" kern="1200" dirty="0" smtClean="0"/>
                        <a:t>Учащийся соблюдает технику безопасности,</a:t>
                      </a:r>
                      <a:r>
                        <a:rPr kumimoji="0" lang="ru-RU" sz="2000" kern="1200" baseline="0" dirty="0" smtClean="0"/>
                        <a:t> </a:t>
                      </a:r>
                      <a:r>
                        <a:rPr kumimoji="0" lang="ru-RU" sz="2000" kern="1200" dirty="0" smtClean="0"/>
                        <a:t>выполняет большинство элементов техники толчка, полёта, и приземления.</a:t>
                      </a: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1177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5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* </a:t>
                      </a:r>
                      <a:r>
                        <a:rPr kumimoji="0" lang="ru-RU" sz="2000" kern="1200" dirty="0" smtClean="0"/>
                        <a:t>Учащийся соблюдает технику безопасности,</a:t>
                      </a:r>
                      <a:r>
                        <a:rPr kumimoji="0" lang="ru-RU" sz="2000" kern="1200" baseline="0" dirty="0" smtClean="0"/>
                        <a:t> правила сдачи норматива, </a:t>
                      </a:r>
                      <a:r>
                        <a:rPr kumimoji="0" lang="ru-RU" sz="2000" kern="1200" dirty="0" smtClean="0"/>
                        <a:t>выполняет все элементы техники прыжка в длину</a:t>
                      </a:r>
                      <a:r>
                        <a:rPr kumimoji="0" lang="ru-RU" sz="2000" kern="1200" baseline="0" dirty="0" smtClean="0"/>
                        <a:t> с места: замах, толчок, полёт, приземление.</a:t>
                      </a:r>
                      <a:endParaRPr lang="ru-RU" sz="20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  <p:pic>
        <p:nvPicPr>
          <p:cNvPr id="3" name="Рисунок 2"/>
          <p:cNvPicPr/>
          <p:nvPr/>
        </p:nvPicPr>
        <p:blipFill>
          <a:blip r:embed="rId2" cstate="print"/>
          <a:srcRect l="24758" t="34483" r="28530" b="28999"/>
          <a:stretch>
            <a:fillRect/>
          </a:stretch>
        </p:blipFill>
        <p:spPr bwMode="auto">
          <a:xfrm>
            <a:off x="6572264" y="0"/>
            <a:ext cx="2571736" cy="114298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675638"/>
          <a:ext cx="8858312" cy="575375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99678"/>
                <a:gridCol w="7958634"/>
              </a:tblGrid>
              <a:tr h="695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Уровень достижений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/>
                        <a:t>Критерий </a:t>
                      </a:r>
                      <a:r>
                        <a:rPr lang="ru-RU" sz="1400" dirty="0" smtClean="0"/>
                        <a:t>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Дескрипторы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297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/>
                        <a:t>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Не </a:t>
                      </a:r>
                      <a:r>
                        <a:rPr lang="ru-RU" sz="1800" dirty="0"/>
                        <a:t>достиг ни одного из уровней предложенных ниже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</a:tr>
              <a:tr h="105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Учащийся не умеет взаимодействовать с партнёрами, не проявляет желания к улучшению личных результатов, не проявляет энтузиазма в овладевании навыков ЗОЖ; неточно соблюдает технику безопасности, уважительно относится к другим, </a:t>
                      </a:r>
                      <a:r>
                        <a:rPr lang="ru-RU" sz="1400" dirty="0" smtClean="0"/>
                        <a:t>но не </a:t>
                      </a:r>
                      <a:r>
                        <a:rPr lang="ru-RU" sz="1400" dirty="0"/>
                        <a:t>умеет критически анализировать собственные достижения.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7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/>
                        <a:t>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Учащийся не всегда умеет взаимодействовать с партнёрами, не проявляет желания к улучшению личных результатов, не проявляет энтузиазма в овладевании навыков ЗОЖ; соблюдает технику безопасности, уважительно относится к другим, но неточно выполняет задания </a:t>
                      </a:r>
                      <a:r>
                        <a:rPr lang="ru-RU" sz="1400" dirty="0" smtClean="0"/>
                        <a:t>учителя.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3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Учащийся не умеет взаимодействовать с партнёрами, проявляет желание к улучшению личных результатов</a:t>
                      </a:r>
                      <a:r>
                        <a:rPr lang="ru-RU" sz="1400" dirty="0" smtClean="0"/>
                        <a:t>, уважительно </a:t>
                      </a:r>
                      <a:r>
                        <a:rPr lang="ru-RU" sz="1400" dirty="0"/>
                        <a:t>относится к другим, старается выполнять задания учителя; не всегда умеет критически анализировать собственные достижения.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5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Учащийся умеет (чаще всего) взаимодействовать с партнёрами, проявляет желание к улучшению личных результатов, проявляет активность в овладевании навыков ЗОЖ; </a:t>
                      </a:r>
                      <a:r>
                        <a:rPr lang="ru-RU" sz="1400" dirty="0" smtClean="0"/>
                        <a:t>уважительно </a:t>
                      </a:r>
                      <a:r>
                        <a:rPr lang="ru-RU" sz="1400" dirty="0"/>
                        <a:t>относится к другим, </a:t>
                      </a:r>
                      <a:r>
                        <a:rPr lang="ru-RU" sz="1400" dirty="0" smtClean="0"/>
                        <a:t>не </a:t>
                      </a:r>
                      <a:r>
                        <a:rPr lang="ru-RU" sz="1400" dirty="0"/>
                        <a:t>всегда умеет критически анализировать собственные достижения.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5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Учащийся </a:t>
                      </a:r>
                      <a:r>
                        <a:rPr lang="ru-RU" sz="1400" dirty="0" smtClean="0"/>
                        <a:t>умеет </a:t>
                      </a:r>
                      <a:r>
                        <a:rPr lang="ru-RU" sz="1400" dirty="0"/>
                        <a:t>взаимодействовать с партнёрами, </a:t>
                      </a:r>
                      <a:r>
                        <a:rPr lang="ru-RU" sz="1400" dirty="0" smtClean="0"/>
                        <a:t>проявляет желание улучшить личные результаты, точно соблюдает </a:t>
                      </a:r>
                      <a:r>
                        <a:rPr lang="ru-RU" sz="1400" dirty="0"/>
                        <a:t>технику безопасности, уважительно относится к другим, </a:t>
                      </a:r>
                      <a:r>
                        <a:rPr lang="ru-RU" sz="1400" dirty="0" smtClean="0"/>
                        <a:t>выполняет </a:t>
                      </a:r>
                      <a:r>
                        <a:rPr lang="ru-RU" sz="1400" dirty="0"/>
                        <a:t>задания учителя; </a:t>
                      </a:r>
                      <a:r>
                        <a:rPr lang="ru-RU" sz="1400" dirty="0" smtClean="0"/>
                        <a:t>умеет </a:t>
                      </a:r>
                      <a:r>
                        <a:rPr lang="ru-RU" sz="1400" dirty="0"/>
                        <a:t>критически анализировать собственные </a:t>
                      </a:r>
                      <a:r>
                        <a:rPr lang="ru-RU" sz="1400" dirty="0" smtClean="0"/>
                        <a:t>достижения и стремится улучшить их.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Рисунок 2"/>
          <p:cNvPicPr/>
          <p:nvPr/>
        </p:nvPicPr>
        <p:blipFill>
          <a:blip r:embed="rId2" cstate="print"/>
          <a:srcRect l="24758" t="34483" r="28530" b="28999"/>
          <a:stretch>
            <a:fillRect/>
          </a:stretch>
        </p:blipFill>
        <p:spPr bwMode="auto">
          <a:xfrm>
            <a:off x="6857984" y="0"/>
            <a:ext cx="2286016" cy="107154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19266" t="30426" r="15392" b="28999"/>
          <a:stretch>
            <a:fillRect/>
          </a:stretch>
        </p:blipFill>
        <p:spPr bwMode="auto">
          <a:xfrm>
            <a:off x="6929454" y="0"/>
            <a:ext cx="2214546" cy="135729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7143800" cy="642942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Шкала перевода баллов в отметку</a:t>
            </a: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358246" cy="478634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13-15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баллов- отметка «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  (100%-89%)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10-12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баллов – отметка «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  (75%-88%)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7-11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баллов- отметка «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  (61%-74%)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 и менее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баллов- отметка «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 (60% и менее)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при пересчете % выполнения работы в баллы Вы получаете не целое число (например 12.5 балла), то происходит округление значения в пользу ребенка, т.е Вы засчитываете 13 баллов и выставляете отметку  5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 l="24758" t="34483" r="28530" b="28999"/>
          <a:stretch>
            <a:fillRect/>
          </a:stretch>
        </p:blipFill>
        <p:spPr bwMode="auto">
          <a:xfrm>
            <a:off x="6857984" y="0"/>
            <a:ext cx="2286016" cy="107154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715436" cy="37147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 </a:t>
            </a:r>
            <a:r>
              <a:rPr lang="ru-RU" sz="2800" b="1" u="sng" dirty="0" err="1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Критериальное</a:t>
            </a:r>
            <a:r>
              <a:rPr lang="ru-RU" sz="2800" b="1" u="sng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оценивание на уроках физкультуры приводит к следующим результатам:</a:t>
            </a:r>
          </a:p>
          <a:p>
            <a:pPr lvl="0">
              <a:buBlip>
                <a:blip r:embed="rId3"/>
              </a:buBlip>
            </a:pPr>
            <a:r>
              <a:rPr lang="ru-RU" dirty="0" smtClean="0"/>
              <a:t>Повышается учебная мотивация учащихся, активность в обучении.</a:t>
            </a:r>
          </a:p>
          <a:p>
            <a:pPr lvl="0">
              <a:buBlip>
                <a:blip r:embed="rId3"/>
              </a:buBlip>
            </a:pPr>
            <a:r>
              <a:rPr lang="ru-RU" dirty="0" smtClean="0"/>
              <a:t>Снимается эмоциональный негатив с оценки.</a:t>
            </a:r>
          </a:p>
          <a:p>
            <a:pPr lvl="0">
              <a:buBlip>
                <a:blip r:embed="rId3"/>
              </a:buBlip>
            </a:pPr>
            <a:r>
              <a:rPr lang="ru-RU" dirty="0" smtClean="0"/>
              <a:t>Повышается качество усвоения материала урока.</a:t>
            </a:r>
          </a:p>
          <a:p>
            <a:pPr lvl="0">
              <a:buBlip>
                <a:blip r:embed="rId3"/>
              </a:buBlip>
            </a:pPr>
            <a:r>
              <a:rPr lang="ru-RU" dirty="0" smtClean="0"/>
              <a:t>Укрепляется физическое и эмоциональное здоровье учащихся.</a:t>
            </a:r>
          </a:p>
        </p:txBody>
      </p:sp>
      <p:pic>
        <p:nvPicPr>
          <p:cNvPr id="7" name="Picture 2" descr="L:\sporta-134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4357694"/>
            <a:ext cx="1857388" cy="2144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85729"/>
            <a:ext cx="8501122" cy="1428759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Если Вам не удалось просмотреть семинар в режиме </a:t>
            </a:r>
            <a:r>
              <a:rPr lang="ru-RU" sz="1800" dirty="0" err="1" smtClean="0">
                <a:solidFill>
                  <a:schemeClr val="bg1"/>
                </a:solidFill>
              </a:rPr>
              <a:t>онлайн</a:t>
            </a:r>
            <a:r>
              <a:rPr lang="ru-RU" sz="1800" dirty="0" smtClean="0">
                <a:solidFill>
                  <a:schemeClr val="bg1"/>
                </a:solidFill>
              </a:rPr>
              <a:t>, то можно просмотреть его на  сайте </a:t>
            </a:r>
            <a:r>
              <a:rPr lang="en-US" sz="1800" dirty="0" smtClean="0">
                <a:solidFill>
                  <a:schemeClr val="bg1"/>
                </a:solidFill>
              </a:rPr>
              <a:t>http://www.1.sabak.kz</a:t>
            </a:r>
            <a:r>
              <a:rPr lang="ru-RU" sz="1800" dirty="0" smtClean="0">
                <a:solidFill>
                  <a:schemeClr val="bg1"/>
                </a:solidFill>
              </a:rPr>
              <a:t> в режиме записи. Для этого Вам нужно </a:t>
            </a:r>
            <a:r>
              <a:rPr lang="ru-RU" sz="1800" dirty="0" smtClean="0"/>
              <a:t>на сайте </a:t>
            </a:r>
            <a:r>
              <a:rPr lang="en-US" sz="1800" dirty="0" smtClean="0">
                <a:solidFill>
                  <a:srgbClr val="FF0000"/>
                </a:solidFill>
              </a:rPr>
              <a:t>http://www.1.sabak.kz</a:t>
            </a:r>
            <a:r>
              <a:rPr lang="ru-RU" sz="1800" dirty="0" smtClean="0">
                <a:solidFill>
                  <a:srgbClr val="FF0000"/>
                </a:solidFill>
              </a:rPr>
              <a:t>  </a:t>
            </a:r>
            <a:r>
              <a:rPr lang="ru-RU" sz="1800" dirty="0" smtClean="0"/>
              <a:t>Вам нужно будет зайти в комнату </a:t>
            </a:r>
            <a:r>
              <a:rPr lang="en-US" sz="1800" dirty="0" smtClean="0"/>
              <a:t>AOO NIS</a:t>
            </a:r>
            <a:r>
              <a:rPr lang="ru-RU" sz="1800" dirty="0" smtClean="0"/>
              <a:t>, </a:t>
            </a:r>
            <a:r>
              <a:rPr lang="ru-RU" sz="1800" dirty="0" smtClean="0">
                <a:solidFill>
                  <a:schemeClr val="bg1"/>
                </a:solidFill>
              </a:rPr>
              <a:t>будет щелкнуть по вкладке </a:t>
            </a:r>
            <a:r>
              <a:rPr lang="en-US" sz="1800" dirty="0" smtClean="0">
                <a:solidFill>
                  <a:schemeClr val="bg1"/>
                </a:solidFill>
              </a:rPr>
              <a:t>Recordings</a:t>
            </a:r>
            <a:r>
              <a:rPr lang="ru-RU" sz="1800" dirty="0" smtClean="0">
                <a:solidFill>
                  <a:schemeClr val="bg1"/>
                </a:solidFill>
              </a:rPr>
              <a:t>, как показано на рисунке и выбрать нужную запись по дате.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Бейбут\Desktop\123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8587152" cy="4572032"/>
          </a:xfrm>
          <a:prstGeom prst="rect">
            <a:avLst/>
          </a:prstGeom>
          <a:noFill/>
        </p:spPr>
      </p:pic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935480"/>
            <a:ext cx="8543956" cy="4389120"/>
          </a:xfrm>
        </p:spPr>
        <p:txBody>
          <a:bodyPr/>
          <a:lstStyle/>
          <a:p>
            <a:endParaRPr lang="ru-RU" dirty="0" smtClean="0"/>
          </a:p>
          <a:p>
            <a:r>
              <a:rPr lang="ru-RU" sz="3200" b="1" dirty="0" smtClean="0"/>
              <a:t>Все материалы семинара опубликованы в системе дистанционного обучения </a:t>
            </a:r>
            <a:r>
              <a:rPr lang="en-US" sz="3200" b="1" dirty="0" err="1" smtClean="0"/>
              <a:t>Moodle</a:t>
            </a:r>
            <a:r>
              <a:rPr lang="ru-RU" sz="3200" b="1" dirty="0" smtClean="0"/>
              <a:t>  на сайте  </a:t>
            </a:r>
            <a:r>
              <a:rPr lang="en-US" sz="3200" b="1" u="sng" dirty="0" smtClean="0">
                <a:solidFill>
                  <a:srgbClr val="0070C0"/>
                </a:solidFill>
                <a:hlinkClick r:id="rId2"/>
              </a:rPr>
              <a:t>http</a:t>
            </a:r>
            <a:r>
              <a:rPr lang="ru-RU" sz="3200" b="1" u="sng" dirty="0" smtClean="0">
                <a:solidFill>
                  <a:srgbClr val="0070C0"/>
                </a:solidFill>
                <a:hlinkClick r:id="rId2"/>
              </a:rPr>
              <a:t>://</a:t>
            </a:r>
            <a:r>
              <a:rPr lang="en-US" sz="3200" b="1" u="sng" dirty="0" err="1" smtClean="0">
                <a:solidFill>
                  <a:srgbClr val="0070C0"/>
                </a:solidFill>
                <a:hlinkClick r:id="rId2"/>
              </a:rPr>
              <a:t>moodle</a:t>
            </a:r>
            <a:r>
              <a:rPr lang="ru-RU" sz="3200" b="1" u="sng" dirty="0" smtClean="0">
                <a:solidFill>
                  <a:srgbClr val="0070C0"/>
                </a:solidFill>
                <a:hlinkClick r:id="rId2"/>
              </a:rPr>
              <a:t>/</a:t>
            </a:r>
            <a:r>
              <a:rPr lang="en-US" sz="3200" b="1" u="sng" dirty="0" err="1" smtClean="0">
                <a:solidFill>
                  <a:srgbClr val="0070C0"/>
                </a:solidFill>
                <a:hlinkClick r:id="rId2"/>
              </a:rPr>
              <a:t>nis</a:t>
            </a:r>
            <a:r>
              <a:rPr lang="ru-RU" sz="3200" b="1" u="sng" dirty="0" smtClean="0">
                <a:solidFill>
                  <a:srgbClr val="0070C0"/>
                </a:solidFill>
                <a:hlinkClick r:id="rId2"/>
              </a:rPr>
              <a:t>.</a:t>
            </a:r>
            <a:r>
              <a:rPr lang="en-US" sz="3200" b="1" u="sng" dirty="0" err="1" smtClean="0">
                <a:solidFill>
                  <a:srgbClr val="0070C0"/>
                </a:solidFill>
                <a:hlinkClick r:id="rId2"/>
              </a:rPr>
              <a:t>edu</a:t>
            </a:r>
            <a:r>
              <a:rPr lang="ru-RU" sz="3200" b="1" u="sng" dirty="0" smtClean="0">
                <a:solidFill>
                  <a:srgbClr val="0070C0"/>
                </a:solidFill>
                <a:hlinkClick r:id="rId2"/>
              </a:rPr>
              <a:t>.</a:t>
            </a:r>
            <a:r>
              <a:rPr lang="en-US" sz="3200" b="1" u="sng" dirty="0" err="1" smtClean="0">
                <a:solidFill>
                  <a:srgbClr val="0070C0"/>
                </a:solidFill>
                <a:hlinkClick r:id="rId2"/>
              </a:rPr>
              <a:t>kz</a:t>
            </a:r>
            <a:endParaRPr lang="ru-RU" sz="3200" b="1" u="sng" dirty="0" smtClean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l="19266" t="30426" r="15392" b="28999"/>
          <a:stretch>
            <a:fillRect/>
          </a:stretch>
        </p:blipFill>
        <p:spPr bwMode="auto">
          <a:xfrm>
            <a:off x="2643174" y="714356"/>
            <a:ext cx="3197692" cy="13069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0"/>
            <a:ext cx="8858280" cy="1643073"/>
          </a:xfrm>
        </p:spPr>
        <p:txBody>
          <a:bodyPr>
            <a:normAutofit/>
          </a:bodyPr>
          <a:lstStyle/>
          <a:p>
            <a:pPr algn="l"/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Ответы на вопросы, заданные в чате программы </a:t>
            </a:r>
            <a:r>
              <a:rPr lang="en-US" sz="2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Elluminate</a:t>
            </a:r>
            <a:r>
              <a:rPr lang="en-US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Live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во время семинара Вы сможете найти на сайте </a:t>
            </a:r>
            <a:r>
              <a:rPr lang="en-US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http://moodle.nis.edu.kz/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разделе Мои курсы, в соответствующем семинаре, где создан специальный форум. Жду Ваших вопросов!</a:t>
            </a: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Бейбут\Desktop\123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8643998" cy="4929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Составьте дескрипторы критерия В по теме формирующего оценивания:</a:t>
            </a:r>
          </a:p>
          <a:p>
            <a:pPr>
              <a:buNone/>
            </a:pPr>
            <a:r>
              <a:rPr lang="ru-RU" sz="4400" dirty="0" smtClean="0"/>
              <a:t> «Бег на дистанцию 60 м»</a:t>
            </a:r>
            <a:endParaRPr lang="ru-RU" sz="4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 l="24758" t="34483" r="28530" b="28999"/>
          <a:stretch>
            <a:fillRect/>
          </a:stretch>
        </p:blipFill>
        <p:spPr bwMode="auto">
          <a:xfrm>
            <a:off x="6500826" y="0"/>
            <a:ext cx="2643174" cy="121442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 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Учебная программа «Физическая культура»: Национальная академия образования им. </a:t>
            </a:r>
            <a:r>
              <a:rPr lang="ru-RU" dirty="0" err="1" smtClean="0"/>
              <a:t>Ы.Алтынсарина</a:t>
            </a:r>
            <a:r>
              <a:rPr lang="ru-RU" dirty="0" smtClean="0"/>
              <a:t>, 2010 г.</a:t>
            </a:r>
          </a:p>
          <a:p>
            <a:pPr lvl="0"/>
            <a:r>
              <a:rPr lang="ru-RU" dirty="0" err="1" smtClean="0"/>
              <a:t>Красноборова</a:t>
            </a:r>
            <a:r>
              <a:rPr lang="ru-RU" dirty="0" smtClean="0"/>
              <a:t> А.А. </a:t>
            </a:r>
            <a:r>
              <a:rPr lang="ru-RU" dirty="0" err="1" smtClean="0"/>
              <a:t>Критериальное</a:t>
            </a:r>
            <a:r>
              <a:rPr lang="ru-RU" dirty="0" smtClean="0"/>
              <a:t> оценивание в школе: Учеб. пособие.- Пермь, 2010.</a:t>
            </a:r>
          </a:p>
          <a:p>
            <a:pPr lvl="0"/>
            <a:r>
              <a:rPr lang="ru-RU" dirty="0" err="1" smtClean="0"/>
              <a:t>Красноборова</a:t>
            </a:r>
            <a:r>
              <a:rPr lang="ru-RU" dirty="0" smtClean="0"/>
              <a:t> А.А. Оценка проектных заданий школьников: Учеб. пособие.- Пермь, 2010.</a:t>
            </a:r>
          </a:p>
          <a:p>
            <a:pPr lvl="0"/>
            <a:r>
              <a:rPr lang="ru-RU" dirty="0" err="1" smtClean="0"/>
              <a:t>Машковцев</a:t>
            </a:r>
            <a:r>
              <a:rPr lang="ru-RU" dirty="0" smtClean="0"/>
              <a:t> А.И. </a:t>
            </a:r>
            <a:r>
              <a:rPr lang="ru-RU" dirty="0" err="1" smtClean="0"/>
              <a:t>Критериальное</a:t>
            </a:r>
            <a:r>
              <a:rPr lang="ru-RU" dirty="0" smtClean="0"/>
              <a:t> оценива6ние на уроках физкультуры: Библиотека «Первое сентября», №28.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 l="24758" t="34483" r="28530" b="28999"/>
          <a:stretch>
            <a:fillRect/>
          </a:stretch>
        </p:blipFill>
        <p:spPr bwMode="auto">
          <a:xfrm>
            <a:off x="6857984" y="0"/>
            <a:ext cx="2286016" cy="107154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8229600" cy="77554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86234" y="1285860"/>
            <a:ext cx="5157766" cy="487944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</a:rPr>
              <a:t>Желаю удачи!</a:t>
            </a:r>
          </a:p>
          <a:p>
            <a:pPr algn="ctr">
              <a:buNone/>
            </a:pPr>
            <a:r>
              <a:rPr lang="kk-KZ" sz="4400" b="1" dirty="0" smtClean="0">
                <a:solidFill>
                  <a:schemeClr val="bg2">
                    <a:lumMod val="25000"/>
                  </a:schemeClr>
                </a:solidFill>
              </a:rPr>
              <a:t>Сәттілік тілеймін!</a:t>
            </a:r>
            <a:endParaRPr lang="ru-RU" sz="4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chemeClr val="bg2">
                    <a:lumMod val="25000"/>
                  </a:schemeClr>
                </a:solidFill>
              </a:rPr>
              <a:t>I wish good luck</a:t>
            </a:r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  <a:p>
            <a:pPr algn="ctr">
              <a:buNone/>
            </a:pPr>
            <a:endParaRPr lang="ru-RU" sz="4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endParaRPr lang="ru-RU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146" name="Picture 2" descr="L:\IMG_3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714356"/>
            <a:ext cx="3500462" cy="5194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</TotalTime>
  <Words>2098</Words>
  <Application>Microsoft Office PowerPoint</Application>
  <PresentationFormat>Экран (4:3)</PresentationFormat>
  <Paragraphs>203</Paragraphs>
  <Slides>33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Поток</vt:lpstr>
      <vt:lpstr>Слайд 1</vt:lpstr>
      <vt:lpstr>Цель семинара:</vt:lpstr>
      <vt:lpstr>Проблемы</vt:lpstr>
      <vt:lpstr>Отметка</vt:lpstr>
      <vt:lpstr>Слайд 5</vt:lpstr>
      <vt:lpstr>НО…</vt:lpstr>
      <vt:lpstr>Оценка и отметка.  Есть ли разница между этими понятиями? </vt:lpstr>
      <vt:lpstr>Критериальная система оценивания </vt:lpstr>
      <vt:lpstr>Критериальная система предполагает констатирующее и формирующее оценивание.</vt:lpstr>
      <vt:lpstr>Критериальная система оценивания</vt:lpstr>
      <vt:lpstr>В зависимости от формирующей или констатирующей работы в ней могут присутствовать как все четыре,  так и три или два критерия.</vt:lpstr>
      <vt:lpstr>Цели и задачи изучения тематического блока  «Лёгкая атлетика» </vt:lpstr>
      <vt:lpstr>Цели и задачи изучения тематического блока  «Лёгкая атлетика»</vt:lpstr>
      <vt:lpstr>Слайд 14</vt:lpstr>
      <vt:lpstr>Слайд 15</vt:lpstr>
      <vt:lpstr>Слайд 16</vt:lpstr>
      <vt:lpstr>Критериальная шкала оценивания учащегося</vt:lpstr>
      <vt:lpstr>Слайд 18</vt:lpstr>
      <vt:lpstr>Слайд 19</vt:lpstr>
      <vt:lpstr>Слайд 20</vt:lpstr>
      <vt:lpstr>Слайд 21</vt:lpstr>
      <vt:lpstr>Тема формирующего оценивания: Прыжки в длину с места</vt:lpstr>
      <vt:lpstr>        Учебная задача: правильно выполнить прыжок в длину с места </vt:lpstr>
      <vt:lpstr>Слайд 24</vt:lpstr>
      <vt:lpstr>Слайд 25</vt:lpstr>
      <vt:lpstr>Шкала перевода баллов в отметку</vt:lpstr>
      <vt:lpstr>Слайд 27</vt:lpstr>
      <vt:lpstr>Если Вам не удалось просмотреть семинар в режиме онлайн, то можно просмотреть его на  сайте http://www.1.sabak.kz в режиме записи. Для этого Вам нужно на сайте http://www.1.sabak.kz  Вам нужно будет зайти в комнату AOO NIS, будет щелкнуть по вкладке Recordings, как показано на рисунке и выбрать нужную запись по дате.</vt:lpstr>
      <vt:lpstr>Слайд 29</vt:lpstr>
      <vt:lpstr>Ответы на вопросы, заданные в чате программы Elluminate Live во время семинара Вы сможете найти на сайте http://moodle.nis.edu.kz/ в разделе Мои курсы, в соответствующем семинаре, где создан специальный форум. Жду Ваших вопросов! </vt:lpstr>
      <vt:lpstr>Задание:</vt:lpstr>
      <vt:lpstr>    Литература 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>Owner</cp:lastModifiedBy>
  <cp:revision>210</cp:revision>
  <dcterms:modified xsi:type="dcterms:W3CDTF">2012-06-06T11:25:53Z</dcterms:modified>
</cp:coreProperties>
</file>