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6"/>
  </p:notesMasterIdLst>
  <p:sldIdLst>
    <p:sldId id="394" r:id="rId2"/>
    <p:sldId id="258" r:id="rId3"/>
    <p:sldId id="353" r:id="rId4"/>
    <p:sldId id="264" r:id="rId5"/>
    <p:sldId id="261" r:id="rId6"/>
    <p:sldId id="265" r:id="rId7"/>
    <p:sldId id="267" r:id="rId8"/>
    <p:sldId id="268" r:id="rId9"/>
    <p:sldId id="271" r:id="rId10"/>
    <p:sldId id="276" r:id="rId11"/>
    <p:sldId id="277" r:id="rId12"/>
    <p:sldId id="278" r:id="rId13"/>
    <p:sldId id="279" r:id="rId14"/>
    <p:sldId id="281" r:id="rId15"/>
    <p:sldId id="288" r:id="rId16"/>
    <p:sldId id="289" r:id="rId17"/>
    <p:sldId id="292" r:id="rId18"/>
    <p:sldId id="381" r:id="rId19"/>
    <p:sldId id="395" r:id="rId20"/>
    <p:sldId id="293" r:id="rId21"/>
    <p:sldId id="387" r:id="rId22"/>
    <p:sldId id="295" r:id="rId23"/>
    <p:sldId id="298" r:id="rId24"/>
    <p:sldId id="296" r:id="rId25"/>
    <p:sldId id="299" r:id="rId26"/>
    <p:sldId id="300" r:id="rId27"/>
    <p:sldId id="301" r:id="rId28"/>
    <p:sldId id="302" r:id="rId29"/>
    <p:sldId id="303" r:id="rId30"/>
    <p:sldId id="313" r:id="rId31"/>
    <p:sldId id="308" r:id="rId32"/>
    <p:sldId id="310" r:id="rId33"/>
    <p:sldId id="312" r:id="rId34"/>
    <p:sldId id="390" r:id="rId35"/>
    <p:sldId id="314" r:id="rId36"/>
    <p:sldId id="315" r:id="rId37"/>
    <p:sldId id="316" r:id="rId38"/>
    <p:sldId id="317" r:id="rId39"/>
    <p:sldId id="318" r:id="rId40"/>
    <p:sldId id="321" r:id="rId41"/>
    <p:sldId id="322" r:id="rId42"/>
    <p:sldId id="391" r:id="rId43"/>
    <p:sldId id="323" r:id="rId44"/>
    <p:sldId id="324" r:id="rId45"/>
    <p:sldId id="325" r:id="rId46"/>
    <p:sldId id="326" r:id="rId47"/>
    <p:sldId id="327" r:id="rId48"/>
    <p:sldId id="328" r:id="rId49"/>
    <p:sldId id="329" r:id="rId50"/>
    <p:sldId id="396" r:id="rId51"/>
    <p:sldId id="331" r:id="rId52"/>
    <p:sldId id="332" r:id="rId53"/>
    <p:sldId id="334" r:id="rId54"/>
    <p:sldId id="335" r:id="rId55"/>
    <p:sldId id="336" r:id="rId56"/>
    <p:sldId id="337" r:id="rId57"/>
    <p:sldId id="340" r:id="rId58"/>
    <p:sldId id="341" r:id="rId59"/>
    <p:sldId id="342" r:id="rId60"/>
    <p:sldId id="343" r:id="rId61"/>
    <p:sldId id="344" r:id="rId62"/>
    <p:sldId id="345" r:id="rId63"/>
    <p:sldId id="350" r:id="rId64"/>
    <p:sldId id="397" r:id="rId65"/>
  </p:sldIdLst>
  <p:sldSz cx="9144000" cy="6858000" type="screen4x3"/>
  <p:notesSz cx="6858000" cy="9144000"/>
  <p:custDataLst>
    <p:tags r:id="rId6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6681" autoAdjust="0"/>
  </p:normalViewPr>
  <p:slideViewPr>
    <p:cSldViewPr>
      <p:cViewPr varScale="1">
        <p:scale>
          <a:sx n="69" d="100"/>
          <a:sy n="69" d="100"/>
        </p:scale>
        <p:origin x="-1186" y="-67"/>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678"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9D24F-5E01-4740-80DC-D4EA49F99607}" type="datetimeFigureOut">
              <a:rPr lang="ru-RU" smtClean="0"/>
              <a:t>30.09.2015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985722-CDF7-4AD6-A14B-B58BF132997F}" type="slidenum">
              <a:rPr lang="ru-RU" smtClean="0"/>
              <a:t>‹#›</a:t>
            </a:fld>
            <a:endParaRPr lang="ru-RU"/>
          </a:p>
        </p:txBody>
      </p:sp>
    </p:spTree>
    <p:extLst>
      <p:ext uri="{BB962C8B-B14F-4D97-AF65-F5344CB8AC3E}">
        <p14:creationId xmlns:p14="http://schemas.microsoft.com/office/powerpoint/2010/main" val="2537933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3985722-CDF7-4AD6-A14B-B58BF132997F}" type="slidenum">
              <a:rPr lang="ru-RU" smtClean="0"/>
              <a:t>2</a:t>
            </a:fld>
            <a:endParaRPr lang="ru-RU"/>
          </a:p>
        </p:txBody>
      </p:sp>
    </p:spTree>
    <p:extLst>
      <p:ext uri="{BB962C8B-B14F-4D97-AF65-F5344CB8AC3E}">
        <p14:creationId xmlns:p14="http://schemas.microsoft.com/office/powerpoint/2010/main" val="3766819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3985722-CDF7-4AD6-A14B-B58BF132997F}" type="slidenum">
              <a:rPr lang="ru-RU" smtClean="0"/>
              <a:t>8</a:t>
            </a:fld>
            <a:endParaRPr lang="ru-RU"/>
          </a:p>
        </p:txBody>
      </p:sp>
    </p:spTree>
    <p:extLst>
      <p:ext uri="{BB962C8B-B14F-4D97-AF65-F5344CB8AC3E}">
        <p14:creationId xmlns:p14="http://schemas.microsoft.com/office/powerpoint/2010/main" val="3740686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3985722-CDF7-4AD6-A14B-B58BF132997F}" type="slidenum">
              <a:rPr lang="ru-RU" smtClean="0"/>
              <a:t>37</a:t>
            </a:fld>
            <a:endParaRPr lang="ru-RU"/>
          </a:p>
        </p:txBody>
      </p:sp>
    </p:spTree>
    <p:extLst>
      <p:ext uri="{BB962C8B-B14F-4D97-AF65-F5344CB8AC3E}">
        <p14:creationId xmlns:p14="http://schemas.microsoft.com/office/powerpoint/2010/main" val="79626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ransition spd="slow" advClick="0" advTm="2000">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30.09.2015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ransition spd="slow" advClick="0" advTm="2000">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30.09.2015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ransition spd="slow" advClick="0" advTm="2000">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30.09.2015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ransition spd="slow" advClick="0" advTm="2000">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30.09.2015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30.09.2015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ransition spd="slow" advClick="0" advTm="2000">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30.09.2015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ransition spd="slow" advClick="0" advTm="2000">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30.09.2015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advClick="0" advTm="2000">
    <p:wipe/>
  </p:transition>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hyperlink" Target="http://www.abc-people.com/shop/olga_princess.htm" TargetMode="External"/><Relationship Id="rId13" Type="http://schemas.openxmlformats.org/officeDocument/2006/relationships/hyperlink" Target="http://ru.wikipedia.org/wiki/&#1047;&#1086;&#1083;&#1086;&#1090;&#1099;&#1077;_&#1074;&#1086;&#1088;&#1086;&#1090;&#1072;_(&#1050;&#1080;&#1077;&#1074;)" TargetMode="External"/><Relationship Id="rId18" Type="http://schemas.openxmlformats.org/officeDocument/2006/relationships/hyperlink" Target="http://www.monomah.vladimir.ru/article.htm" TargetMode="External"/><Relationship Id="rId3" Type="http://schemas.openxmlformats.org/officeDocument/2006/relationships/hyperlink" Target="http://russiahistory.narod.ru/pervkniazs.htm" TargetMode="External"/><Relationship Id="rId7" Type="http://schemas.openxmlformats.org/officeDocument/2006/relationships/hyperlink" Target="http://days.pravoslavie.ru/Life/life6777.htm" TargetMode="External"/><Relationship Id="rId12" Type="http://schemas.openxmlformats.org/officeDocument/2006/relationships/hyperlink" Target="http://kremlion.ru/praviteli/yaroslav" TargetMode="External"/><Relationship Id="rId17" Type="http://schemas.openxmlformats.org/officeDocument/2006/relationships/hyperlink" Target="http://all-biography.ru/alpha/m/monomax-vladimir-monomakh-vladimir" TargetMode="External"/><Relationship Id="rId2" Type="http://schemas.openxmlformats.org/officeDocument/2006/relationships/hyperlink" Target="http://ru.wikipedia.org/wiki/&#1042;&#1077;&#1083;&#1080;&#1082;&#1080;&#1077;_&#1082;&#1085;&#1103;&#1079;&#1100;&#1103;_&#1050;&#1080;&#1077;&#1074;&#1089;&#1082;&#1080;&#1077;" TargetMode="External"/><Relationship Id="rId16" Type="http://schemas.openxmlformats.org/officeDocument/2006/relationships/hyperlink" Target="http://ru.wikipedia.org/wiki/&#1042;&#1083;&#1072;&#1076;&#1080;&#1084;&#1080;&#1088;_&#1042;&#1089;&#1077;&#1074;&#1086;&#1083;&#1086;&#1076;&#1086;&#1074;&#1080;&#1095;_&#1052;&#1086;&#1085;&#1086;&#1084;&#1072;&#1093;" TargetMode="External"/><Relationship Id="rId1" Type="http://schemas.openxmlformats.org/officeDocument/2006/relationships/slideLayout" Target="../slideLayouts/slideLayout7.xml"/><Relationship Id="rId6" Type="http://schemas.openxmlformats.org/officeDocument/2006/relationships/hyperlink" Target="http://kremlion.ru/praviteli/igor" TargetMode="External"/><Relationship Id="rId11" Type="http://schemas.openxmlformats.org/officeDocument/2006/relationships/hyperlink" Target="http://historykratko.com/knyaz-yaroslav-mudryj" TargetMode="External"/><Relationship Id="rId5" Type="http://schemas.openxmlformats.org/officeDocument/2006/relationships/hyperlink" Target="http://historykratko.com/knyaz-oleg-veshhij" TargetMode="External"/><Relationship Id="rId15" Type="http://schemas.openxmlformats.org/officeDocument/2006/relationships/hyperlink" Target="http://sofiyskiy-sobor.polnaya.info/sofiya_kievskaya_mozaiki_i_frefki.shtml" TargetMode="External"/><Relationship Id="rId10" Type="http://schemas.openxmlformats.org/officeDocument/2006/relationships/hyperlink" Target="http://www.russia-talk.org/cd-history/05.htm" TargetMode="External"/><Relationship Id="rId4" Type="http://schemas.openxmlformats.org/officeDocument/2006/relationships/hyperlink" Target="http://www.bibliotekar.ru/rusKluch/10.htm" TargetMode="External"/><Relationship Id="rId9" Type="http://schemas.openxmlformats.org/officeDocument/2006/relationships/hyperlink" Target="http://ru.wikipedia.org/wiki/&#1057;&#1074;&#1103;&#1090;&#1086;&#1089;&#1083;&#1072;&#1074;_&#1048;&#1075;&#1086;&#1088;&#1077;&#1074;&#1080;&#1095;" TargetMode="External"/><Relationship Id="rId14" Type="http://schemas.openxmlformats.org/officeDocument/2006/relationships/hyperlink" Target="http://drevo-info.ru/articles/20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38" y="692696"/>
            <a:ext cx="9020562" cy="3785652"/>
          </a:xfrm>
          <a:prstGeom prst="rect">
            <a:avLst/>
          </a:prstGeom>
          <a:noFill/>
        </p:spPr>
        <p:txBody>
          <a:bodyPr wrap="square" rtlCol="0">
            <a:spAutoFit/>
          </a:bodyPr>
          <a:lstStyle/>
          <a:p>
            <a:pPr algn="ctr"/>
            <a:r>
              <a:rPr lang="ru-RU" sz="4000" b="1" dirty="0" smtClean="0">
                <a:solidFill>
                  <a:srgbClr val="FF0000"/>
                </a:solidFill>
              </a:rPr>
              <a:t>Киевская Русь в </a:t>
            </a:r>
            <a:r>
              <a:rPr lang="en-US" sz="4000" b="1" dirty="0" smtClean="0">
                <a:solidFill>
                  <a:srgbClr val="FF0000"/>
                </a:solidFill>
              </a:rPr>
              <a:t>IX – XII </a:t>
            </a:r>
            <a:r>
              <a:rPr lang="ru-RU" sz="4000" b="1" dirty="0" smtClean="0">
                <a:solidFill>
                  <a:srgbClr val="FF0000"/>
                </a:solidFill>
              </a:rPr>
              <a:t>веках</a:t>
            </a:r>
          </a:p>
          <a:p>
            <a:pPr algn="ctr"/>
            <a:r>
              <a:rPr lang="ru-RU" sz="4000" b="1" dirty="0" smtClean="0">
                <a:solidFill>
                  <a:srgbClr val="FF0000"/>
                </a:solidFill>
              </a:rPr>
              <a:t>Урок – презентация</a:t>
            </a:r>
          </a:p>
          <a:p>
            <a:pPr algn="ctr"/>
            <a:r>
              <a:rPr lang="ru-RU" sz="4000" b="1" dirty="0" smtClean="0">
                <a:solidFill>
                  <a:srgbClr val="FF0000"/>
                </a:solidFill>
              </a:rPr>
              <a:t>Работу  выполнила учитель  </a:t>
            </a:r>
            <a:r>
              <a:rPr lang="ru-RU" sz="4000" b="1" dirty="0" smtClean="0">
                <a:solidFill>
                  <a:srgbClr val="FF0000"/>
                </a:solidFill>
              </a:rPr>
              <a:t>истории</a:t>
            </a:r>
            <a:endParaRPr lang="ru-RU" sz="4000" b="1" dirty="0" smtClean="0">
              <a:solidFill>
                <a:srgbClr val="FF0000"/>
              </a:solidFill>
            </a:endParaRPr>
          </a:p>
          <a:p>
            <a:pPr algn="ctr"/>
            <a:r>
              <a:rPr lang="ru-RU" sz="4000" b="1" dirty="0" smtClean="0">
                <a:solidFill>
                  <a:srgbClr val="FF0000"/>
                </a:solidFill>
              </a:rPr>
              <a:t>Г. Тирасполь</a:t>
            </a:r>
          </a:p>
          <a:p>
            <a:pPr algn="ctr"/>
            <a:r>
              <a:rPr lang="ru-RU" sz="4000" b="1" dirty="0" smtClean="0">
                <a:solidFill>
                  <a:srgbClr val="FF0000"/>
                </a:solidFill>
              </a:rPr>
              <a:t>Тидва Ольга Ивановна</a:t>
            </a:r>
            <a:endParaRPr lang="ru-RU" sz="4000" b="1" dirty="0">
              <a:solidFill>
                <a:srgbClr val="FF0000"/>
              </a:solidFill>
            </a:endParaRPr>
          </a:p>
        </p:txBody>
      </p:sp>
    </p:spTree>
    <p:extLst>
      <p:ext uri="{BB962C8B-B14F-4D97-AF65-F5344CB8AC3E}">
        <p14:creationId xmlns:p14="http://schemas.microsoft.com/office/powerpoint/2010/main" val="3148089348"/>
      </p:ext>
    </p:extLst>
  </p:cSld>
  <p:clrMapOvr>
    <a:masterClrMapping/>
  </p:clrMapOvr>
  <p:transition spd="slow" advClick="0" advTm="2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92696"/>
            <a:ext cx="6840760" cy="5693866"/>
          </a:xfrm>
          <a:prstGeom prst="rect">
            <a:avLst/>
          </a:prstGeom>
        </p:spPr>
        <p:txBody>
          <a:bodyPr wrap="square">
            <a:spAutoFit/>
          </a:bodyPr>
          <a:lstStyle/>
          <a:p>
            <a:pPr algn="ctr"/>
            <a:r>
              <a:rPr lang="ru-RU" sz="6600" b="1" dirty="0">
                <a:solidFill>
                  <a:srgbClr val="FF0000"/>
                </a:solidFill>
              </a:rPr>
              <a:t>Да будет Киев матерью городам </a:t>
            </a:r>
            <a:r>
              <a:rPr lang="ru-RU" sz="6600" b="1" dirty="0" smtClean="0">
                <a:solidFill>
                  <a:srgbClr val="FF0000"/>
                </a:solidFill>
              </a:rPr>
              <a:t>русским!           </a:t>
            </a:r>
            <a:r>
              <a:rPr lang="en-US" sz="2800" b="1" dirty="0" smtClean="0">
                <a:solidFill>
                  <a:srgbClr val="FF0000"/>
                </a:solidFill>
              </a:rPr>
              <a:t/>
            </a:r>
            <a:br>
              <a:rPr lang="en-US" sz="2800" b="1" dirty="0" smtClean="0">
                <a:solidFill>
                  <a:srgbClr val="FF0000"/>
                </a:solidFill>
              </a:rPr>
            </a:br>
            <a:r>
              <a:rPr lang="ru-RU" sz="2800" b="1" dirty="0" smtClean="0">
                <a:solidFill>
                  <a:srgbClr val="FF0000"/>
                </a:solidFill>
              </a:rPr>
              <a:t> </a:t>
            </a:r>
            <a:endParaRPr lang="en-US" sz="2800" b="1" dirty="0">
              <a:solidFill>
                <a:srgbClr val="FF0000"/>
              </a:solidFill>
            </a:endParaRPr>
          </a:p>
          <a:p>
            <a:pPr algn="ctr"/>
            <a:endParaRPr lang="en-US" sz="2800" dirty="0" smtClean="0">
              <a:solidFill>
                <a:srgbClr val="FF0000"/>
              </a:solidFill>
            </a:endParaRPr>
          </a:p>
          <a:p>
            <a:pPr algn="ctr"/>
            <a:r>
              <a:rPr lang="ru-RU" sz="4400" dirty="0" smtClean="0">
                <a:solidFill>
                  <a:srgbClr val="FF0000"/>
                </a:solidFill>
              </a:rPr>
              <a:t>Князь</a:t>
            </a:r>
            <a:r>
              <a:rPr lang="en-US" sz="4400" dirty="0" smtClean="0">
                <a:solidFill>
                  <a:srgbClr val="FF0000"/>
                </a:solidFill>
              </a:rPr>
              <a:t> </a:t>
            </a:r>
            <a:r>
              <a:rPr lang="ru-RU" sz="4400" dirty="0" smtClean="0">
                <a:solidFill>
                  <a:srgbClr val="FF0000"/>
                </a:solidFill>
              </a:rPr>
              <a:t>Олег.</a:t>
            </a:r>
            <a:r>
              <a:rPr lang="en-US" sz="4400" dirty="0" smtClean="0">
                <a:solidFill>
                  <a:srgbClr val="FF0000"/>
                </a:solidFill>
              </a:rPr>
              <a:t>    </a:t>
            </a:r>
            <a:endParaRPr lang="ru-RU" sz="4400" dirty="0">
              <a:solidFill>
                <a:srgbClr val="FF0000"/>
              </a:solidFill>
            </a:endParaRPr>
          </a:p>
        </p:txBody>
      </p:sp>
    </p:spTree>
    <p:extLst>
      <p:ext uri="{BB962C8B-B14F-4D97-AF65-F5344CB8AC3E}">
        <p14:creationId xmlns:p14="http://schemas.microsoft.com/office/powerpoint/2010/main" val="405366060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121" y="188640"/>
            <a:ext cx="6271344" cy="5227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8686" y="5733256"/>
            <a:ext cx="8784976" cy="707886"/>
          </a:xfrm>
          <a:prstGeom prst="rect">
            <a:avLst/>
          </a:prstGeom>
          <a:noFill/>
        </p:spPr>
        <p:txBody>
          <a:bodyPr wrap="square" rtlCol="0">
            <a:spAutoFit/>
          </a:bodyPr>
          <a:lstStyle/>
          <a:p>
            <a:pPr algn="ctr"/>
            <a:r>
              <a:rPr lang="ru-RU" sz="4000" b="1" dirty="0" smtClean="0">
                <a:solidFill>
                  <a:srgbClr val="FF0000"/>
                </a:solidFill>
              </a:rPr>
              <a:t>Герб Киевской</a:t>
            </a:r>
            <a:r>
              <a:rPr lang="en-US" sz="4000" b="1" dirty="0" smtClean="0">
                <a:solidFill>
                  <a:srgbClr val="FF0000"/>
                </a:solidFill>
              </a:rPr>
              <a:t> </a:t>
            </a:r>
            <a:r>
              <a:rPr lang="ru-RU" sz="4000" b="1" dirty="0" smtClean="0">
                <a:solidFill>
                  <a:srgbClr val="FF0000"/>
                </a:solidFill>
              </a:rPr>
              <a:t>Руси</a:t>
            </a:r>
            <a:endParaRPr lang="ru-RU" sz="4000" b="1" dirty="0">
              <a:solidFill>
                <a:srgbClr val="FF0000"/>
              </a:solidFill>
            </a:endParaRPr>
          </a:p>
        </p:txBody>
      </p:sp>
    </p:spTree>
    <p:extLst>
      <p:ext uri="{BB962C8B-B14F-4D97-AF65-F5344CB8AC3E}">
        <p14:creationId xmlns:p14="http://schemas.microsoft.com/office/powerpoint/2010/main" val="2500555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21299" y="1052736"/>
            <a:ext cx="4572000" cy="4154984"/>
          </a:xfrm>
          <a:prstGeom prst="rect">
            <a:avLst/>
          </a:prstGeom>
        </p:spPr>
        <p:txBody>
          <a:bodyPr>
            <a:spAutoFit/>
          </a:bodyPr>
          <a:lstStyle/>
          <a:p>
            <a:r>
              <a:rPr lang="ru-RU" sz="2400" dirty="0">
                <a:solidFill>
                  <a:srgbClr val="FF0000"/>
                </a:solidFill>
              </a:rPr>
              <a:t>Рюрик</a:t>
            </a:r>
            <a:br>
              <a:rPr lang="ru-RU" sz="2400" dirty="0">
                <a:solidFill>
                  <a:srgbClr val="FF0000"/>
                </a:solidFill>
              </a:rPr>
            </a:br>
            <a:r>
              <a:rPr lang="ru-RU" sz="2400" dirty="0">
                <a:solidFill>
                  <a:srgbClr val="FF0000"/>
                </a:solidFill>
              </a:rPr>
              <a:t>Новгородский князь 862 – 879 </a:t>
            </a:r>
            <a:br>
              <a:rPr lang="ru-RU" sz="2400" dirty="0">
                <a:solidFill>
                  <a:srgbClr val="FF0000"/>
                </a:solidFill>
              </a:rPr>
            </a:br>
            <a:r>
              <a:rPr lang="ru-RU" sz="2400" dirty="0">
                <a:solidFill>
                  <a:srgbClr val="FF0000"/>
                </a:solidFill>
              </a:rPr>
              <a:t>Предшественник: Гостомысл</a:t>
            </a:r>
            <a:br>
              <a:rPr lang="ru-RU" sz="2400" dirty="0">
                <a:solidFill>
                  <a:srgbClr val="FF0000"/>
                </a:solidFill>
              </a:rPr>
            </a:br>
            <a:r>
              <a:rPr lang="ru-RU" sz="2400" dirty="0">
                <a:solidFill>
                  <a:srgbClr val="FF0000"/>
                </a:solidFill>
              </a:rPr>
              <a:t>Преемник: Олег Вещий</a:t>
            </a:r>
            <a:br>
              <a:rPr lang="ru-RU" sz="2400" dirty="0">
                <a:solidFill>
                  <a:srgbClr val="FF0000"/>
                </a:solidFill>
              </a:rPr>
            </a:br>
            <a:r>
              <a:rPr lang="ru-RU" sz="2400" dirty="0">
                <a:solidFill>
                  <a:srgbClr val="FF0000"/>
                </a:solidFill>
              </a:rPr>
              <a:t>Наследник: Игорь Рюрикович </a:t>
            </a:r>
            <a:br>
              <a:rPr lang="ru-RU" sz="2400" dirty="0">
                <a:solidFill>
                  <a:srgbClr val="FF0000"/>
                </a:solidFill>
              </a:rPr>
            </a:br>
            <a:r>
              <a:rPr lang="ru-RU" sz="2400" dirty="0">
                <a:solidFill>
                  <a:srgbClr val="FF0000"/>
                </a:solidFill>
              </a:rPr>
              <a:t/>
            </a:r>
            <a:br>
              <a:rPr lang="ru-RU" sz="2400" dirty="0">
                <a:solidFill>
                  <a:srgbClr val="FF0000"/>
                </a:solidFill>
              </a:rPr>
            </a:br>
            <a:r>
              <a:rPr lang="ru-RU" sz="2400" dirty="0">
                <a:solidFill>
                  <a:srgbClr val="FF0000"/>
                </a:solidFill>
              </a:rPr>
              <a:t>Вероисповедание:   язычник</a:t>
            </a:r>
            <a:br>
              <a:rPr lang="ru-RU" sz="2400" dirty="0">
                <a:solidFill>
                  <a:srgbClr val="FF0000"/>
                </a:solidFill>
              </a:rPr>
            </a:br>
            <a:r>
              <a:rPr lang="ru-RU" sz="2400" dirty="0">
                <a:solidFill>
                  <a:srgbClr val="FF0000"/>
                </a:solidFill>
              </a:rPr>
              <a:t>Смерть: 879 год</a:t>
            </a:r>
            <a:br>
              <a:rPr lang="ru-RU" sz="2400" dirty="0">
                <a:solidFill>
                  <a:srgbClr val="FF0000"/>
                </a:solidFill>
              </a:rPr>
            </a:br>
            <a:r>
              <a:rPr lang="ru-RU" sz="2400" dirty="0">
                <a:solidFill>
                  <a:srgbClr val="FF0000"/>
                </a:solidFill>
              </a:rPr>
              <a:t>Династия:   Рюриковичи</a:t>
            </a:r>
            <a:br>
              <a:rPr lang="ru-RU" sz="2400" dirty="0">
                <a:solidFill>
                  <a:srgbClr val="FF0000"/>
                </a:solidFill>
              </a:rPr>
            </a:br>
            <a:r>
              <a:rPr lang="ru-RU" sz="2400" dirty="0">
                <a:solidFill>
                  <a:srgbClr val="FF0000"/>
                </a:solidFill>
              </a:rPr>
              <a:t>Дети: сын Игорь</a:t>
            </a:r>
            <a:br>
              <a:rPr lang="ru-RU" sz="2400" dirty="0">
                <a:solidFill>
                  <a:srgbClr val="FF0000"/>
                </a:solidFill>
              </a:rPr>
            </a:br>
            <a:r>
              <a:rPr lang="ru-RU" sz="2400" dirty="0">
                <a:solidFill>
                  <a:srgbClr val="FF0000"/>
                </a:solidFill>
              </a:rPr>
              <a:t> </a:t>
            </a:r>
          </a:p>
        </p:txBody>
      </p:sp>
      <p:pic>
        <p:nvPicPr>
          <p:cNvPr id="3" name="Рисунок 2"/>
          <p:cNvPicPr/>
          <p:nvPr/>
        </p:nvPicPr>
        <p:blipFill>
          <a:blip r:embed="rId2"/>
          <a:srcRect l="2138" t="801" r="53637" b="2885"/>
          <a:stretch>
            <a:fillRect/>
          </a:stretch>
        </p:blipFill>
        <p:spPr>
          <a:xfrm>
            <a:off x="1844" y="7105"/>
            <a:ext cx="4427984" cy="6669360"/>
          </a:xfrm>
          <a:prstGeom prst="rect">
            <a:avLst/>
          </a:prstGeom>
          <a:noFill/>
          <a:ln>
            <a:noFill/>
          </a:ln>
        </p:spPr>
      </p:pic>
    </p:spTree>
    <p:extLst>
      <p:ext uri="{BB962C8B-B14F-4D97-AF65-F5344CB8AC3E}">
        <p14:creationId xmlns:p14="http://schemas.microsoft.com/office/powerpoint/2010/main" val="22386869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par>
                                <p:cTn id="8" presetID="5" presetClass="exit" presetSubtype="10" fill="hold" nodeType="withEffect">
                                  <p:stCondLst>
                                    <p:cond delay="0"/>
                                  </p:stCondLst>
                                  <p:childTnLst>
                                    <p:animEffect transition="out" filter="checkerboard(across)">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96752"/>
            <a:ext cx="8424936" cy="4154984"/>
          </a:xfrm>
          <a:prstGeom prst="rect">
            <a:avLst/>
          </a:prstGeom>
        </p:spPr>
        <p:txBody>
          <a:bodyPr wrap="square">
            <a:spAutoFit/>
          </a:bodyPr>
          <a:lstStyle/>
          <a:p>
            <a:r>
              <a:rPr lang="ru-RU" sz="2400" dirty="0" smtClean="0">
                <a:solidFill>
                  <a:srgbClr val="FF0000"/>
                </a:solidFill>
              </a:rPr>
              <a:t>Рюрик правил в Новгороде в 862 по 879, предводитель </a:t>
            </a:r>
            <a:r>
              <a:rPr lang="ru-RU" sz="2400" dirty="0">
                <a:solidFill>
                  <a:srgbClr val="FF0000"/>
                </a:solidFill>
              </a:rPr>
              <a:t>варяжской дружины, призванный «из-за моря» новгородскими славянами с целью прекращения междоусобиц в </a:t>
            </a:r>
            <a:r>
              <a:rPr lang="ru-RU" sz="2400" dirty="0" smtClean="0">
                <a:solidFill>
                  <a:srgbClr val="FF0000"/>
                </a:solidFill>
              </a:rPr>
              <a:t>Новгороде, </a:t>
            </a:r>
            <a:r>
              <a:rPr lang="ru-RU" sz="2400" dirty="0">
                <a:solidFill>
                  <a:srgbClr val="FF0000"/>
                </a:solidFill>
              </a:rPr>
              <a:t>и основавший Древнерусское государство. Варяг, основатель русской княжеской </a:t>
            </a:r>
            <a:r>
              <a:rPr lang="ru-RU" sz="2400" dirty="0" smtClean="0">
                <a:solidFill>
                  <a:srgbClr val="FF0000"/>
                </a:solidFill>
              </a:rPr>
              <a:t>династии -  </a:t>
            </a:r>
            <a:r>
              <a:rPr lang="ru-RU" sz="2400" dirty="0">
                <a:solidFill>
                  <a:srgbClr val="FF0000"/>
                </a:solidFill>
              </a:rPr>
              <a:t>Рюриковичей. По вероисповеданию — язычник. Тема родины Рюрика тесно связана с этимологией слов Русь и русы</a:t>
            </a:r>
            <a:r>
              <a:rPr lang="ru-RU" sz="2400" dirty="0" smtClean="0">
                <a:solidFill>
                  <a:srgbClr val="FF0000"/>
                </a:solidFill>
              </a:rPr>
              <a:t>.</a:t>
            </a:r>
            <a:endParaRPr lang="ru-RU" sz="2400" dirty="0">
              <a:solidFill>
                <a:srgbClr val="FF0000"/>
              </a:solidFill>
            </a:endParaRPr>
          </a:p>
          <a:p>
            <a:r>
              <a:rPr lang="ru-RU" sz="2400" dirty="0">
                <a:solidFill>
                  <a:srgbClr val="FF0000"/>
                </a:solidFill>
              </a:rPr>
              <a:t>Впервые упомянут в русской летописи под 862 годом. </a:t>
            </a:r>
            <a:r>
              <a:rPr lang="ru-RU" sz="2400" dirty="0" smtClean="0">
                <a:solidFill>
                  <a:srgbClr val="FF0000"/>
                </a:solidFill>
              </a:rPr>
              <a:t>Согласно </a:t>
            </a:r>
            <a:r>
              <a:rPr lang="ru-RU" sz="2400" dirty="0">
                <a:solidFill>
                  <a:srgbClr val="FF0000"/>
                </a:solidFill>
              </a:rPr>
              <a:t>летописи, Рюрик сел княжить в Новгороде, его братья Синеус </a:t>
            </a:r>
            <a:r>
              <a:rPr lang="ru-RU" sz="2400" dirty="0" smtClean="0">
                <a:solidFill>
                  <a:srgbClr val="FF0000"/>
                </a:solidFill>
              </a:rPr>
              <a:t> и Трувер — </a:t>
            </a:r>
            <a:r>
              <a:rPr lang="ru-RU" sz="2400" dirty="0">
                <a:solidFill>
                  <a:srgbClr val="FF0000"/>
                </a:solidFill>
              </a:rPr>
              <a:t>в </a:t>
            </a:r>
            <a:r>
              <a:rPr lang="ru-RU" sz="2400" dirty="0" smtClean="0">
                <a:solidFill>
                  <a:srgbClr val="FF0000"/>
                </a:solidFill>
              </a:rPr>
              <a:t>Белоозере.</a:t>
            </a:r>
            <a:endParaRPr lang="ru-RU" sz="2400" dirty="0">
              <a:solidFill>
                <a:srgbClr val="FF0000"/>
              </a:solidFill>
            </a:endParaRPr>
          </a:p>
        </p:txBody>
      </p:sp>
    </p:spTree>
    <p:extLst>
      <p:ext uri="{BB962C8B-B14F-4D97-AF65-F5344CB8AC3E}">
        <p14:creationId xmlns:p14="http://schemas.microsoft.com/office/powerpoint/2010/main" val="33259496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одержимое 20" descr="олег.bmp"/>
          <p:cNvPicPr>
            <a:picLocks noChangeAspect="1"/>
          </p:cNvPicPr>
          <p:nvPr/>
        </p:nvPicPr>
        <p:blipFill>
          <a:blip r:embed="rId2"/>
          <a:stretch>
            <a:fillRect/>
          </a:stretch>
        </p:blipFill>
        <p:spPr>
          <a:xfrm>
            <a:off x="1259632" y="188641"/>
            <a:ext cx="6710783" cy="5616624"/>
          </a:xfrm>
          <a:prstGeom prst="rect">
            <a:avLst/>
          </a:prstGeom>
        </p:spPr>
      </p:pic>
      <p:sp>
        <p:nvSpPr>
          <p:cNvPr id="7" name="TextBox 6"/>
          <p:cNvSpPr txBox="1"/>
          <p:nvPr/>
        </p:nvSpPr>
        <p:spPr>
          <a:xfrm>
            <a:off x="1259632" y="5805265"/>
            <a:ext cx="6624736" cy="707886"/>
          </a:xfrm>
          <a:prstGeom prst="rect">
            <a:avLst/>
          </a:prstGeom>
          <a:noFill/>
        </p:spPr>
        <p:txBody>
          <a:bodyPr wrap="square" rtlCol="0">
            <a:spAutoFit/>
          </a:bodyPr>
          <a:lstStyle/>
          <a:p>
            <a:pPr algn="ctr"/>
            <a:r>
              <a:rPr lang="ru-RU" sz="4000" b="1" dirty="0" smtClean="0">
                <a:solidFill>
                  <a:srgbClr val="FF0000"/>
                </a:solidFill>
              </a:rPr>
              <a:t>Князь Олег</a:t>
            </a:r>
            <a:endParaRPr lang="ru-RU" sz="4000" b="1" dirty="0">
              <a:solidFill>
                <a:srgbClr val="FF0000"/>
              </a:solidFill>
            </a:endParaRPr>
          </a:p>
        </p:txBody>
      </p:sp>
    </p:spTree>
    <p:extLst>
      <p:ext uri="{BB962C8B-B14F-4D97-AF65-F5344CB8AC3E}">
        <p14:creationId xmlns:p14="http://schemas.microsoft.com/office/powerpoint/2010/main" val="6903238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xit" presetSubtype="0" fill="hold" nodeType="clickEffect">
                                  <p:stCondLst>
                                    <p:cond delay="0"/>
                                  </p:stCondLst>
                                  <p:iterate type="lt">
                                    <p:tmPct val="10000"/>
                                  </p:iterate>
                                  <p:childTnLst>
                                    <p:animEffect transition="out" filter="fade">
                                      <p:cBhvr>
                                        <p:cTn id="11" dur="1000"/>
                                        <p:tgtEl>
                                          <p:spTgt spid="2"/>
                                        </p:tgtEl>
                                      </p:cBhvr>
                                    </p:animEffect>
                                    <p:anim calcmode="lin" valueType="num">
                                      <p:cBhvr>
                                        <p:cTn id="12" dur="1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1000"/>
                                        <p:tgtEl>
                                          <p:spTgt spid="2"/>
                                        </p:tgtEl>
                                        <p:attrNameLst>
                                          <p:attrName>ppt_h</p:attrName>
                                        </p:attrNameLst>
                                      </p:cBhvr>
                                      <p:tavLst>
                                        <p:tav tm="0">
                                          <p:val>
                                            <p:strVal val="ppt_h"/>
                                          </p:val>
                                        </p:tav>
                                        <p:tav tm="100000">
                                          <p:val>
                                            <p:strVal val="ppt_h"/>
                                          </p:val>
                                        </p:tav>
                                      </p:tavLst>
                                    </p:anim>
                                    <p:set>
                                      <p:cBhvr>
                                        <p:cTn id="14"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4704"/>
            <a:ext cx="8386428" cy="4893647"/>
          </a:xfrm>
          <a:prstGeom prst="rect">
            <a:avLst/>
          </a:prstGeom>
        </p:spPr>
        <p:txBody>
          <a:bodyPr wrap="square">
            <a:spAutoFit/>
          </a:bodyPr>
          <a:lstStyle/>
          <a:p>
            <a:r>
              <a:rPr lang="ru-RU" sz="2400" dirty="0" smtClean="0">
                <a:solidFill>
                  <a:srgbClr val="FF0000"/>
                </a:solidFill>
              </a:rPr>
              <a:t>Олег, Вещий Олег, </a:t>
            </a:r>
            <a:r>
              <a:rPr lang="ru-RU" sz="2400" dirty="0">
                <a:solidFill>
                  <a:srgbClr val="FF0000"/>
                </a:solidFill>
              </a:rPr>
              <a:t>— князь новгородский с 879 года и великий князь </a:t>
            </a:r>
            <a:r>
              <a:rPr lang="ru-RU" sz="2400" dirty="0" smtClean="0">
                <a:solidFill>
                  <a:srgbClr val="FF0000"/>
                </a:solidFill>
              </a:rPr>
              <a:t>Киевский </a:t>
            </a:r>
            <a:r>
              <a:rPr lang="ru-RU" sz="2400" dirty="0">
                <a:solidFill>
                  <a:srgbClr val="FF0000"/>
                </a:solidFill>
              </a:rPr>
              <a:t>с 882</a:t>
            </a:r>
            <a:r>
              <a:rPr lang="ru-RU" sz="2400" dirty="0" smtClean="0">
                <a:solidFill>
                  <a:srgbClr val="FF0000"/>
                </a:solidFill>
              </a:rPr>
              <a:t>.</a:t>
            </a:r>
            <a:endParaRPr lang="ru-RU" sz="2400" dirty="0">
              <a:solidFill>
                <a:srgbClr val="FF0000"/>
              </a:solidFill>
            </a:endParaRPr>
          </a:p>
          <a:p>
            <a:r>
              <a:rPr lang="ru-RU" sz="2400" dirty="0" smtClean="0">
                <a:solidFill>
                  <a:srgbClr val="FF0000"/>
                </a:solidFill>
              </a:rPr>
              <a:t>Получил </a:t>
            </a:r>
            <a:r>
              <a:rPr lang="ru-RU" sz="2400" dirty="0">
                <a:solidFill>
                  <a:srgbClr val="FF0000"/>
                </a:solidFill>
              </a:rPr>
              <a:t>власть над новгородскими землями после смерти </a:t>
            </a:r>
            <a:r>
              <a:rPr lang="ru-RU" sz="2400" dirty="0" smtClean="0">
                <a:solidFill>
                  <a:srgbClr val="FF0000"/>
                </a:solidFill>
              </a:rPr>
              <a:t>Рюрика, </a:t>
            </a:r>
            <a:r>
              <a:rPr lang="ru-RU" sz="2400" dirty="0">
                <a:solidFill>
                  <a:srgbClr val="FF0000"/>
                </a:solidFill>
              </a:rPr>
              <a:t>как опекун над его малолетнем сыном </a:t>
            </a:r>
            <a:r>
              <a:rPr lang="ru-RU" sz="2400" dirty="0" smtClean="0">
                <a:solidFill>
                  <a:srgbClr val="FF0000"/>
                </a:solidFill>
              </a:rPr>
              <a:t>Игорем. </a:t>
            </a:r>
            <a:r>
              <a:rPr lang="ru-RU" sz="2400" dirty="0">
                <a:solidFill>
                  <a:srgbClr val="FF0000"/>
                </a:solidFill>
              </a:rPr>
              <a:t>Олег присоединил к Новгородской Руси Киев и перенёс туда столицу, покорил и присоединил много славянских племен в Восточной Европе. Нередко рассматривается как основатель Древнерусского государства</a:t>
            </a:r>
            <a:r>
              <a:rPr lang="ru-RU" sz="2400" dirty="0" smtClean="0">
                <a:solidFill>
                  <a:srgbClr val="FF0000"/>
                </a:solidFill>
              </a:rPr>
              <a:t>.</a:t>
            </a:r>
            <a:endParaRPr lang="ru-RU" sz="2400" dirty="0">
              <a:solidFill>
                <a:srgbClr val="FF0000"/>
              </a:solidFill>
            </a:endParaRPr>
          </a:p>
          <a:p>
            <a:r>
              <a:rPr lang="ru-RU" sz="2400" dirty="0">
                <a:solidFill>
                  <a:srgbClr val="FF0000"/>
                </a:solidFill>
              </a:rPr>
              <a:t>В летописи «Повесть временных лет</a:t>
            </a:r>
            <a:r>
              <a:rPr lang="ru-RU" sz="2400" dirty="0" smtClean="0">
                <a:solidFill>
                  <a:srgbClr val="FF0000"/>
                </a:solidFill>
              </a:rPr>
              <a:t>» </a:t>
            </a:r>
            <a:r>
              <a:rPr lang="ru-RU" sz="2400" dirty="0">
                <a:solidFill>
                  <a:srgbClr val="FF0000"/>
                </a:solidFill>
              </a:rPr>
              <a:t>приводится его прозвище Вещий, то есть знающий будущее, провидящий </a:t>
            </a:r>
            <a:r>
              <a:rPr lang="ru-RU" sz="2400" dirty="0" smtClean="0">
                <a:solidFill>
                  <a:srgbClr val="FF0000"/>
                </a:solidFill>
              </a:rPr>
              <a:t>будущее. </a:t>
            </a:r>
            <a:r>
              <a:rPr lang="ru-RU" sz="2400" dirty="0">
                <a:solidFill>
                  <a:srgbClr val="FF0000"/>
                </a:solidFill>
              </a:rPr>
              <a:t>Назван так сразу по возвращении из похода 907 года на </a:t>
            </a:r>
            <a:r>
              <a:rPr lang="ru-RU" sz="2400" dirty="0" smtClean="0">
                <a:solidFill>
                  <a:srgbClr val="FF0000"/>
                </a:solidFill>
              </a:rPr>
              <a:t>Византию.</a:t>
            </a:r>
            <a:endParaRPr lang="ru-RU" sz="2400" dirty="0">
              <a:solidFill>
                <a:srgbClr val="FF0000"/>
              </a:solidFill>
            </a:endParaRPr>
          </a:p>
        </p:txBody>
      </p:sp>
    </p:spTree>
    <p:extLst>
      <p:ext uri="{BB962C8B-B14F-4D97-AF65-F5344CB8AC3E}">
        <p14:creationId xmlns:p14="http://schemas.microsoft.com/office/powerpoint/2010/main" val="19217504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46209"/>
            <a:ext cx="8712968" cy="4893647"/>
          </a:xfrm>
          <a:prstGeom prst="rect">
            <a:avLst/>
          </a:prstGeom>
        </p:spPr>
        <p:txBody>
          <a:bodyPr wrap="square">
            <a:spAutoFit/>
          </a:bodyPr>
          <a:lstStyle/>
          <a:p>
            <a:r>
              <a:rPr lang="ru-RU" sz="2400" dirty="0">
                <a:solidFill>
                  <a:srgbClr val="FF0000"/>
                </a:solidFill>
              </a:rPr>
              <a:t>Внутренняя политика князя Олега, как и других древних русских князей, была сведена к сбору подати с покоренных племен. Дань была едина на всей территории </a:t>
            </a:r>
            <a:r>
              <a:rPr lang="ru-RU" sz="2400" dirty="0" smtClean="0">
                <a:solidFill>
                  <a:srgbClr val="FF0000"/>
                </a:solidFill>
              </a:rPr>
              <a:t>Руси. В </a:t>
            </a:r>
            <a:r>
              <a:rPr lang="ru-RU" sz="2400" dirty="0">
                <a:solidFill>
                  <a:srgbClr val="FF0000"/>
                </a:solidFill>
              </a:rPr>
              <a:t>907 г. князь Олег совершил очень удачный поход на Византию. Греки, испугавшись огромного войска</a:t>
            </a:r>
            <a:r>
              <a:rPr lang="ru-RU" sz="2400" dirty="0" smtClean="0">
                <a:solidFill>
                  <a:srgbClr val="FF0000"/>
                </a:solidFill>
              </a:rPr>
              <a:t>, дали русскому </a:t>
            </a:r>
            <a:r>
              <a:rPr lang="ru-RU" sz="2400" dirty="0">
                <a:solidFill>
                  <a:srgbClr val="FF0000"/>
                </a:solidFill>
              </a:rPr>
              <a:t>князю большую дань. </a:t>
            </a:r>
            <a:r>
              <a:rPr lang="ru-RU" sz="2400" dirty="0" smtClean="0">
                <a:solidFill>
                  <a:srgbClr val="FF0000"/>
                </a:solidFill>
              </a:rPr>
              <a:t>После </a:t>
            </a:r>
            <a:r>
              <a:rPr lang="ru-RU" sz="2400" dirty="0">
                <a:solidFill>
                  <a:srgbClr val="FF0000"/>
                </a:solidFill>
              </a:rPr>
              <a:t>этого похода все дивились уму и хитрости великого князя </a:t>
            </a:r>
            <a:r>
              <a:rPr lang="ru-RU" sz="2400" dirty="0" smtClean="0">
                <a:solidFill>
                  <a:srgbClr val="FF0000"/>
                </a:solidFill>
              </a:rPr>
              <a:t>Олега. Князь </a:t>
            </a:r>
            <a:r>
              <a:rPr lang="ru-RU" sz="2400" dirty="0">
                <a:solidFill>
                  <a:srgbClr val="FF0000"/>
                </a:solidFill>
              </a:rPr>
              <a:t>Олег Вещий умер в 912 г. По преданию, он спросил у волхва о причине своей смерти, на что тот ответил: «Князь, умрешь ты от своего любимого коня». С тех пор Олег больше не садился на него. Смерть князя Олега случилась, когда он решил посмотреть кости давно умершего коня. Из черепа выползла змея и ужалила его.</a:t>
            </a:r>
          </a:p>
        </p:txBody>
      </p:sp>
    </p:spTree>
    <p:extLst>
      <p:ext uri="{BB962C8B-B14F-4D97-AF65-F5344CB8AC3E}">
        <p14:creationId xmlns:p14="http://schemas.microsoft.com/office/powerpoint/2010/main" val="70767874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208912" cy="5886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7504" y="6075294"/>
            <a:ext cx="9036496" cy="707886"/>
          </a:xfrm>
          <a:prstGeom prst="rect">
            <a:avLst/>
          </a:prstGeom>
          <a:noFill/>
        </p:spPr>
        <p:txBody>
          <a:bodyPr wrap="square" rtlCol="0">
            <a:spAutoFit/>
          </a:bodyPr>
          <a:lstStyle/>
          <a:p>
            <a:pPr algn="ctr"/>
            <a:r>
              <a:rPr lang="ru-RU" sz="4000" b="1" dirty="0" smtClean="0">
                <a:solidFill>
                  <a:srgbClr val="FF0000"/>
                </a:solidFill>
              </a:rPr>
              <a:t>Прощание Вещего Олега с конем</a:t>
            </a:r>
            <a:endParaRPr lang="ru-RU" sz="4000" b="1" dirty="0">
              <a:solidFill>
                <a:srgbClr val="FF0000"/>
              </a:solidFill>
            </a:endParaRPr>
          </a:p>
        </p:txBody>
      </p:sp>
    </p:spTree>
    <p:extLst>
      <p:ext uri="{BB962C8B-B14F-4D97-AF65-F5344CB8AC3E}">
        <p14:creationId xmlns:p14="http://schemas.microsoft.com/office/powerpoint/2010/main" val="2593949491"/>
      </p:ext>
    </p:extLst>
  </p:cSld>
  <p:clrMapOvr>
    <a:masterClrMapping/>
  </p:clrMapOvr>
  <p:transition spd="slow" advClick="0" advTm="2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63888" y="-62118"/>
            <a:ext cx="2767104" cy="646331"/>
          </a:xfrm>
          <a:prstGeom prst="rect">
            <a:avLst/>
          </a:prstGeom>
        </p:spPr>
        <p:txBody>
          <a:bodyPr wrap="none">
            <a:spAutoFit/>
          </a:bodyPr>
          <a:lstStyle/>
          <a:p>
            <a:r>
              <a:rPr lang="ru-RU" sz="3600" b="1" i="1" dirty="0">
                <a:solidFill>
                  <a:srgbClr val="FF0000"/>
                </a:solidFill>
              </a:rPr>
              <a:t>Князь</a:t>
            </a:r>
            <a:r>
              <a:rPr lang="ru-RU" sz="3600" b="1" i="1" dirty="0">
                <a:solidFill>
                  <a:schemeClr val="tx2">
                    <a:lumMod val="75000"/>
                  </a:schemeClr>
                </a:solidFill>
              </a:rPr>
              <a:t>  </a:t>
            </a:r>
            <a:r>
              <a:rPr lang="ru-RU" sz="3600" b="1" i="1" dirty="0">
                <a:solidFill>
                  <a:srgbClr val="FF0000"/>
                </a:solidFill>
              </a:rPr>
              <a:t>Игорь</a:t>
            </a:r>
            <a:endParaRPr lang="ru-RU" sz="3600" dirty="0">
              <a:solidFill>
                <a:srgbClr val="FF0000"/>
              </a:solidFill>
            </a:endParaRPr>
          </a:p>
        </p:txBody>
      </p:sp>
      <p:pic>
        <p:nvPicPr>
          <p:cNvPr id="3" name="Содержимое 4" descr="игорь.bmp"/>
          <p:cNvPicPr>
            <a:picLocks noChangeAspect="1"/>
          </p:cNvPicPr>
          <p:nvPr/>
        </p:nvPicPr>
        <p:blipFill>
          <a:blip r:embed="rId2"/>
          <a:stretch>
            <a:fillRect/>
          </a:stretch>
        </p:blipFill>
        <p:spPr>
          <a:xfrm>
            <a:off x="827584" y="116632"/>
            <a:ext cx="7503065" cy="5909751"/>
          </a:xfrm>
          <a:prstGeom prst="rect">
            <a:avLst/>
          </a:prstGeom>
        </p:spPr>
      </p:pic>
      <p:sp>
        <p:nvSpPr>
          <p:cNvPr id="4" name="TextBox 3"/>
          <p:cNvSpPr txBox="1"/>
          <p:nvPr/>
        </p:nvSpPr>
        <p:spPr>
          <a:xfrm>
            <a:off x="935595" y="6026383"/>
            <a:ext cx="7287041" cy="707886"/>
          </a:xfrm>
          <a:prstGeom prst="rect">
            <a:avLst/>
          </a:prstGeom>
          <a:noFill/>
        </p:spPr>
        <p:txBody>
          <a:bodyPr wrap="square" rtlCol="0">
            <a:spAutoFit/>
          </a:bodyPr>
          <a:lstStyle/>
          <a:p>
            <a:pPr algn="ctr"/>
            <a:r>
              <a:rPr lang="ru-RU" sz="4000" b="1" dirty="0" smtClean="0">
                <a:solidFill>
                  <a:srgbClr val="FF0000"/>
                </a:solidFill>
              </a:rPr>
              <a:t>Князь Игорь</a:t>
            </a:r>
            <a:endParaRPr lang="ru-RU" sz="4000" b="1" dirty="0">
              <a:solidFill>
                <a:srgbClr val="FF0000"/>
              </a:solidFill>
            </a:endParaRPr>
          </a:p>
        </p:txBody>
      </p:sp>
    </p:spTree>
    <p:extLst>
      <p:ext uri="{BB962C8B-B14F-4D97-AF65-F5344CB8AC3E}">
        <p14:creationId xmlns:p14="http://schemas.microsoft.com/office/powerpoint/2010/main" val="1955841704"/>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xit" presetSubtype="0" accel="100000" fill="hold" nodeType="click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36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980728"/>
            <a:ext cx="8712968" cy="4893647"/>
          </a:xfrm>
          <a:prstGeom prst="rect">
            <a:avLst/>
          </a:prstGeom>
        </p:spPr>
        <p:txBody>
          <a:bodyPr wrap="square">
            <a:spAutoFit/>
          </a:bodyPr>
          <a:lstStyle/>
          <a:p>
            <a:r>
              <a:rPr lang="ru-RU" sz="2400" dirty="0">
                <a:solidFill>
                  <a:srgbClr val="FF0000"/>
                </a:solidFill>
              </a:rPr>
              <a:t>С 912 г. княжить на Руси стал Игорь, сын Рюрика. После смерти великого князя Олега древляне попытались обособиться от Киева. Князь Игорь Рюрикович усмирил их и обложил еще большей данью, чем при Олеге. </a:t>
            </a:r>
            <a:r>
              <a:rPr lang="ru-RU" sz="2400" dirty="0" smtClean="0">
                <a:solidFill>
                  <a:srgbClr val="FF0000"/>
                </a:solidFill>
              </a:rPr>
              <a:t>Внутренняя </a:t>
            </a:r>
            <a:r>
              <a:rPr lang="ru-RU" sz="2400" dirty="0">
                <a:solidFill>
                  <a:srgbClr val="FF0000"/>
                </a:solidFill>
              </a:rPr>
              <a:t>политика князя Игоря в основном была направлена на усмирение возмущений разных славянских </a:t>
            </a:r>
            <a:r>
              <a:rPr lang="ru-RU" sz="2400" dirty="0" smtClean="0">
                <a:solidFill>
                  <a:srgbClr val="FF0000"/>
                </a:solidFill>
              </a:rPr>
              <a:t>племен. В </a:t>
            </a:r>
            <a:r>
              <a:rPr lang="ru-RU" sz="2400" dirty="0">
                <a:solidFill>
                  <a:srgbClr val="FF0000"/>
                </a:solidFill>
              </a:rPr>
              <a:t>913 г. Игорь наметил совершить набег на прикаспийских жителей. </a:t>
            </a:r>
            <a:r>
              <a:rPr lang="ru-RU" sz="2400" dirty="0" smtClean="0">
                <a:solidFill>
                  <a:srgbClr val="FF0000"/>
                </a:solidFill>
              </a:rPr>
              <a:t>В </a:t>
            </a:r>
            <a:r>
              <a:rPr lang="ru-RU" sz="2400" dirty="0">
                <a:solidFill>
                  <a:srgbClr val="FF0000"/>
                </a:solidFill>
              </a:rPr>
              <a:t>конце IX века по соседству со славянскими племенами появились орды кочевников – печенегов, и князю Игорю первому пришлось оборонять свои области от них. В 915 г. князь Игорь заключил с ними мирный договор, который длился 5 лет, а позднее </a:t>
            </a:r>
            <a:r>
              <a:rPr lang="ru-RU" sz="2400" dirty="0" smtClean="0">
                <a:solidFill>
                  <a:srgbClr val="FF0000"/>
                </a:solidFill>
              </a:rPr>
              <a:t>в </a:t>
            </a:r>
            <a:r>
              <a:rPr lang="ru-RU" sz="2400" dirty="0">
                <a:solidFill>
                  <a:srgbClr val="FF0000"/>
                </a:solidFill>
              </a:rPr>
              <a:t>944 г</a:t>
            </a:r>
            <a:r>
              <a:rPr lang="ru-RU" sz="2400" dirty="0" smtClean="0">
                <a:solidFill>
                  <a:srgbClr val="FF0000"/>
                </a:solidFill>
              </a:rPr>
              <a:t>. </a:t>
            </a:r>
            <a:r>
              <a:rPr lang="ru-RU" sz="2400" dirty="0">
                <a:solidFill>
                  <a:srgbClr val="FF0000"/>
                </a:solidFill>
              </a:rPr>
              <a:t>вступил с ними в союз против греков. </a:t>
            </a:r>
          </a:p>
        </p:txBody>
      </p:sp>
    </p:spTree>
    <p:extLst>
      <p:ext uri="{BB962C8B-B14F-4D97-AF65-F5344CB8AC3E}">
        <p14:creationId xmlns:p14="http://schemas.microsoft.com/office/powerpoint/2010/main" val="2284997471"/>
      </p:ext>
    </p:extLst>
  </p:cSld>
  <p:clrMapOvr>
    <a:masterClrMapping/>
  </p:clrMapOvr>
  <p:transition spd="slow" advClick="0" advTm="2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44" y="908720"/>
            <a:ext cx="9036495" cy="4893647"/>
          </a:xfrm>
          <a:prstGeom prst="rect">
            <a:avLst/>
          </a:prstGeom>
        </p:spPr>
        <p:txBody>
          <a:bodyPr wrap="square">
            <a:spAutoFit/>
          </a:bodyPr>
          <a:lstStyle/>
          <a:p>
            <a:r>
              <a:rPr lang="ru-RU" sz="2400" dirty="0">
                <a:solidFill>
                  <a:srgbClr val="FF0000"/>
                </a:solidFill>
              </a:rPr>
              <a:t>В 941 г. князь Игорь решил, по примеру Олега, совершить большой поход на Византию, в этот раз на азиатские берега империи. Но дунайские болгары, увидев русские суда в Черном море, сообщили об этом императору. Греки собрали силы, снарядили корабли и выступили против врага. В жестоком морском бою русские не выдержали «греческого огня» и потерпели </a:t>
            </a:r>
            <a:r>
              <a:rPr lang="ru-RU" sz="2400" dirty="0" smtClean="0">
                <a:solidFill>
                  <a:srgbClr val="FF0000"/>
                </a:solidFill>
              </a:rPr>
              <a:t>поражение. Игорь </a:t>
            </a:r>
            <a:r>
              <a:rPr lang="ru-RU" sz="2400" dirty="0">
                <a:solidFill>
                  <a:srgbClr val="FF0000"/>
                </a:solidFill>
              </a:rPr>
              <a:t>хотел загладить стыд своего </a:t>
            </a:r>
            <a:r>
              <a:rPr lang="ru-RU" sz="2400" dirty="0" smtClean="0">
                <a:solidFill>
                  <a:srgbClr val="FF0000"/>
                </a:solidFill>
              </a:rPr>
              <a:t>поражения, </a:t>
            </a:r>
            <a:r>
              <a:rPr lang="ru-RU" sz="2400" dirty="0">
                <a:solidFill>
                  <a:srgbClr val="FF0000"/>
                </a:solidFill>
              </a:rPr>
              <a:t>и в 944 г</a:t>
            </a:r>
            <a:r>
              <a:rPr lang="ru-RU" sz="2400" dirty="0" smtClean="0">
                <a:solidFill>
                  <a:srgbClr val="FF0000"/>
                </a:solidFill>
              </a:rPr>
              <a:t>., </a:t>
            </a:r>
            <a:r>
              <a:rPr lang="ru-RU" sz="2400" dirty="0">
                <a:solidFill>
                  <a:srgbClr val="FF0000"/>
                </a:solidFill>
              </a:rPr>
              <a:t>снова двинулся на Грецию. На этот раз </a:t>
            </a:r>
            <a:r>
              <a:rPr lang="ru-RU" sz="2400" dirty="0" smtClean="0">
                <a:solidFill>
                  <a:srgbClr val="FF0000"/>
                </a:solidFill>
              </a:rPr>
              <a:t>император </a:t>
            </a:r>
            <a:r>
              <a:rPr lang="ru-RU" sz="2400" dirty="0">
                <a:solidFill>
                  <a:srgbClr val="FF0000"/>
                </a:solidFill>
              </a:rPr>
              <a:t>не </a:t>
            </a:r>
            <a:r>
              <a:rPr lang="ru-RU" sz="2400" dirty="0" smtClean="0">
                <a:solidFill>
                  <a:srgbClr val="FF0000"/>
                </a:solidFill>
              </a:rPr>
              <a:t>стал воевать с ними, </a:t>
            </a:r>
            <a:r>
              <a:rPr lang="ru-RU" sz="2400" dirty="0">
                <a:solidFill>
                  <a:srgbClr val="FF0000"/>
                </a:solidFill>
              </a:rPr>
              <a:t>а откупился богатыми дарами. На </a:t>
            </a:r>
            <a:r>
              <a:rPr lang="ru-RU" sz="2400" dirty="0" smtClean="0">
                <a:solidFill>
                  <a:srgbClr val="FF0000"/>
                </a:solidFill>
              </a:rPr>
              <a:t>другой год </a:t>
            </a:r>
            <a:r>
              <a:rPr lang="ru-RU" sz="2400" dirty="0">
                <a:solidFill>
                  <a:srgbClr val="FF0000"/>
                </a:solidFill>
              </a:rPr>
              <a:t>князь Игорь заключил с греками мирный </a:t>
            </a:r>
            <a:r>
              <a:rPr lang="ru-RU" sz="2400" dirty="0" smtClean="0">
                <a:solidFill>
                  <a:srgbClr val="FF0000"/>
                </a:solidFill>
              </a:rPr>
              <a:t>договор. Во </a:t>
            </a:r>
            <a:r>
              <a:rPr lang="ru-RU" sz="2400" dirty="0">
                <a:solidFill>
                  <a:srgbClr val="FF0000"/>
                </a:solidFill>
              </a:rPr>
              <a:t>внешней политике князь Игорь преследовал торговые выгоды и </a:t>
            </a:r>
            <a:r>
              <a:rPr lang="ru-RU" sz="2400" dirty="0" smtClean="0">
                <a:solidFill>
                  <a:srgbClr val="FF0000"/>
                </a:solidFill>
              </a:rPr>
              <a:t>льготы </a:t>
            </a:r>
            <a:r>
              <a:rPr lang="ru-RU" sz="2400" dirty="0">
                <a:solidFill>
                  <a:srgbClr val="FF0000"/>
                </a:solidFill>
              </a:rPr>
              <a:t>для русских купцов в Византии.</a:t>
            </a:r>
          </a:p>
        </p:txBody>
      </p:sp>
    </p:spTree>
    <p:extLst>
      <p:ext uri="{BB962C8B-B14F-4D97-AF65-F5344CB8AC3E}">
        <p14:creationId xmlns:p14="http://schemas.microsoft.com/office/powerpoint/2010/main" val="2691050743"/>
      </p:ext>
    </p:extLst>
  </p:cSld>
  <p:clrMapOvr>
    <a:masterClrMapping/>
  </p:clrMapOvr>
  <p:transition spd="slow" advClick="0" advTm="2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36712"/>
            <a:ext cx="8784976" cy="4893647"/>
          </a:xfrm>
          <a:prstGeom prst="rect">
            <a:avLst/>
          </a:prstGeom>
        </p:spPr>
        <p:txBody>
          <a:bodyPr wrap="square">
            <a:spAutoFit/>
          </a:bodyPr>
          <a:lstStyle/>
          <a:p>
            <a:r>
              <a:rPr lang="ru-RU" sz="2400" dirty="0" smtClean="0">
                <a:solidFill>
                  <a:srgbClr val="FF0000"/>
                </a:solidFill>
              </a:rPr>
              <a:t>Игорь </a:t>
            </a:r>
            <a:r>
              <a:rPr lang="ru-RU" sz="2400" dirty="0">
                <a:solidFill>
                  <a:srgbClr val="FF0000"/>
                </a:solidFill>
              </a:rPr>
              <a:t>Рюрикович </a:t>
            </a:r>
            <a:r>
              <a:rPr lang="ru-RU" sz="2400" dirty="0" smtClean="0">
                <a:solidFill>
                  <a:srgbClr val="FF0000"/>
                </a:solidFill>
              </a:rPr>
              <a:t> </a:t>
            </a:r>
            <a:r>
              <a:rPr lang="ru-RU" sz="2400" dirty="0">
                <a:solidFill>
                  <a:srgbClr val="FF0000"/>
                </a:solidFill>
              </a:rPr>
              <a:t>ходил сам на </a:t>
            </a:r>
            <a:r>
              <a:rPr lang="ru-RU" sz="2400" dirty="0" smtClean="0">
                <a:solidFill>
                  <a:srgbClr val="FF0000"/>
                </a:solidFill>
              </a:rPr>
              <a:t>полюдье. </a:t>
            </a:r>
            <a:r>
              <a:rPr lang="ru-RU" sz="2400" dirty="0">
                <a:solidFill>
                  <a:srgbClr val="FF0000"/>
                </a:solidFill>
              </a:rPr>
              <a:t>К</a:t>
            </a:r>
            <a:r>
              <a:rPr lang="ru-RU" sz="2400" dirty="0" smtClean="0">
                <a:solidFill>
                  <a:srgbClr val="FF0000"/>
                </a:solidFill>
              </a:rPr>
              <a:t>нязь </a:t>
            </a:r>
            <a:r>
              <a:rPr lang="ru-RU" sz="2400" dirty="0">
                <a:solidFill>
                  <a:srgbClr val="FF0000"/>
                </a:solidFill>
              </a:rPr>
              <a:t>Игорь пошел на землю древлян собирать дань, причем он и его дружина прибегали к насилию. На обратном пути в Киев, решив, что недостаточно собрали дани, они решили вернуться на повторные </a:t>
            </a:r>
            <a:r>
              <a:rPr lang="ru-RU" sz="2400" dirty="0" smtClean="0">
                <a:solidFill>
                  <a:srgbClr val="FF0000"/>
                </a:solidFill>
              </a:rPr>
              <a:t>поборы. Такой </a:t>
            </a:r>
            <a:r>
              <a:rPr lang="ru-RU" sz="2400" dirty="0">
                <a:solidFill>
                  <a:srgbClr val="FF0000"/>
                </a:solidFill>
              </a:rPr>
              <a:t>поход князя Игоря на древлян привел его к гибели. Древляне перебили его отряд и убили самого князя. Есть известие, будто древляне, пригнув стволы двух деревьев, привязали к ним князя, отпустили их, и он был разорван на две </a:t>
            </a:r>
            <a:r>
              <a:rPr lang="ru-RU" sz="2400" dirty="0" smtClean="0">
                <a:solidFill>
                  <a:srgbClr val="FF0000"/>
                </a:solidFill>
              </a:rPr>
              <a:t>части. После </a:t>
            </a:r>
            <a:r>
              <a:rPr lang="ru-RU" sz="2400" dirty="0">
                <a:solidFill>
                  <a:srgbClr val="FF0000"/>
                </a:solidFill>
              </a:rPr>
              <a:t>смерти князя Игоря в 945 г. </a:t>
            </a:r>
            <a:r>
              <a:rPr lang="ru-RU" sz="2400" dirty="0" smtClean="0">
                <a:solidFill>
                  <a:srgbClr val="FF0000"/>
                </a:solidFill>
              </a:rPr>
              <a:t>правила его </a:t>
            </a:r>
            <a:r>
              <a:rPr lang="ru-RU" sz="2400" dirty="0">
                <a:solidFill>
                  <a:srgbClr val="FF0000"/>
                </a:solidFill>
              </a:rPr>
              <a:t>жена княгиня </a:t>
            </a:r>
            <a:r>
              <a:rPr lang="ru-RU" sz="2400" dirty="0" smtClean="0">
                <a:solidFill>
                  <a:srgbClr val="FF0000"/>
                </a:solidFill>
              </a:rPr>
              <a:t>Ольга. Она </a:t>
            </a:r>
            <a:r>
              <a:rPr lang="ru-RU" sz="2400" dirty="0">
                <a:solidFill>
                  <a:srgbClr val="FF0000"/>
                </a:solidFill>
              </a:rPr>
              <a:t>была очень умна, решительна, твердого нрава. Ольга, прибегнув к хитрости, жестоко отомстила древлянам за убийство князя Игоря.</a:t>
            </a:r>
          </a:p>
        </p:txBody>
      </p:sp>
    </p:spTree>
    <p:extLst>
      <p:ext uri="{BB962C8B-B14F-4D97-AF65-F5344CB8AC3E}">
        <p14:creationId xmlns:p14="http://schemas.microsoft.com/office/powerpoint/2010/main" val="1359429216"/>
      </p:ext>
    </p:extLst>
  </p:cSld>
  <p:clrMapOvr>
    <a:masterClrMapping/>
  </p:clrMapOvr>
  <p:transition spd="slow" advClick="0" advTm="2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76672"/>
            <a:ext cx="8105587" cy="5472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9552" y="5949281"/>
            <a:ext cx="7529523" cy="707886"/>
          </a:xfrm>
          <a:prstGeom prst="rect">
            <a:avLst/>
          </a:prstGeom>
          <a:noFill/>
        </p:spPr>
        <p:txBody>
          <a:bodyPr wrap="square" rtlCol="0">
            <a:spAutoFit/>
          </a:bodyPr>
          <a:lstStyle/>
          <a:p>
            <a:pPr algn="ctr"/>
            <a:r>
              <a:rPr lang="ru-RU" sz="4000" b="1" dirty="0" smtClean="0">
                <a:solidFill>
                  <a:srgbClr val="FF0000"/>
                </a:solidFill>
              </a:rPr>
              <a:t>Казнь Игоря</a:t>
            </a:r>
            <a:endParaRPr lang="ru-RU" sz="4000" b="1" dirty="0">
              <a:solidFill>
                <a:srgbClr val="FF0000"/>
              </a:solidFill>
            </a:endParaRPr>
          </a:p>
        </p:txBody>
      </p:sp>
    </p:spTree>
    <p:extLst>
      <p:ext uri="{BB962C8B-B14F-4D97-AF65-F5344CB8AC3E}">
        <p14:creationId xmlns:p14="http://schemas.microsoft.com/office/powerpoint/2010/main" val="1325585396"/>
      </p:ext>
    </p:extLst>
  </p:cSld>
  <p:clrMapOvr>
    <a:masterClrMapping/>
  </p:clrMapOvr>
  <p:transition spd="slow" advClick="0" advTm="2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243" y="211484"/>
            <a:ext cx="5019996" cy="5871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364088" y="240971"/>
            <a:ext cx="3849637" cy="6001643"/>
          </a:xfrm>
          <a:prstGeom prst="rect">
            <a:avLst/>
          </a:prstGeom>
        </p:spPr>
        <p:txBody>
          <a:bodyPr wrap="square">
            <a:spAutoFit/>
          </a:bodyPr>
          <a:lstStyle/>
          <a:p>
            <a:r>
              <a:rPr lang="ru-RU" sz="2400" dirty="0" smtClean="0">
                <a:solidFill>
                  <a:srgbClr val="FF0000"/>
                </a:solidFill>
              </a:rPr>
              <a:t>Княжна Ольга – первая христианская правительница в Древней Руси! Ее имя</a:t>
            </a:r>
            <a:endParaRPr lang="ru-RU" sz="2400" dirty="0">
              <a:solidFill>
                <a:srgbClr val="FF0000"/>
              </a:solidFill>
            </a:endParaRPr>
          </a:p>
          <a:p>
            <a:r>
              <a:rPr lang="ru-RU" sz="2400" dirty="0" smtClean="0">
                <a:solidFill>
                  <a:srgbClr val="FF0000"/>
                </a:solidFill>
              </a:rPr>
              <a:t>навеки </a:t>
            </a:r>
            <a:r>
              <a:rPr lang="ru-RU" sz="2400" dirty="0">
                <a:solidFill>
                  <a:srgbClr val="FF0000"/>
                </a:solidFill>
              </a:rPr>
              <a:t>войдет в историю нашего </a:t>
            </a:r>
            <a:r>
              <a:rPr lang="ru-RU" sz="2400" dirty="0" smtClean="0">
                <a:solidFill>
                  <a:srgbClr val="FF0000"/>
                </a:solidFill>
              </a:rPr>
              <a:t>Отечества</a:t>
            </a:r>
            <a:r>
              <a:rPr lang="ru-RU" sz="2400" dirty="0">
                <a:solidFill>
                  <a:srgbClr val="FF0000"/>
                </a:solidFill>
              </a:rPr>
              <a:t>, как имя Святой равной апостолу, «начальницы веры», а также как «корень всего Православия», ведь она женщина-герой, мудрый человек, искренне любившая мужа – князя Игоря, свою Родину и народ! </a:t>
            </a:r>
            <a:r>
              <a:rPr lang="ru-RU" sz="2400" dirty="0" smtClean="0">
                <a:solidFill>
                  <a:srgbClr val="FF0000"/>
                </a:solidFill>
              </a:rPr>
              <a:t> </a:t>
            </a:r>
            <a:endParaRPr lang="ru-RU" sz="2400" dirty="0">
              <a:solidFill>
                <a:srgbClr val="FF0000"/>
              </a:solidFill>
            </a:endParaRPr>
          </a:p>
        </p:txBody>
      </p:sp>
    </p:spTree>
    <p:extLst>
      <p:ext uri="{BB962C8B-B14F-4D97-AF65-F5344CB8AC3E}">
        <p14:creationId xmlns:p14="http://schemas.microsoft.com/office/powerpoint/2010/main" val="1253890093"/>
      </p:ext>
    </p:extLst>
  </p:cSld>
  <p:clrMapOvr>
    <a:masterClrMapping/>
  </p:clrMapOvr>
  <p:transition spd="slow" advClick="0" advTm="2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268760"/>
            <a:ext cx="8928992" cy="4154984"/>
          </a:xfrm>
          <a:prstGeom prst="rect">
            <a:avLst/>
          </a:prstGeom>
        </p:spPr>
        <p:txBody>
          <a:bodyPr wrap="square">
            <a:spAutoFit/>
          </a:bodyPr>
          <a:lstStyle/>
          <a:p>
            <a:r>
              <a:rPr lang="ru-RU" sz="2400" dirty="0">
                <a:solidFill>
                  <a:srgbClr val="FF0000"/>
                </a:solidFill>
              </a:rPr>
              <a:t>Ольга, первая русская святая, супруга князя Игоря Рюриковича происходила из незнатной семьи. Дата рождения неизвестна. Согласно самой ранней древнерусской летописи, «Повести Временных Лет», Ольга была родом из </a:t>
            </a:r>
            <a:r>
              <a:rPr lang="ru-RU" sz="2400" dirty="0" smtClean="0">
                <a:solidFill>
                  <a:srgbClr val="FF0000"/>
                </a:solidFill>
              </a:rPr>
              <a:t>Пскова. Женой </a:t>
            </a:r>
            <a:r>
              <a:rPr lang="ru-RU" sz="2400" dirty="0">
                <a:solidFill>
                  <a:srgbClr val="FF0000"/>
                </a:solidFill>
              </a:rPr>
              <a:t>Игоря Рюриковича она стала благодаря случайной встрече на переправе. Игорь заметил, что перевозчик – это юная девушка, переодетая в мужскую одежду и тотчас разгорелся желанием. Но Ольга была неприступна и пригрозила, что бросится в воду, если Игорь попытается взять её силой. Князь был очарован её красотой и </a:t>
            </a:r>
            <a:r>
              <a:rPr lang="ru-RU" sz="2400" dirty="0" smtClean="0">
                <a:solidFill>
                  <a:srgbClr val="FF0000"/>
                </a:solidFill>
              </a:rPr>
              <a:t>гордостью, </a:t>
            </a:r>
            <a:r>
              <a:rPr lang="ru-RU" sz="2400" dirty="0">
                <a:solidFill>
                  <a:srgbClr val="FF0000"/>
                </a:solidFill>
              </a:rPr>
              <a:t>и вскоре взял Ольгу в жены.</a:t>
            </a:r>
          </a:p>
        </p:txBody>
      </p:sp>
    </p:spTree>
    <p:extLst>
      <p:ext uri="{BB962C8B-B14F-4D97-AF65-F5344CB8AC3E}">
        <p14:creationId xmlns:p14="http://schemas.microsoft.com/office/powerpoint/2010/main" val="1983948298"/>
      </p:ext>
    </p:extLst>
  </p:cSld>
  <p:clrMapOvr>
    <a:masterClrMapping/>
  </p:clrMapOvr>
  <p:transition spd="slow" advClick="0" advTm="2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64704"/>
            <a:ext cx="8640960" cy="5632311"/>
          </a:xfrm>
          <a:prstGeom prst="rect">
            <a:avLst/>
          </a:prstGeom>
        </p:spPr>
        <p:txBody>
          <a:bodyPr wrap="square">
            <a:spAutoFit/>
          </a:bodyPr>
          <a:lstStyle/>
          <a:p>
            <a:r>
              <a:rPr lang="ru-RU" sz="2400" dirty="0">
                <a:solidFill>
                  <a:srgbClr val="FF0000"/>
                </a:solidFill>
              </a:rPr>
              <a:t>Ольга способствовала распространению на Руси христианства. В середине 50-х годов </a:t>
            </a:r>
            <a:r>
              <a:rPr lang="en-US" sz="2400" dirty="0">
                <a:solidFill>
                  <a:srgbClr val="FF0000"/>
                </a:solidFill>
              </a:rPr>
              <a:t>X</a:t>
            </a:r>
            <a:r>
              <a:rPr lang="ru-RU" sz="2400" dirty="0" smtClean="0">
                <a:solidFill>
                  <a:srgbClr val="FF0000"/>
                </a:solidFill>
              </a:rPr>
              <a:t> </a:t>
            </a:r>
            <a:r>
              <a:rPr lang="ru-RU" sz="2400" dirty="0">
                <a:solidFill>
                  <a:srgbClr val="FF0000"/>
                </a:solidFill>
              </a:rPr>
              <a:t>века Ольга с большим посольством отправилась в Византию. Там она крестилась в христианскую веру, получив в крещении имя Елены. «Повесть временных лет» описывает крещение княгини Ольги следующим образом. Византийский император, сраженный красотой и мудростью Ольги, захотел жениться на ней. «Я язычница, — ответила русская княгиня. — Если хочешь крестить меня, то крести меня сам, — иначе не крещусь</a:t>
            </a:r>
            <a:r>
              <a:rPr lang="ru-RU" sz="2400" dirty="0" smtClean="0">
                <a:solidFill>
                  <a:srgbClr val="FF0000"/>
                </a:solidFill>
              </a:rPr>
              <a:t>». Император </a:t>
            </a:r>
            <a:r>
              <a:rPr lang="ru-RU" sz="2400" dirty="0">
                <a:solidFill>
                  <a:srgbClr val="FF0000"/>
                </a:solidFill>
              </a:rPr>
              <a:t>исполнил желание Ольги, а затем снова предложил стать своей женой. Ольга же ответила: «Как ты хочешь взять меня, когда сам крестил меня и назвал дочерью. А у христиан не разрешается это, — ты сам знаешь». И ответил император: «Перехитрила ты меня, Ольга».</a:t>
            </a:r>
          </a:p>
        </p:txBody>
      </p:sp>
    </p:spTree>
    <p:extLst>
      <p:ext uri="{BB962C8B-B14F-4D97-AF65-F5344CB8AC3E}">
        <p14:creationId xmlns:p14="http://schemas.microsoft.com/office/powerpoint/2010/main" val="1957468891"/>
      </p:ext>
    </p:extLst>
  </p:cSld>
  <p:clrMapOvr>
    <a:masterClrMapping/>
  </p:clrMapOvr>
  <p:transition spd="slow" advClick="0" advTm="2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3" y="332656"/>
            <a:ext cx="5400601" cy="5721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15616" y="6165304"/>
            <a:ext cx="6984776" cy="707886"/>
          </a:xfrm>
          <a:prstGeom prst="rect">
            <a:avLst/>
          </a:prstGeom>
          <a:noFill/>
        </p:spPr>
        <p:txBody>
          <a:bodyPr wrap="square" rtlCol="0">
            <a:spAutoFit/>
          </a:bodyPr>
          <a:lstStyle/>
          <a:p>
            <a:pPr algn="ctr"/>
            <a:r>
              <a:rPr lang="ru-RU" sz="4000" b="1" dirty="0" smtClean="0">
                <a:solidFill>
                  <a:srgbClr val="FF0000"/>
                </a:solidFill>
              </a:rPr>
              <a:t>Крещение Ольги</a:t>
            </a:r>
            <a:endParaRPr lang="ru-RU" sz="4000" b="1" dirty="0">
              <a:solidFill>
                <a:srgbClr val="FF0000"/>
              </a:solidFill>
            </a:endParaRPr>
          </a:p>
        </p:txBody>
      </p:sp>
    </p:spTree>
    <p:extLst>
      <p:ext uri="{BB962C8B-B14F-4D97-AF65-F5344CB8AC3E}">
        <p14:creationId xmlns:p14="http://schemas.microsoft.com/office/powerpoint/2010/main" val="2788827221"/>
      </p:ext>
    </p:extLst>
  </p:cSld>
  <p:clrMapOvr>
    <a:masterClrMapping/>
  </p:clrMapOvr>
  <p:transition spd="slow" advClick="0" advTm="2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5" y="1124744"/>
            <a:ext cx="8424937" cy="4524315"/>
          </a:xfrm>
          <a:prstGeom prst="rect">
            <a:avLst/>
          </a:prstGeom>
        </p:spPr>
        <p:txBody>
          <a:bodyPr wrap="square">
            <a:spAutoFit/>
          </a:bodyPr>
          <a:lstStyle/>
          <a:p>
            <a:r>
              <a:rPr lang="ru-RU" sz="2400" dirty="0" smtClean="0">
                <a:solidFill>
                  <a:srgbClr val="FF0000"/>
                </a:solidFill>
              </a:rPr>
              <a:t>Ольга явилась </a:t>
            </a:r>
            <a:r>
              <a:rPr lang="ru-RU" sz="2400" dirty="0">
                <a:solidFill>
                  <a:srgbClr val="FF0000"/>
                </a:solidFill>
              </a:rPr>
              <a:t>в Древлянскую землю и устроила тризну на могиле мужа, на которую пригласила и древлян. По приказу Ольги ее дружинники сначала напоили древлян допьяна, а затем иссекли их мечами. Правление княгини Ольги при малолетнем Святославе было более успешным, нежели ее мужа Игоря. Став правительницей Киева, Ольга во внутренней политике проводила курс на еще большее подчинение славянских племен власти Киева. В 947 году вместо полюдья она установила твердые размеры дани для древлян и новгородцев, организовав пункты сбора дани – погосты, места, где останавливались сборщики.</a:t>
            </a:r>
          </a:p>
        </p:txBody>
      </p:sp>
    </p:spTree>
    <p:extLst>
      <p:ext uri="{BB962C8B-B14F-4D97-AF65-F5344CB8AC3E}">
        <p14:creationId xmlns:p14="http://schemas.microsoft.com/office/powerpoint/2010/main" val="1564072279"/>
      </p:ext>
    </p:extLst>
  </p:cSld>
  <p:clrMapOvr>
    <a:masterClrMapping/>
  </p:clrMapOvr>
  <p:transition spd="slow" advClick="0" advTm="2000">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09" y="188640"/>
            <a:ext cx="8136903" cy="561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8519" y="5818773"/>
            <a:ext cx="9252520" cy="707886"/>
          </a:xfrm>
          <a:prstGeom prst="rect">
            <a:avLst/>
          </a:prstGeom>
          <a:noFill/>
        </p:spPr>
        <p:txBody>
          <a:bodyPr wrap="square" rtlCol="0">
            <a:spAutoFit/>
          </a:bodyPr>
          <a:lstStyle/>
          <a:p>
            <a:pPr algn="ctr"/>
            <a:r>
              <a:rPr lang="ru-RU" sz="4000" b="1" dirty="0" smtClean="0">
                <a:solidFill>
                  <a:srgbClr val="FF0000"/>
                </a:solidFill>
              </a:rPr>
              <a:t>Памятник княгине Ольге в Киеве</a:t>
            </a:r>
            <a:endParaRPr lang="ru-RU" sz="4000" b="1" dirty="0">
              <a:solidFill>
                <a:srgbClr val="FF0000"/>
              </a:solidFill>
            </a:endParaRPr>
          </a:p>
        </p:txBody>
      </p:sp>
    </p:spTree>
    <p:extLst>
      <p:ext uri="{BB962C8B-B14F-4D97-AF65-F5344CB8AC3E}">
        <p14:creationId xmlns:p14="http://schemas.microsoft.com/office/powerpoint/2010/main" val="3218091533"/>
      </p:ext>
    </p:extLst>
  </p:cSld>
  <p:clrMapOvr>
    <a:masterClrMapping/>
  </p:clrMapOvr>
  <p:transition spd="slow" advClick="0" advTm="2000">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76672"/>
            <a:ext cx="7328171"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0" y="5949280"/>
            <a:ext cx="9036496" cy="707886"/>
          </a:xfrm>
          <a:prstGeom prst="rect">
            <a:avLst/>
          </a:prstGeom>
          <a:noFill/>
        </p:spPr>
        <p:txBody>
          <a:bodyPr wrap="square" rtlCol="0">
            <a:spAutoFit/>
          </a:bodyPr>
          <a:lstStyle/>
          <a:p>
            <a:pPr algn="ctr"/>
            <a:r>
              <a:rPr lang="ru-RU" sz="4000" b="1" dirty="0" smtClean="0">
                <a:solidFill>
                  <a:srgbClr val="FF0000"/>
                </a:solidFill>
              </a:rPr>
              <a:t>Орден княгини Ольги </a:t>
            </a:r>
            <a:r>
              <a:rPr lang="en-US" sz="4000" b="1" i="1" dirty="0" smtClean="0">
                <a:solidFill>
                  <a:srgbClr val="FF0000"/>
                </a:solidFill>
              </a:rPr>
              <a:t>I </a:t>
            </a:r>
            <a:r>
              <a:rPr lang="ru-RU" sz="4000" b="1" i="1" dirty="0" smtClean="0">
                <a:solidFill>
                  <a:srgbClr val="FF0000"/>
                </a:solidFill>
              </a:rPr>
              <a:t>степени</a:t>
            </a:r>
            <a:endParaRPr lang="ru-RU" sz="4000" b="1" dirty="0">
              <a:solidFill>
                <a:srgbClr val="FF0000"/>
              </a:solidFill>
            </a:endParaRPr>
          </a:p>
        </p:txBody>
      </p:sp>
    </p:spTree>
    <p:extLst>
      <p:ext uri="{BB962C8B-B14F-4D97-AF65-F5344CB8AC3E}">
        <p14:creationId xmlns:p14="http://schemas.microsoft.com/office/powerpoint/2010/main" val="2282475897"/>
      </p:ext>
    </p:extLst>
  </p:cSld>
  <p:clrMapOvr>
    <a:masterClrMapping/>
  </p:clrMapOvr>
  <p:transition spd="slow" advClick="0" advTm="2000">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706"/>
            <a:ext cx="8280920" cy="1938992"/>
          </a:xfrm>
          <a:prstGeom prst="rect">
            <a:avLst/>
          </a:prstGeom>
        </p:spPr>
        <p:txBody>
          <a:bodyPr wrap="square">
            <a:spAutoFit/>
          </a:bodyPr>
          <a:lstStyle/>
          <a:p>
            <a:r>
              <a:rPr lang="ru-RU" sz="2400" dirty="0">
                <a:solidFill>
                  <a:srgbClr val="FF0000"/>
                </a:solidFill>
              </a:rPr>
              <a:t>15 августа 1997 года Указом Президента Украины Л. Д. Кучмы № 827/97 учреждён знак отличия Президента Украины «Орден княгини Ольги» I, II, III степени. Указом также утверждены Устав знака отличия и описание знаков ордена.</a:t>
            </a:r>
          </a:p>
        </p:txBody>
      </p:sp>
      <p:sp>
        <p:nvSpPr>
          <p:cNvPr id="3" name="Прямоугольник 2"/>
          <p:cNvSpPr/>
          <p:nvPr/>
        </p:nvSpPr>
        <p:spPr>
          <a:xfrm>
            <a:off x="539551" y="2060848"/>
            <a:ext cx="8064897" cy="4462760"/>
          </a:xfrm>
          <a:prstGeom prst="rect">
            <a:avLst/>
          </a:prstGeom>
        </p:spPr>
        <p:txBody>
          <a:bodyPr wrap="square">
            <a:spAutoFit/>
          </a:bodyPr>
          <a:lstStyle/>
          <a:p>
            <a:r>
              <a:rPr lang="ru-RU" sz="2400" dirty="0" smtClean="0">
                <a:solidFill>
                  <a:srgbClr val="FF0000"/>
                </a:solidFill>
              </a:rPr>
              <a:t>«Орден </a:t>
            </a:r>
            <a:r>
              <a:rPr lang="ru-RU" sz="2400" dirty="0">
                <a:solidFill>
                  <a:srgbClr val="FF0000"/>
                </a:solidFill>
              </a:rPr>
              <a:t>княгини </a:t>
            </a:r>
            <a:r>
              <a:rPr lang="ru-RU" sz="2400" dirty="0" smtClean="0">
                <a:solidFill>
                  <a:srgbClr val="FF0000"/>
                </a:solidFill>
              </a:rPr>
              <a:t>Ольги» </a:t>
            </a:r>
            <a:r>
              <a:rPr lang="ru-RU" sz="2400" dirty="0">
                <a:solidFill>
                  <a:srgbClr val="FF0000"/>
                </a:solidFill>
              </a:rPr>
              <a:t>имеет три степени: высшей является I </a:t>
            </a:r>
            <a:r>
              <a:rPr lang="ru-RU" sz="2400" dirty="0" smtClean="0">
                <a:solidFill>
                  <a:srgbClr val="FF0000"/>
                </a:solidFill>
              </a:rPr>
              <a:t>степень. Награждение «Орденом </a:t>
            </a:r>
            <a:r>
              <a:rPr lang="ru-RU" sz="2400" dirty="0">
                <a:solidFill>
                  <a:srgbClr val="FF0000"/>
                </a:solidFill>
              </a:rPr>
              <a:t>княгини </a:t>
            </a:r>
            <a:r>
              <a:rPr lang="ru-RU" sz="2400" dirty="0" smtClean="0">
                <a:solidFill>
                  <a:srgbClr val="FF0000"/>
                </a:solidFill>
              </a:rPr>
              <a:t>Ольги» </a:t>
            </a:r>
            <a:r>
              <a:rPr lang="ru-RU" sz="2400" dirty="0">
                <a:solidFill>
                  <a:srgbClr val="FF0000"/>
                </a:solidFill>
              </a:rPr>
              <a:t>гражданок Украины производится последовательно, начиная с ІІІ степени.</a:t>
            </a:r>
          </a:p>
          <a:p>
            <a:r>
              <a:rPr lang="ru-RU" sz="2400" dirty="0">
                <a:solidFill>
                  <a:srgbClr val="FF0000"/>
                </a:solidFill>
              </a:rPr>
              <a:t>Иностранные гражданки и лица без гражданства могут быть </a:t>
            </a:r>
            <a:r>
              <a:rPr lang="ru-RU" sz="2400" dirty="0" smtClean="0">
                <a:solidFill>
                  <a:srgbClr val="FF0000"/>
                </a:solidFill>
              </a:rPr>
              <a:t>награждены «Орденом </a:t>
            </a:r>
            <a:r>
              <a:rPr lang="ru-RU" sz="2400" dirty="0">
                <a:solidFill>
                  <a:srgbClr val="FF0000"/>
                </a:solidFill>
              </a:rPr>
              <a:t>княгини </a:t>
            </a:r>
            <a:r>
              <a:rPr lang="ru-RU" sz="2400" dirty="0" smtClean="0">
                <a:solidFill>
                  <a:srgbClr val="FF0000"/>
                </a:solidFill>
              </a:rPr>
              <a:t>Ольги» </a:t>
            </a:r>
            <a:r>
              <a:rPr lang="ru-RU" sz="2400" dirty="0">
                <a:solidFill>
                  <a:srgbClr val="FF0000"/>
                </a:solidFill>
              </a:rPr>
              <a:t>высшей степени в зависимости от их </a:t>
            </a:r>
            <a:r>
              <a:rPr lang="ru-RU" sz="2400" dirty="0" smtClean="0">
                <a:solidFill>
                  <a:srgbClr val="FF0000"/>
                </a:solidFill>
              </a:rPr>
              <a:t>заслуг. Награждение «Орденом </a:t>
            </a:r>
            <a:r>
              <a:rPr lang="ru-RU" sz="2400" dirty="0">
                <a:solidFill>
                  <a:srgbClr val="FF0000"/>
                </a:solidFill>
              </a:rPr>
              <a:t>княгини </a:t>
            </a:r>
            <a:r>
              <a:rPr lang="ru-RU" sz="2400" dirty="0" smtClean="0">
                <a:solidFill>
                  <a:srgbClr val="FF0000"/>
                </a:solidFill>
              </a:rPr>
              <a:t>Ольги» следующей </a:t>
            </a:r>
            <a:r>
              <a:rPr lang="ru-RU" sz="2400" dirty="0">
                <a:solidFill>
                  <a:srgbClr val="FF0000"/>
                </a:solidFill>
              </a:rPr>
              <a:t>степени возможно не раньше трёх лет после награждения </a:t>
            </a:r>
            <a:r>
              <a:rPr lang="ru-RU" sz="2400" dirty="0" smtClean="0">
                <a:solidFill>
                  <a:srgbClr val="FF0000"/>
                </a:solidFill>
              </a:rPr>
              <a:t>Орденом </a:t>
            </a:r>
            <a:r>
              <a:rPr lang="ru-RU" sz="2400" dirty="0">
                <a:solidFill>
                  <a:srgbClr val="FF0000"/>
                </a:solidFill>
              </a:rPr>
              <a:t>предыдущей степени.</a:t>
            </a:r>
          </a:p>
          <a:p>
            <a:endParaRPr lang="ru-RU" sz="2200" dirty="0">
              <a:solidFill>
                <a:srgbClr val="FF0000"/>
              </a:solidFill>
            </a:endParaRPr>
          </a:p>
          <a:p>
            <a:endParaRPr lang="ru-RU" sz="2200" dirty="0">
              <a:solidFill>
                <a:srgbClr val="FF0000"/>
              </a:solidFill>
            </a:endParaRPr>
          </a:p>
        </p:txBody>
      </p:sp>
    </p:spTree>
    <p:extLst>
      <p:ext uri="{BB962C8B-B14F-4D97-AF65-F5344CB8AC3E}">
        <p14:creationId xmlns:p14="http://schemas.microsoft.com/office/powerpoint/2010/main" val="2183301613"/>
      </p:ext>
    </p:extLst>
  </p:cSld>
  <p:clrMapOvr>
    <a:masterClrMapping/>
  </p:clrMapOvr>
  <p:transition spd="slow" advClick="0" advTm="2000">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chor="ctr">
            <a:normAutofit/>
          </a:bodyPr>
          <a:lstStyle/>
          <a:p>
            <a:pPr algn="ctr"/>
            <a:r>
              <a:rPr lang="ru-RU" sz="5400" b="1" i="1" dirty="0" smtClean="0">
                <a:solidFill>
                  <a:schemeClr val="tx2">
                    <a:lumMod val="75000"/>
                  </a:schemeClr>
                </a:solidFill>
              </a:rPr>
              <a:t>Князь Святослав</a:t>
            </a:r>
            <a:endParaRPr lang="ru-RU" sz="4800" dirty="0">
              <a:solidFill>
                <a:schemeClr val="tx2">
                  <a:lumMod val="75000"/>
                </a:schemeClr>
              </a:solidFill>
            </a:endParaRPr>
          </a:p>
        </p:txBody>
      </p:sp>
      <p:pic>
        <p:nvPicPr>
          <p:cNvPr id="4" name="Содержимое 3"/>
          <p:cNvPicPr>
            <a:picLocks noGrp="1"/>
          </p:cNvPicPr>
          <p:nvPr>
            <p:ph sz="quarter" idx="13"/>
          </p:nvPr>
        </p:nvPicPr>
        <p:blipFill>
          <a:blip r:embed="rId2"/>
          <a:stretch>
            <a:fillRect/>
          </a:stretch>
        </p:blipFill>
        <p:spPr>
          <a:xfrm>
            <a:off x="827584" y="548680"/>
            <a:ext cx="7505700" cy="5005388"/>
          </a:xfrm>
          <a:prstGeom prst="rect">
            <a:avLst/>
          </a:prstGeom>
        </p:spPr>
      </p:pic>
      <p:sp>
        <p:nvSpPr>
          <p:cNvPr id="6" name="TextBox 5"/>
          <p:cNvSpPr txBox="1"/>
          <p:nvPr/>
        </p:nvSpPr>
        <p:spPr>
          <a:xfrm>
            <a:off x="1048653" y="5810327"/>
            <a:ext cx="6696744" cy="707886"/>
          </a:xfrm>
          <a:prstGeom prst="rect">
            <a:avLst/>
          </a:prstGeom>
          <a:noFill/>
        </p:spPr>
        <p:txBody>
          <a:bodyPr wrap="square" rtlCol="0">
            <a:spAutoFit/>
          </a:bodyPr>
          <a:lstStyle/>
          <a:p>
            <a:pPr algn="ctr"/>
            <a:r>
              <a:rPr lang="ru-RU" sz="4000" b="1" dirty="0" smtClean="0">
                <a:solidFill>
                  <a:srgbClr val="FF0000"/>
                </a:solidFill>
              </a:rPr>
              <a:t>Князь Святослав</a:t>
            </a:r>
            <a:endParaRPr lang="ru-RU" sz="4000" b="1" dirty="0">
              <a:solidFill>
                <a:srgbClr val="FF0000"/>
              </a:solidFill>
            </a:endParaRPr>
          </a:p>
        </p:txBody>
      </p:sp>
    </p:spTree>
    <p:extLst>
      <p:ext uri="{BB962C8B-B14F-4D97-AF65-F5344CB8AC3E}">
        <p14:creationId xmlns:p14="http://schemas.microsoft.com/office/powerpoint/2010/main" val="68548200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xit" presetSubtype="0" accel="100000" fill="hold" nodeType="clickEffect">
                                  <p:stCondLst>
                                    <p:cond delay="0"/>
                                  </p:stCondLst>
                                  <p:childTnLst>
                                    <p:anim calcmode="lin" valueType="num">
                                      <p:cBhvr>
                                        <p:cTn id="14" dur="1000"/>
                                        <p:tgtEl>
                                          <p:spTgt spid="4"/>
                                        </p:tgtEl>
                                        <p:attrNameLst>
                                          <p:attrName>ppt_w</p:attrName>
                                        </p:attrNameLst>
                                      </p:cBhvr>
                                      <p:tavLst>
                                        <p:tav tm="0">
                                          <p:val>
                                            <p:strVal val="ppt_w"/>
                                          </p:val>
                                        </p:tav>
                                        <p:tav tm="100000">
                                          <p:val>
                                            <p:fltVal val="0"/>
                                          </p:val>
                                        </p:tav>
                                      </p:tavLst>
                                    </p:anim>
                                    <p:anim calcmode="lin" valueType="num">
                                      <p:cBhvr>
                                        <p:cTn id="15" dur="1000"/>
                                        <p:tgtEl>
                                          <p:spTgt spid="4"/>
                                        </p:tgtEl>
                                        <p:attrNameLst>
                                          <p:attrName>ppt_h</p:attrName>
                                        </p:attrNameLst>
                                      </p:cBhvr>
                                      <p:tavLst>
                                        <p:tav tm="0">
                                          <p:val>
                                            <p:strVal val="ppt_h"/>
                                          </p:val>
                                        </p:tav>
                                        <p:tav tm="100000">
                                          <p:val>
                                            <p:fltVal val="0"/>
                                          </p:val>
                                        </p:tav>
                                      </p:tavLst>
                                    </p:anim>
                                    <p:anim calcmode="lin" valueType="num">
                                      <p:cBhvr>
                                        <p:cTn id="16" dur="1000"/>
                                        <p:tgtEl>
                                          <p:spTgt spid="4"/>
                                        </p:tgtEl>
                                        <p:attrNameLst>
                                          <p:attrName>style.rotation</p:attrName>
                                        </p:attrNameLst>
                                      </p:cBhvr>
                                      <p:tavLst>
                                        <p:tav tm="0">
                                          <p:val>
                                            <p:fltVal val="0"/>
                                          </p:val>
                                        </p:tav>
                                        <p:tav tm="100000">
                                          <p:val>
                                            <p:fltVal val="360"/>
                                          </p:val>
                                        </p:tav>
                                      </p:tavLst>
                                    </p:anim>
                                    <p:animEffect transition="out" filter="fade">
                                      <p:cBhvr>
                                        <p:cTn id="17" dur="1000"/>
                                        <p:tgtEl>
                                          <p:spTgt spid="4"/>
                                        </p:tgtEl>
                                      </p:cBhvr>
                                    </p:animEffect>
                                    <p:set>
                                      <p:cBhvr>
                                        <p:cTn id="18" dur="1" fill="hold">
                                          <p:stCondLst>
                                            <p:cond delay="999"/>
                                          </p:stCondLst>
                                        </p:cTn>
                                        <p:tgtEl>
                                          <p:spTgt spid="4"/>
                                        </p:tgtEl>
                                        <p:attrNameLst>
                                          <p:attrName>style.visibility</p:attrName>
                                        </p:attrNameLst>
                                      </p:cBhvr>
                                      <p:to>
                                        <p:strVal val="hidden"/>
                                      </p:to>
                                    </p:set>
                                  </p:childTnLst>
                                </p:cTn>
                              </p:par>
                              <p:par>
                                <p:cTn id="19" presetID="55" presetClass="exit" presetSubtype="0" fill="hold" grpId="1" nodeType="withEffect">
                                  <p:stCondLst>
                                    <p:cond delay="0"/>
                                  </p:stCondLst>
                                  <p:childTnLst>
                                    <p:anim calcmode="lin" valueType="num">
                                      <p:cBhvr>
                                        <p:cTn id="20" dur="1000"/>
                                        <p:tgtEl>
                                          <p:spTgt spid="3"/>
                                        </p:tgtEl>
                                        <p:attrNameLst>
                                          <p:attrName>ppt_w</p:attrName>
                                        </p:attrNameLst>
                                      </p:cBhvr>
                                      <p:tavLst>
                                        <p:tav tm="0">
                                          <p:val>
                                            <p:strVal val="ppt_w"/>
                                          </p:val>
                                        </p:tav>
                                        <p:tav tm="100000">
                                          <p:val>
                                            <p:strVal val="ppt_w*0.70"/>
                                          </p:val>
                                        </p:tav>
                                      </p:tavLst>
                                    </p:anim>
                                    <p:anim calcmode="lin" valueType="num">
                                      <p:cBhvr>
                                        <p:cTn id="21" dur="1000"/>
                                        <p:tgtEl>
                                          <p:spTgt spid="3"/>
                                        </p:tgtEl>
                                        <p:attrNameLst>
                                          <p:attrName>ppt_h</p:attrName>
                                        </p:attrNameLst>
                                      </p:cBhvr>
                                      <p:tavLst>
                                        <p:tav tm="0">
                                          <p:val>
                                            <p:strVal val="ppt_h"/>
                                          </p:val>
                                        </p:tav>
                                        <p:tav tm="100000">
                                          <p:val>
                                            <p:strVal val="ppt_h"/>
                                          </p:val>
                                        </p:tav>
                                      </p:tavLst>
                                    </p:anim>
                                    <p:animEffect transition="out" filter="fade">
                                      <p:cBhvr>
                                        <p:cTn id="22" dur="1000"/>
                                        <p:tgtEl>
                                          <p:spTgt spid="3"/>
                                        </p:tgtEl>
                                      </p:cBhvr>
                                    </p:animEffect>
                                    <p:set>
                                      <p:cBhvr>
                                        <p:cTn id="23"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52736"/>
            <a:ext cx="8352928" cy="4154984"/>
          </a:xfrm>
          <a:prstGeom prst="rect">
            <a:avLst/>
          </a:prstGeom>
        </p:spPr>
        <p:txBody>
          <a:bodyPr wrap="square">
            <a:spAutoFit/>
          </a:bodyPr>
          <a:lstStyle/>
          <a:p>
            <a:r>
              <a:rPr lang="ru-RU" sz="2400" dirty="0" smtClean="0">
                <a:solidFill>
                  <a:srgbClr val="FF0000"/>
                </a:solidFill>
              </a:rPr>
              <a:t>Святослав  </a:t>
            </a:r>
            <a:r>
              <a:rPr lang="ru-RU" sz="2400" dirty="0">
                <a:solidFill>
                  <a:srgbClr val="FF0000"/>
                </a:solidFill>
              </a:rPr>
              <a:t>— </a:t>
            </a:r>
            <a:r>
              <a:rPr lang="ru-RU" sz="2400" dirty="0" smtClean="0">
                <a:solidFill>
                  <a:srgbClr val="FF0000"/>
                </a:solidFill>
              </a:rPr>
              <a:t> </a:t>
            </a:r>
            <a:r>
              <a:rPr lang="ru-RU" sz="2400" dirty="0">
                <a:solidFill>
                  <a:srgbClr val="FF0000"/>
                </a:solidFill>
              </a:rPr>
              <a:t>великий князь </a:t>
            </a:r>
            <a:r>
              <a:rPr lang="ru-RU" sz="2400" dirty="0" smtClean="0">
                <a:solidFill>
                  <a:srgbClr val="FF0000"/>
                </a:solidFill>
              </a:rPr>
              <a:t>Киевский </a:t>
            </a:r>
            <a:r>
              <a:rPr lang="ru-RU" sz="2400" dirty="0">
                <a:solidFill>
                  <a:srgbClr val="FF0000"/>
                </a:solidFill>
              </a:rPr>
              <a:t>с 945 по 972 год, прославился как полководец.</a:t>
            </a:r>
          </a:p>
          <a:p>
            <a:r>
              <a:rPr lang="ru-RU" sz="2400" dirty="0" smtClean="0">
                <a:solidFill>
                  <a:srgbClr val="FF0000"/>
                </a:solidFill>
              </a:rPr>
              <a:t>Формально </a:t>
            </a:r>
            <a:r>
              <a:rPr lang="ru-RU" sz="2400" dirty="0">
                <a:solidFill>
                  <a:srgbClr val="FF0000"/>
                </a:solidFill>
              </a:rPr>
              <a:t>Святослав стал великим князем в 3-летнем возрасте после гибели в 945 году отца, великого князя Игоря, но самостоятельное правление началось около 964 года. При Святославе Киевским государством в значительной мере правила его мать — княгиня Ольга, сначала из-за малолетства Святослава, затем из-за его постоянного пребывания в военных походах. При возвращении из похода на Болгарию Святослав был убит печенегами в 972 году на днепровских порогах.</a:t>
            </a:r>
          </a:p>
        </p:txBody>
      </p:sp>
    </p:spTree>
    <p:extLst>
      <p:ext uri="{BB962C8B-B14F-4D97-AF65-F5344CB8AC3E}">
        <p14:creationId xmlns:p14="http://schemas.microsoft.com/office/powerpoint/2010/main" val="2268185046"/>
      </p:ext>
    </p:extLst>
  </p:cSld>
  <p:clrMapOvr>
    <a:masterClrMapping/>
  </p:clrMapOvr>
  <p:transition spd="slow" advClick="0" advTm="2000">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52110" y="1196752"/>
            <a:ext cx="8136904" cy="4154984"/>
          </a:xfrm>
          <a:prstGeom prst="rect">
            <a:avLst/>
          </a:prstGeom>
        </p:spPr>
        <p:txBody>
          <a:bodyPr wrap="square">
            <a:spAutoFit/>
          </a:bodyPr>
          <a:lstStyle/>
          <a:p>
            <a:r>
              <a:rPr lang="ru-RU" sz="2400" dirty="0">
                <a:solidFill>
                  <a:srgbClr val="FF0000"/>
                </a:solidFill>
              </a:rPr>
              <a:t>В «Повести временных лет» отмечено, что в 964 году Святослав «пошёл на Оку реку и на Волгу, и встретил вятичей». Не исключено, что в это время, когда главной целью Святослава было нанесение удара по хазарам, он не подчинил вятичей, то есть ещё не обложил их </a:t>
            </a:r>
            <a:r>
              <a:rPr lang="ru-RU" sz="2400" dirty="0" smtClean="0">
                <a:solidFill>
                  <a:srgbClr val="FF0000"/>
                </a:solidFill>
              </a:rPr>
              <a:t>данью.</a:t>
            </a:r>
            <a:endParaRPr lang="ru-RU" sz="2400" dirty="0">
              <a:solidFill>
                <a:srgbClr val="FF0000"/>
              </a:solidFill>
            </a:endParaRPr>
          </a:p>
          <a:p>
            <a:r>
              <a:rPr lang="ru-RU" sz="2400" dirty="0" smtClean="0">
                <a:solidFill>
                  <a:srgbClr val="FF0000"/>
                </a:solidFill>
              </a:rPr>
              <a:t>В </a:t>
            </a:r>
            <a:r>
              <a:rPr lang="ru-RU" sz="2400" dirty="0">
                <a:solidFill>
                  <a:srgbClr val="FF0000"/>
                </a:solidFill>
              </a:rPr>
              <a:t>965 году Святослав атаковал Хазарию:</a:t>
            </a:r>
          </a:p>
          <a:p>
            <a:r>
              <a:rPr lang="ru-RU" sz="2400" dirty="0" smtClean="0">
                <a:solidFill>
                  <a:srgbClr val="FF0000"/>
                </a:solidFill>
              </a:rPr>
              <a:t>«</a:t>
            </a:r>
            <a:r>
              <a:rPr lang="ru-RU" sz="2400" dirty="0">
                <a:solidFill>
                  <a:srgbClr val="FF0000"/>
                </a:solidFill>
              </a:rPr>
              <a:t>В год </a:t>
            </a:r>
            <a:r>
              <a:rPr lang="ru-RU" sz="2400" dirty="0" smtClean="0">
                <a:solidFill>
                  <a:srgbClr val="FF0000"/>
                </a:solidFill>
              </a:rPr>
              <a:t> 965 </a:t>
            </a:r>
            <a:r>
              <a:rPr lang="ru-RU" sz="2400" dirty="0">
                <a:solidFill>
                  <a:srgbClr val="FF0000"/>
                </a:solidFill>
              </a:rPr>
              <a:t>пошёл Святослав на хазар. Услышав же, хазары вышли навстречу ему со своим князем каганом и сошлись биться, и в битве одолел Святослав хазар, и столицу их </a:t>
            </a:r>
            <a:r>
              <a:rPr lang="ru-RU" sz="2400" dirty="0" smtClean="0">
                <a:solidFill>
                  <a:srgbClr val="FF0000"/>
                </a:solidFill>
              </a:rPr>
              <a:t> </a:t>
            </a:r>
            <a:r>
              <a:rPr lang="ru-RU" sz="2400" dirty="0">
                <a:solidFill>
                  <a:srgbClr val="FF0000"/>
                </a:solidFill>
              </a:rPr>
              <a:t>Белую Вежу взял. </a:t>
            </a:r>
          </a:p>
        </p:txBody>
      </p:sp>
    </p:spTree>
    <p:extLst>
      <p:ext uri="{BB962C8B-B14F-4D97-AF65-F5344CB8AC3E}">
        <p14:creationId xmlns:p14="http://schemas.microsoft.com/office/powerpoint/2010/main" val="394973492"/>
      </p:ext>
    </p:extLst>
  </p:cSld>
  <p:clrMapOvr>
    <a:masterClrMapping/>
  </p:clrMapOvr>
  <p:transition spd="slow" advClick="0" advTm="2000">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7477" y="1916832"/>
            <a:ext cx="7560840" cy="2677656"/>
          </a:xfrm>
          <a:prstGeom prst="rect">
            <a:avLst/>
          </a:prstGeom>
        </p:spPr>
        <p:txBody>
          <a:bodyPr wrap="square">
            <a:spAutoFit/>
          </a:bodyPr>
          <a:lstStyle/>
          <a:p>
            <a:r>
              <a:rPr lang="ru-RU" sz="2400" dirty="0">
                <a:solidFill>
                  <a:srgbClr val="FF0000"/>
                </a:solidFill>
              </a:rPr>
              <a:t>В 968 году Святослав вторгся в Болгарию и после войны с болгарами обосновался в устье Дуная, в Переяславце, куда к нему была выслана «дань с греков</a:t>
            </a:r>
            <a:r>
              <a:rPr lang="ru-RU" sz="2400" dirty="0" smtClean="0">
                <a:solidFill>
                  <a:srgbClr val="FF0000"/>
                </a:solidFill>
              </a:rPr>
              <a:t>». </a:t>
            </a:r>
            <a:r>
              <a:rPr lang="ru-RU" sz="2400" dirty="0">
                <a:solidFill>
                  <a:srgbClr val="FF0000"/>
                </a:solidFill>
              </a:rPr>
              <a:t>В этот период отношения Руси с Византией были </a:t>
            </a:r>
            <a:r>
              <a:rPr lang="ru-RU" sz="2400" dirty="0" smtClean="0">
                <a:solidFill>
                  <a:srgbClr val="FF0000"/>
                </a:solidFill>
              </a:rPr>
              <a:t>скорее </a:t>
            </a:r>
            <a:r>
              <a:rPr lang="ru-RU" sz="2400" dirty="0">
                <a:solidFill>
                  <a:srgbClr val="FF0000"/>
                </a:solidFill>
              </a:rPr>
              <a:t>всего дружественными, так как итальянский посол </a:t>
            </a:r>
            <a:r>
              <a:rPr lang="ru-RU" sz="2400" dirty="0" smtClean="0">
                <a:solidFill>
                  <a:srgbClr val="FF0000"/>
                </a:solidFill>
              </a:rPr>
              <a:t> </a:t>
            </a:r>
            <a:r>
              <a:rPr lang="ru-RU" sz="2400" dirty="0">
                <a:solidFill>
                  <a:srgbClr val="FF0000"/>
                </a:solidFill>
              </a:rPr>
              <a:t>в июле 968 года видел русские корабли в составе византийского флота.</a:t>
            </a:r>
          </a:p>
        </p:txBody>
      </p:sp>
    </p:spTree>
    <p:extLst>
      <p:ext uri="{BB962C8B-B14F-4D97-AF65-F5344CB8AC3E}">
        <p14:creationId xmlns:p14="http://schemas.microsoft.com/office/powerpoint/2010/main" val="83829790"/>
      </p:ext>
    </p:extLst>
  </p:cSld>
  <p:clrMapOvr>
    <a:masterClrMapping/>
  </p:clrMapOvr>
  <p:transition spd="slow" advClick="0" advTm="2000">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0882" y="548680"/>
            <a:ext cx="8136905" cy="5632311"/>
          </a:xfrm>
          <a:prstGeom prst="rect">
            <a:avLst/>
          </a:prstGeom>
        </p:spPr>
        <p:txBody>
          <a:bodyPr wrap="square">
            <a:spAutoFit/>
          </a:bodyPr>
          <a:lstStyle/>
          <a:p>
            <a:r>
              <a:rPr lang="ru-RU" sz="2400" dirty="0">
                <a:solidFill>
                  <a:srgbClr val="FF0000"/>
                </a:solidFill>
              </a:rPr>
              <a:t>Во время пребывания князя в Киеве скончалась его мать, княгиня Ольга, фактически правившая Русью в отсутствие сына. Святослав по-новому устроил управление государством: посадил сына Ярополка на киевское княжение, Олега — на древлянское, Владимира — на новгородское. После этого, осенью 969 года великий князь снова пошёл на Болгарию с </a:t>
            </a:r>
            <a:r>
              <a:rPr lang="ru-RU" sz="2400" dirty="0" smtClean="0">
                <a:solidFill>
                  <a:srgbClr val="FF0000"/>
                </a:solidFill>
              </a:rPr>
              <a:t>войском. </a:t>
            </a:r>
            <a:r>
              <a:rPr lang="ru-RU" sz="2400" dirty="0">
                <a:solidFill>
                  <a:srgbClr val="FF0000"/>
                </a:solidFill>
              </a:rPr>
              <a:t>«Повесть временных лет» передаёт его слова:</a:t>
            </a:r>
          </a:p>
          <a:p>
            <a:r>
              <a:rPr lang="ru-RU" sz="2400" dirty="0" smtClean="0">
                <a:solidFill>
                  <a:srgbClr val="FF0000"/>
                </a:solidFill>
              </a:rPr>
              <a:t>«</a:t>
            </a:r>
            <a:r>
              <a:rPr lang="ru-RU" sz="2400" dirty="0">
                <a:solidFill>
                  <a:srgbClr val="FF0000"/>
                </a:solidFill>
              </a:rPr>
              <a:t>Не любо мне сидеть в Киеве, хочу жить в Переяславце на Дунае — ибо там середина земли моей, туда стекаются все блага: из Греческой земли золото, паволоки, вина, различные плоды; из Чехии и из Венгрии серебро и кони; из Руси же меха и воск, мёд и рабы</a:t>
            </a:r>
            <a:r>
              <a:rPr lang="ru-RU" sz="2400" dirty="0" smtClean="0">
                <a:solidFill>
                  <a:srgbClr val="FF0000"/>
                </a:solidFill>
              </a:rPr>
              <a:t>».</a:t>
            </a:r>
            <a:endParaRPr lang="ru-RU" sz="2400" dirty="0">
              <a:solidFill>
                <a:srgbClr val="FF0000"/>
              </a:solidFill>
            </a:endParaRPr>
          </a:p>
        </p:txBody>
      </p:sp>
    </p:spTree>
    <p:extLst>
      <p:ext uri="{BB962C8B-B14F-4D97-AF65-F5344CB8AC3E}">
        <p14:creationId xmlns:p14="http://schemas.microsoft.com/office/powerpoint/2010/main" val="180595143"/>
      </p:ext>
    </p:extLst>
  </p:cSld>
  <p:clrMapOvr>
    <a:masterClrMapping/>
  </p:clrMapOvr>
  <p:transition spd="slow" advClick="0" advTm="2000">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352928" cy="6001643"/>
          </a:xfrm>
          <a:prstGeom prst="rect">
            <a:avLst/>
          </a:prstGeom>
        </p:spPr>
        <p:txBody>
          <a:bodyPr wrap="square">
            <a:spAutoFit/>
          </a:bodyPr>
          <a:lstStyle/>
          <a:p>
            <a:r>
              <a:rPr lang="ru-RU" sz="2400" dirty="0">
                <a:solidFill>
                  <a:srgbClr val="FF0000"/>
                </a:solidFill>
              </a:rPr>
              <a:t>Весной 970 года Святослав в союзе с болгарами, печенегами и венграми напал на владения Византии во Фракии. Численность союзников византийский историк </a:t>
            </a:r>
            <a:r>
              <a:rPr lang="ru-RU" sz="2400" dirty="0" smtClean="0">
                <a:solidFill>
                  <a:srgbClr val="FF0000"/>
                </a:solidFill>
              </a:rPr>
              <a:t> </a:t>
            </a:r>
            <a:r>
              <a:rPr lang="ru-RU" sz="2400" dirty="0">
                <a:solidFill>
                  <a:srgbClr val="FF0000"/>
                </a:solidFill>
              </a:rPr>
              <a:t>исчислял в более чем 30 000 воинов, в то время как греческий полководец </a:t>
            </a:r>
            <a:r>
              <a:rPr lang="ru-RU" sz="2400" dirty="0" smtClean="0">
                <a:solidFill>
                  <a:srgbClr val="FF0000"/>
                </a:solidFill>
              </a:rPr>
              <a:t> </a:t>
            </a:r>
            <a:r>
              <a:rPr lang="ru-RU" sz="2400" dirty="0">
                <a:solidFill>
                  <a:srgbClr val="FF0000"/>
                </a:solidFill>
              </a:rPr>
              <a:t>имел под рукой от 10 до 12 тысяч солдат. Варда Склир избегал сражения в открытом поле, сохраняя силы в крепостях. Войско Святослава дошло до Аркадиополя </a:t>
            </a:r>
            <a:r>
              <a:rPr lang="ru-RU" sz="2400" dirty="0" smtClean="0">
                <a:solidFill>
                  <a:srgbClr val="FF0000"/>
                </a:solidFill>
              </a:rPr>
              <a:t>в </a:t>
            </a:r>
            <a:r>
              <a:rPr lang="ru-RU" sz="2400" dirty="0">
                <a:solidFill>
                  <a:srgbClr val="FF0000"/>
                </a:solidFill>
              </a:rPr>
              <a:t>120 км от </a:t>
            </a:r>
            <a:r>
              <a:rPr lang="ru-RU" sz="2400" dirty="0" smtClean="0">
                <a:solidFill>
                  <a:srgbClr val="FF0000"/>
                </a:solidFill>
              </a:rPr>
              <a:t>Константинополя, </a:t>
            </a:r>
            <a:r>
              <a:rPr lang="ru-RU" sz="2400" dirty="0">
                <a:solidFill>
                  <a:srgbClr val="FF0000"/>
                </a:solidFill>
              </a:rPr>
              <a:t>где и произошло генеральное сражение. По сообщениям византийских источников были окружены и перебиты все печенеги, а затем были разгромлены основные силы Святослава. Древнерусская летопись излагает события иначе: по сведениям летописца, Святослав вплотную подошёл к Царьграду, но отступил, лишь взяв большую дань, включая и </a:t>
            </a:r>
            <a:r>
              <a:rPr lang="ru-RU" sz="2400" dirty="0" smtClean="0">
                <a:solidFill>
                  <a:srgbClr val="FF0000"/>
                </a:solidFill>
              </a:rPr>
              <a:t>погибших </a:t>
            </a:r>
            <a:r>
              <a:rPr lang="ru-RU" sz="2400" dirty="0">
                <a:solidFill>
                  <a:srgbClr val="FF0000"/>
                </a:solidFill>
              </a:rPr>
              <a:t>воинов.</a:t>
            </a:r>
          </a:p>
        </p:txBody>
      </p:sp>
    </p:spTree>
    <p:extLst>
      <p:ext uri="{BB962C8B-B14F-4D97-AF65-F5344CB8AC3E}">
        <p14:creationId xmlns:p14="http://schemas.microsoft.com/office/powerpoint/2010/main" val="4162425627"/>
      </p:ext>
    </p:extLst>
  </p:cSld>
  <p:clrMapOvr>
    <a:masterClrMapping/>
  </p:clrMapOvr>
  <p:transition spd="slow" advClick="0" advTm="2000">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867" y="764704"/>
            <a:ext cx="8496944" cy="4893647"/>
          </a:xfrm>
          <a:prstGeom prst="rect">
            <a:avLst/>
          </a:prstGeom>
        </p:spPr>
        <p:txBody>
          <a:bodyPr wrap="square">
            <a:spAutoFit/>
          </a:bodyPr>
          <a:lstStyle/>
          <a:p>
            <a:r>
              <a:rPr lang="ru-RU" sz="2400" dirty="0">
                <a:solidFill>
                  <a:srgbClr val="FF0000"/>
                </a:solidFill>
              </a:rPr>
              <a:t>По заключении мира Святослав благополучно достиг устья Днепра и на ладьях отправился к порогам. Воевода Свенельд говорил ему: «Обойди, князь, пороги на конях, ибо стоят у порогов печенеги». Попытка Святослава в 971 году подняться по Днепру не удалась, пришлось ему зимовать в устье Днепра, а весной 972 года повторить попытку. Однако печенеги по-прежнему сторожили </a:t>
            </a:r>
            <a:r>
              <a:rPr lang="ru-RU" sz="2400" dirty="0" smtClean="0">
                <a:solidFill>
                  <a:srgbClr val="FF0000"/>
                </a:solidFill>
              </a:rPr>
              <a:t>руссов</a:t>
            </a:r>
            <a:r>
              <a:rPr lang="ru-RU" sz="2400" dirty="0">
                <a:solidFill>
                  <a:srgbClr val="FF0000"/>
                </a:solidFill>
              </a:rPr>
              <a:t>. В схватке Святослав погиб:</a:t>
            </a:r>
          </a:p>
          <a:p>
            <a:r>
              <a:rPr lang="ru-RU" sz="2400" dirty="0" smtClean="0">
                <a:solidFill>
                  <a:srgbClr val="FF0000"/>
                </a:solidFill>
              </a:rPr>
              <a:t>«</a:t>
            </a:r>
            <a:r>
              <a:rPr lang="ru-RU" sz="2400" dirty="0">
                <a:solidFill>
                  <a:srgbClr val="FF0000"/>
                </a:solidFill>
              </a:rPr>
              <a:t>Когда наступила весна, отправился Святослав к порогам. И напал на него Куря, князь печенежский, и убили Святослава, и взяли голову его, и сделали чашу из черепа, оковав </a:t>
            </a:r>
            <a:r>
              <a:rPr lang="ru-RU" sz="2400" dirty="0" smtClean="0">
                <a:solidFill>
                  <a:srgbClr val="FF0000"/>
                </a:solidFill>
              </a:rPr>
              <a:t>её, </a:t>
            </a:r>
            <a:r>
              <a:rPr lang="ru-RU" sz="2400" dirty="0">
                <a:solidFill>
                  <a:srgbClr val="FF0000"/>
                </a:solidFill>
              </a:rPr>
              <a:t>и пили из </a:t>
            </a:r>
            <a:r>
              <a:rPr lang="ru-RU" sz="2400" dirty="0" smtClean="0">
                <a:solidFill>
                  <a:srgbClr val="FF0000"/>
                </a:solidFill>
              </a:rPr>
              <a:t>неё. </a:t>
            </a:r>
            <a:r>
              <a:rPr lang="ru-RU" sz="2400" dirty="0">
                <a:solidFill>
                  <a:srgbClr val="FF0000"/>
                </a:solidFill>
              </a:rPr>
              <a:t>Свенельд же пришел в Киев к Ярополку</a:t>
            </a:r>
            <a:r>
              <a:rPr lang="ru-RU" sz="2400" dirty="0" smtClean="0">
                <a:solidFill>
                  <a:srgbClr val="FF0000"/>
                </a:solidFill>
              </a:rPr>
              <a:t>».</a:t>
            </a:r>
            <a:endParaRPr lang="ru-RU" sz="2400" dirty="0">
              <a:solidFill>
                <a:srgbClr val="FF0000"/>
              </a:solidFill>
            </a:endParaRPr>
          </a:p>
        </p:txBody>
      </p:sp>
    </p:spTree>
    <p:extLst>
      <p:ext uri="{BB962C8B-B14F-4D97-AF65-F5344CB8AC3E}">
        <p14:creationId xmlns:p14="http://schemas.microsoft.com/office/powerpoint/2010/main" val="1002475031"/>
      </p:ext>
    </p:extLst>
  </p:cSld>
  <p:clrMapOvr>
    <a:masterClrMapping/>
  </p:clrMapOvr>
  <p:transition spd="slow" advClick="0" advTm="2000">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04664"/>
            <a:ext cx="7344816" cy="5733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80447" y="6138092"/>
            <a:ext cx="7272808" cy="707886"/>
          </a:xfrm>
          <a:prstGeom prst="rect">
            <a:avLst/>
          </a:prstGeom>
          <a:noFill/>
        </p:spPr>
        <p:txBody>
          <a:bodyPr wrap="square" rtlCol="0">
            <a:spAutoFit/>
          </a:bodyPr>
          <a:lstStyle/>
          <a:p>
            <a:pPr algn="ctr"/>
            <a:r>
              <a:rPr lang="ru-RU" sz="4000" b="1" dirty="0" smtClean="0">
                <a:solidFill>
                  <a:srgbClr val="FF0000"/>
                </a:solidFill>
              </a:rPr>
              <a:t>Князь Владимир</a:t>
            </a:r>
            <a:endParaRPr lang="ru-RU" sz="4000" b="1" dirty="0">
              <a:solidFill>
                <a:srgbClr val="FF0000"/>
              </a:solidFill>
            </a:endParaRPr>
          </a:p>
        </p:txBody>
      </p:sp>
    </p:spTree>
    <p:extLst>
      <p:ext uri="{BB962C8B-B14F-4D97-AF65-F5344CB8AC3E}">
        <p14:creationId xmlns:p14="http://schemas.microsoft.com/office/powerpoint/2010/main" val="2185244947"/>
      </p:ext>
    </p:extLst>
  </p:cSld>
  <p:clrMapOvr>
    <a:masterClrMapping/>
  </p:clrMapOvr>
  <p:transition spd="slow" advClick="0" advTm="2000">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3421" y="836712"/>
            <a:ext cx="8496944" cy="5262979"/>
          </a:xfrm>
          <a:prstGeom prst="rect">
            <a:avLst/>
          </a:prstGeom>
        </p:spPr>
        <p:txBody>
          <a:bodyPr wrap="square">
            <a:spAutoFit/>
          </a:bodyPr>
          <a:lstStyle/>
          <a:p>
            <a:r>
              <a:rPr lang="ru-RU" sz="2400" dirty="0">
                <a:solidFill>
                  <a:srgbClr val="FF0000"/>
                </a:solidFill>
              </a:rPr>
              <a:t>Князь Владимир был сыном Святослава от древлянской княжны Малуши. Родился он в 963 году. Воспитывал Владимира брат его матери язычник Добрыня. В 972 году князь Владимир стал править Новгородом. В 980 г. в разгар войны между братьями Владимир пошел на Киев, в котором княжил его старший брат Ярополк. Победив брата, Владимир стал править в Киеве. Он завоевал Галицию, смирил вятичей, воевал с печенегами, распространил пределы своей державы от Балтийского моря на севере до реки Буг на юге. </a:t>
            </a:r>
            <a:r>
              <a:rPr lang="ru-RU" sz="2400" dirty="0" smtClean="0">
                <a:solidFill>
                  <a:srgbClr val="FF0000"/>
                </a:solidFill>
              </a:rPr>
              <a:t>На </a:t>
            </a:r>
            <a:r>
              <a:rPr lang="ru-RU" sz="2400" dirty="0">
                <a:solidFill>
                  <a:srgbClr val="FF0000"/>
                </a:solidFill>
              </a:rPr>
              <a:t>Киевских горах он установил идолов, которым стали приносить </a:t>
            </a:r>
            <a:r>
              <a:rPr lang="ru-RU" sz="2400" dirty="0" smtClean="0">
                <a:solidFill>
                  <a:srgbClr val="FF0000"/>
                </a:solidFill>
              </a:rPr>
              <a:t>жертвы</a:t>
            </a:r>
            <a:r>
              <a:rPr lang="ru-RU" sz="2400" dirty="0">
                <a:solidFill>
                  <a:srgbClr val="FF0000"/>
                </a:solidFill>
              </a:rPr>
              <a:t>. Тогда погибли за Христа варяги Феодор и Иоанн. И</a:t>
            </a:r>
            <a:r>
              <a:rPr lang="ru-RU" sz="2400" dirty="0" smtClean="0">
                <a:solidFill>
                  <a:srgbClr val="FF0000"/>
                </a:solidFill>
              </a:rPr>
              <a:t>х смерть произвела </a:t>
            </a:r>
            <a:r>
              <a:rPr lang="ru-RU" sz="2400" dirty="0">
                <a:solidFill>
                  <a:srgbClr val="FF0000"/>
                </a:solidFill>
              </a:rPr>
              <a:t>на </a:t>
            </a:r>
            <a:r>
              <a:rPr lang="ru-RU" sz="2400" dirty="0" smtClean="0">
                <a:solidFill>
                  <a:srgbClr val="FF0000"/>
                </a:solidFill>
              </a:rPr>
              <a:t>князя сильное </a:t>
            </a:r>
            <a:r>
              <a:rPr lang="ru-RU" sz="2400" dirty="0">
                <a:solidFill>
                  <a:srgbClr val="FF0000"/>
                </a:solidFill>
              </a:rPr>
              <a:t>впечатление, и он начал сомневаться в истинности языческой веры.</a:t>
            </a:r>
          </a:p>
        </p:txBody>
      </p:sp>
    </p:spTree>
    <p:extLst>
      <p:ext uri="{BB962C8B-B14F-4D97-AF65-F5344CB8AC3E}">
        <p14:creationId xmlns:p14="http://schemas.microsoft.com/office/powerpoint/2010/main" val="1722767475"/>
      </p:ext>
    </p:extLst>
  </p:cSld>
  <p:clrMapOvr>
    <a:masterClrMapping/>
  </p:clrMapOvr>
  <p:transition spd="slow" advClick="0" advTm="2000">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77" y="167326"/>
            <a:ext cx="9144000" cy="6740307"/>
          </a:xfrm>
          <a:prstGeom prst="rect">
            <a:avLst/>
          </a:prstGeom>
        </p:spPr>
        <p:txBody>
          <a:bodyPr wrap="square">
            <a:spAutoFit/>
          </a:bodyPr>
          <a:lstStyle/>
          <a:p>
            <a:r>
              <a:rPr lang="ru-RU" sz="2400" dirty="0">
                <a:solidFill>
                  <a:srgbClr val="FF0000"/>
                </a:solidFill>
              </a:rPr>
              <a:t>При Владимире I все земли восточных славян объединились в составе Киевской Руси. Окончательно были присоединены вятичи, земли по обе стороны Карпат, в 981 году </a:t>
            </a:r>
            <a:r>
              <a:rPr lang="ru-RU" sz="2400" dirty="0" smtClean="0">
                <a:solidFill>
                  <a:srgbClr val="FF0000"/>
                </a:solidFill>
              </a:rPr>
              <a:t>присоединили </a:t>
            </a:r>
            <a:r>
              <a:rPr lang="ru-RU" sz="2400" dirty="0">
                <a:solidFill>
                  <a:srgbClr val="FF0000"/>
                </a:solidFill>
              </a:rPr>
              <a:t>к русскому государству так называемые "Грады Червенские" - земли на юго-западе, захваченные ранее польским князем Мешко I. Происходило дальнейшее укрепление </a:t>
            </a:r>
            <a:r>
              <a:rPr lang="ru-RU" sz="2400" dirty="0" smtClean="0">
                <a:solidFill>
                  <a:srgbClr val="FF0000"/>
                </a:solidFill>
              </a:rPr>
              <a:t>государственного </a:t>
            </a:r>
            <a:r>
              <a:rPr lang="ru-RU" sz="2400" dirty="0">
                <a:solidFill>
                  <a:srgbClr val="FF0000"/>
                </a:solidFill>
              </a:rPr>
              <a:t>аппарата. Княжеские сыновья и старшие дружинники получили в управление крупнейшие центры.</a:t>
            </a:r>
          </a:p>
          <a:p>
            <a:r>
              <a:rPr lang="ru-RU" sz="2400" dirty="0" smtClean="0">
                <a:solidFill>
                  <a:srgbClr val="FF0000"/>
                </a:solidFill>
              </a:rPr>
              <a:t>Таким </a:t>
            </a:r>
            <a:r>
              <a:rPr lang="ru-RU" sz="2400" dirty="0">
                <a:solidFill>
                  <a:srgbClr val="FF0000"/>
                </a:solidFill>
              </a:rPr>
              <a:t>образом, формирование территориальной структуры государства Русь завершилось в конце X века. К этому времени была ликвидирована «автономия» всех восточнославянских союзов племенных княжеств. Изменилась и форма взимания дани. Теперь уже не было необходимости в полюдьи - объездах, исходящих из Киева.</a:t>
            </a:r>
          </a:p>
          <a:p>
            <a:r>
              <a:rPr lang="ru-RU" sz="2400" dirty="0" smtClean="0">
                <a:solidFill>
                  <a:srgbClr val="FF0000"/>
                </a:solidFill>
              </a:rPr>
              <a:t>Дань </a:t>
            </a:r>
            <a:r>
              <a:rPr lang="ru-RU" sz="2400" dirty="0">
                <a:solidFill>
                  <a:srgbClr val="FF0000"/>
                </a:solidFill>
              </a:rPr>
              <a:t>собиралась наместниками </a:t>
            </a:r>
            <a:r>
              <a:rPr lang="ru-RU" sz="2400" dirty="0" smtClean="0">
                <a:solidFill>
                  <a:srgbClr val="FF0000"/>
                </a:solidFill>
              </a:rPr>
              <a:t>Киевского </a:t>
            </a:r>
            <a:r>
              <a:rPr lang="ru-RU" sz="2400" dirty="0">
                <a:solidFill>
                  <a:srgbClr val="FF0000"/>
                </a:solidFill>
              </a:rPr>
              <a:t>князя. Две трети </a:t>
            </a:r>
            <a:r>
              <a:rPr lang="ru-RU" sz="2400" dirty="0" smtClean="0">
                <a:solidFill>
                  <a:srgbClr val="FF0000"/>
                </a:solidFill>
              </a:rPr>
              <a:t>собранной </a:t>
            </a:r>
            <a:r>
              <a:rPr lang="ru-RU" sz="2400" dirty="0">
                <a:solidFill>
                  <a:srgbClr val="FF0000"/>
                </a:solidFill>
              </a:rPr>
              <a:t>дани отправлялось в Киев, оставшаяся часть распределялась между дружинниками </a:t>
            </a:r>
            <a:r>
              <a:rPr lang="ru-RU" sz="2400" dirty="0" smtClean="0">
                <a:solidFill>
                  <a:srgbClr val="FF0000"/>
                </a:solidFill>
              </a:rPr>
              <a:t>князя - </a:t>
            </a:r>
            <a:r>
              <a:rPr lang="ru-RU" sz="2400" dirty="0">
                <a:solidFill>
                  <a:srgbClr val="FF0000"/>
                </a:solidFill>
              </a:rPr>
              <a:t>наместника. </a:t>
            </a:r>
          </a:p>
        </p:txBody>
      </p:sp>
    </p:spTree>
    <p:extLst>
      <p:ext uri="{BB962C8B-B14F-4D97-AF65-F5344CB8AC3E}">
        <p14:creationId xmlns:p14="http://schemas.microsoft.com/office/powerpoint/2010/main" val="1997487702"/>
      </p:ext>
    </p:extLst>
  </p:cSld>
  <p:clrMapOvr>
    <a:masterClrMapping/>
  </p:clrMapOvr>
  <p:transition spd="slow" advClick="0" advTm="2000">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54" y="0"/>
            <a:ext cx="9279874" cy="6740307"/>
          </a:xfrm>
          <a:prstGeom prst="rect">
            <a:avLst/>
          </a:prstGeom>
        </p:spPr>
        <p:txBody>
          <a:bodyPr wrap="square">
            <a:spAutoFit/>
          </a:bodyPr>
          <a:lstStyle/>
          <a:p>
            <a:r>
              <a:rPr lang="ru-RU" sz="2400" dirty="0">
                <a:solidFill>
                  <a:srgbClr val="FF0000"/>
                </a:solidFill>
              </a:rPr>
              <a:t>Кроме того, Владимир поначалу был убежденным язычником и ярым противником христианства. Вскоре после вступления в Киев он устроил на холме возле своего дворца настоящий языческий пантеон — поставил изваяния языческих богов: Перуна, Хорса, Дажьбога, Стрибога, Симрагла и Мокоши. «И поклонялись люди им, нарицая их богами, и приводили сынов своих и дочерей, и приносили жертвы бесам… И осквернилась </a:t>
            </a:r>
            <a:r>
              <a:rPr lang="ru-RU" sz="2400" dirty="0" smtClean="0">
                <a:solidFill>
                  <a:srgbClr val="FF0000"/>
                </a:solidFill>
              </a:rPr>
              <a:t>кровью </a:t>
            </a:r>
            <a:r>
              <a:rPr lang="ru-RU" sz="2400" dirty="0">
                <a:solidFill>
                  <a:srgbClr val="FF0000"/>
                </a:solidFill>
              </a:rPr>
              <a:t>земля Русская и холм тот</a:t>
            </a:r>
            <a:r>
              <a:rPr lang="ru-RU" sz="2400" dirty="0" smtClean="0">
                <a:solidFill>
                  <a:srgbClr val="FF0000"/>
                </a:solidFill>
              </a:rPr>
              <a:t>». </a:t>
            </a:r>
            <a:r>
              <a:rPr lang="ru-RU" sz="2400" dirty="0">
                <a:solidFill>
                  <a:srgbClr val="FF0000"/>
                </a:solidFill>
              </a:rPr>
              <a:t>Изваяния Перуна, ставшего по воле Владимира главным божеством древней Руси, устанавливались и в других древнерусских городах. В 983 </a:t>
            </a:r>
            <a:r>
              <a:rPr lang="ru-RU" sz="2400" dirty="0" smtClean="0">
                <a:solidFill>
                  <a:srgbClr val="FF0000"/>
                </a:solidFill>
              </a:rPr>
              <a:t>году на </a:t>
            </a:r>
            <a:r>
              <a:rPr lang="ru-RU" sz="2400" dirty="0">
                <a:solidFill>
                  <a:srgbClr val="FF0000"/>
                </a:solidFill>
              </a:rPr>
              <a:t>«Перуновом холме» было решено устроить и человеческие жертвоприношения. Жребий пал на двор некоего варяга-христианина, и киевские язычники потребовали принести в жертву его сына. Варяг не подчинился им и не дал своего сына на заклание бесам. В отместку киевляне разметали весь его двор и подрубили сени, в</a:t>
            </a:r>
            <a:r>
              <a:rPr lang="ru-RU" sz="2400" dirty="0" smtClean="0">
                <a:solidFill>
                  <a:srgbClr val="FF0000"/>
                </a:solidFill>
              </a:rPr>
              <a:t> </a:t>
            </a:r>
            <a:r>
              <a:rPr lang="ru-RU" sz="2400" dirty="0">
                <a:solidFill>
                  <a:srgbClr val="FF0000"/>
                </a:solidFill>
              </a:rPr>
              <a:t>которых он стоял с сыном, и так убили их. </a:t>
            </a:r>
            <a:r>
              <a:rPr lang="ru-RU" sz="2400" dirty="0" smtClean="0">
                <a:solidFill>
                  <a:srgbClr val="FF0000"/>
                </a:solidFill>
              </a:rPr>
              <a:t>Этих варяг-христиан  церковь причислила первыми   </a:t>
            </a:r>
            <a:r>
              <a:rPr lang="ru-RU" sz="2400" dirty="0">
                <a:solidFill>
                  <a:srgbClr val="FF0000"/>
                </a:solidFill>
              </a:rPr>
              <a:t>в Русской земле мучениками за веру.</a:t>
            </a:r>
          </a:p>
        </p:txBody>
      </p:sp>
    </p:spTree>
    <p:extLst>
      <p:ext uri="{BB962C8B-B14F-4D97-AF65-F5344CB8AC3E}">
        <p14:creationId xmlns:p14="http://schemas.microsoft.com/office/powerpoint/2010/main" val="1590918768"/>
      </p:ext>
    </p:extLst>
  </p:cSld>
  <p:clrMapOvr>
    <a:masterClrMapping/>
  </p:clrMapOvr>
  <p:transition spd="slow" advClick="0" advTm="2000">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04664"/>
            <a:ext cx="7344816" cy="5251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71600" y="6021288"/>
            <a:ext cx="7726032" cy="707886"/>
          </a:xfrm>
          <a:prstGeom prst="rect">
            <a:avLst/>
          </a:prstGeom>
          <a:noFill/>
        </p:spPr>
        <p:txBody>
          <a:bodyPr wrap="square" rtlCol="0">
            <a:spAutoFit/>
          </a:bodyPr>
          <a:lstStyle/>
          <a:p>
            <a:pPr algn="ctr"/>
            <a:r>
              <a:rPr lang="ru-RU" sz="4000" dirty="0" smtClean="0">
                <a:solidFill>
                  <a:srgbClr val="FF0000"/>
                </a:solidFill>
              </a:rPr>
              <a:t>Владимир выбирает  религию</a:t>
            </a:r>
            <a:endParaRPr lang="ru-RU" sz="4000" dirty="0">
              <a:solidFill>
                <a:srgbClr val="FF0000"/>
              </a:solidFill>
            </a:endParaRPr>
          </a:p>
        </p:txBody>
      </p:sp>
    </p:spTree>
    <p:extLst>
      <p:ext uri="{BB962C8B-B14F-4D97-AF65-F5344CB8AC3E}">
        <p14:creationId xmlns:p14="http://schemas.microsoft.com/office/powerpoint/2010/main" val="4118581434"/>
      </p:ext>
    </p:extLst>
  </p:cSld>
  <p:clrMapOvr>
    <a:masterClrMapping/>
  </p:clrMapOvr>
  <p:transition spd="slow" advClick="0" advTm="2000">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6618" y="332656"/>
            <a:ext cx="8640960" cy="6740307"/>
          </a:xfrm>
          <a:prstGeom prst="rect">
            <a:avLst/>
          </a:prstGeom>
        </p:spPr>
        <p:txBody>
          <a:bodyPr wrap="square">
            <a:spAutoFit/>
          </a:bodyPr>
          <a:lstStyle/>
          <a:p>
            <a:r>
              <a:rPr lang="ru-RU" sz="2400" dirty="0" smtClean="0">
                <a:solidFill>
                  <a:srgbClr val="FF0000"/>
                </a:solidFill>
              </a:rPr>
              <a:t>Далеко </a:t>
            </a:r>
            <a:r>
              <a:rPr lang="ru-RU" sz="2400" dirty="0">
                <a:solidFill>
                  <a:srgbClr val="FF0000"/>
                </a:solidFill>
              </a:rPr>
              <a:t>не сразу Владимир пришел к своей вере. Летопись рассказывает о том, что сперва князь принял послов от волжских </a:t>
            </a:r>
            <a:r>
              <a:rPr lang="ru-RU" sz="2400" dirty="0" smtClean="0">
                <a:solidFill>
                  <a:srgbClr val="FF0000"/>
                </a:solidFill>
              </a:rPr>
              <a:t>болгар, </a:t>
            </a:r>
            <a:r>
              <a:rPr lang="ru-RU" sz="2400" dirty="0">
                <a:solidFill>
                  <a:srgbClr val="FF0000"/>
                </a:solidFill>
              </a:rPr>
              <a:t>латинян и хазарских евреев, предлагавших ему принять их закон. Затем в Киев явился и греческий философ, убеждавший Владимира в преимуществах православного вероучения. Владимир избрал «добрых и смысленных мужей» и отправил их в разные страны, чтобы те на деле сравнили, как поклоняются Богу разные народы. Вернувшись в Киев, «мужи» рассказали о красоте византийского богослужения: «Не знали — на небе или на земле были мы, ибо нет на земле красоты такой, и не знаем, как и рассказать об этом. Знаем только, что пребывает там Бог с людьми, и служба их лучше, чем во всех странах». Посоветовавшись с боярами </a:t>
            </a:r>
            <a:r>
              <a:rPr lang="ru-RU" sz="2400" dirty="0" smtClean="0">
                <a:solidFill>
                  <a:srgbClr val="FF0000"/>
                </a:solidFill>
              </a:rPr>
              <a:t>и представителями </a:t>
            </a:r>
            <a:r>
              <a:rPr lang="ru-RU" sz="2400" dirty="0">
                <a:solidFill>
                  <a:srgbClr val="FF0000"/>
                </a:solidFill>
              </a:rPr>
              <a:t>городского </a:t>
            </a:r>
            <a:r>
              <a:rPr lang="ru-RU" sz="2400" dirty="0" smtClean="0">
                <a:solidFill>
                  <a:srgbClr val="FF0000"/>
                </a:solidFill>
              </a:rPr>
              <a:t>самоуправления,  </a:t>
            </a:r>
            <a:r>
              <a:rPr lang="ru-RU" sz="2400" dirty="0">
                <a:solidFill>
                  <a:srgbClr val="FF0000"/>
                </a:solidFill>
              </a:rPr>
              <a:t>Владимир соглашается с тем, что византийская вера лучше всех остальных.</a:t>
            </a:r>
          </a:p>
          <a:p>
            <a:endParaRPr lang="ru-RU" sz="2400" dirty="0">
              <a:solidFill>
                <a:srgbClr val="FF0000"/>
              </a:solidFill>
            </a:endParaRPr>
          </a:p>
        </p:txBody>
      </p:sp>
    </p:spTree>
    <p:extLst>
      <p:ext uri="{BB962C8B-B14F-4D97-AF65-F5344CB8AC3E}">
        <p14:creationId xmlns:p14="http://schemas.microsoft.com/office/powerpoint/2010/main" val="946875587"/>
      </p:ext>
    </p:extLst>
  </p:cSld>
  <p:clrMapOvr>
    <a:masterClrMapping/>
  </p:clrMapOvr>
  <p:transition spd="slow" advClick="0" advTm="2000">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21" y="548680"/>
            <a:ext cx="7496395" cy="52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8794" y="6089504"/>
            <a:ext cx="7632848" cy="707886"/>
          </a:xfrm>
          <a:prstGeom prst="rect">
            <a:avLst/>
          </a:prstGeom>
          <a:noFill/>
        </p:spPr>
        <p:txBody>
          <a:bodyPr wrap="square" rtlCol="0">
            <a:spAutoFit/>
          </a:bodyPr>
          <a:lstStyle/>
          <a:p>
            <a:pPr algn="ctr"/>
            <a:r>
              <a:rPr lang="ru-RU" sz="4000" b="1" dirty="0" smtClean="0">
                <a:solidFill>
                  <a:srgbClr val="FF0000"/>
                </a:solidFill>
              </a:rPr>
              <a:t>Крещение Владимира</a:t>
            </a:r>
            <a:endParaRPr lang="ru-RU" sz="4000" b="1" dirty="0">
              <a:solidFill>
                <a:srgbClr val="FF0000"/>
              </a:solidFill>
            </a:endParaRPr>
          </a:p>
        </p:txBody>
      </p:sp>
    </p:spTree>
    <p:extLst>
      <p:ext uri="{BB962C8B-B14F-4D97-AF65-F5344CB8AC3E}">
        <p14:creationId xmlns:p14="http://schemas.microsoft.com/office/powerpoint/2010/main" val="3556469369"/>
      </p:ext>
    </p:extLst>
  </p:cSld>
  <p:clrMapOvr>
    <a:masterClrMapping/>
  </p:clrMapOvr>
  <p:transition spd="slow" advClick="0" advTm="2000">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458"/>
            <a:ext cx="9144000" cy="6863417"/>
          </a:xfrm>
          <a:prstGeom prst="rect">
            <a:avLst/>
          </a:prstGeom>
        </p:spPr>
        <p:txBody>
          <a:bodyPr wrap="square">
            <a:spAutoFit/>
          </a:bodyPr>
          <a:lstStyle/>
          <a:p>
            <a:r>
              <a:rPr lang="ru-RU" sz="2000" dirty="0">
                <a:solidFill>
                  <a:srgbClr val="FF0000"/>
                </a:solidFill>
              </a:rPr>
              <a:t>Летопись рассказывает о свержении Владимиром языческих кумиров, поставленных им самим за несколько лет до этого. «Придя в Киев, повелел Владимир кумиров ниспровергнуть: одних изрубить, а других огню предать. Перуна же повелел привязать к хвосту конскому и волочить его с Горы… и приставил 12 мужей бить его жезлием… Когда же тащили его к Днепру, оплакивали его неверные люди, ибо не приняли еще святого </a:t>
            </a:r>
            <a:r>
              <a:rPr lang="ru-RU" sz="2000" dirty="0" smtClean="0">
                <a:solidFill>
                  <a:srgbClr val="FF0000"/>
                </a:solidFill>
              </a:rPr>
              <a:t>крещения». Князь </a:t>
            </a:r>
            <a:r>
              <a:rPr lang="ru-RU" sz="2000" dirty="0">
                <a:solidFill>
                  <a:srgbClr val="FF0000"/>
                </a:solidFill>
              </a:rPr>
              <a:t>повелел сплавить </a:t>
            </a:r>
            <a:r>
              <a:rPr lang="ru-RU" sz="2000" dirty="0" smtClean="0">
                <a:solidFill>
                  <a:srgbClr val="FF0000"/>
                </a:solidFill>
              </a:rPr>
              <a:t>идола  </a:t>
            </a:r>
            <a:r>
              <a:rPr lang="ru-RU" sz="2000" dirty="0">
                <a:solidFill>
                  <a:srgbClr val="FF0000"/>
                </a:solidFill>
              </a:rPr>
              <a:t>вниз по течению Днепра, причем проследить, чтобы он не приставал к берегу, пока не пройдет днепровских порогов. Так Русь распрощалась со своим главным языческим богом. После этого последовало крещение киевлян. Летопись приводит слова, с которыми Владимир обратился к своим подданным: «Если кто не придет завтра на реку — богат ли, или убог, или нищий, или раб — да будет противник мне». Крещение киевлян происходило в водах реки Почайны, притока </a:t>
            </a:r>
            <a:r>
              <a:rPr lang="ru-RU" sz="2000" dirty="0" smtClean="0">
                <a:solidFill>
                  <a:srgbClr val="FF0000"/>
                </a:solidFill>
              </a:rPr>
              <a:t>Днепра, так </a:t>
            </a:r>
            <a:r>
              <a:rPr lang="ru-RU" sz="2000" dirty="0">
                <a:solidFill>
                  <a:srgbClr val="FF0000"/>
                </a:solidFill>
              </a:rPr>
              <a:t>по версии Жития князя </a:t>
            </a:r>
            <a:r>
              <a:rPr lang="ru-RU" sz="2000" dirty="0" smtClean="0">
                <a:solidFill>
                  <a:srgbClr val="FF0000"/>
                </a:solidFill>
              </a:rPr>
              <a:t>Владимира</a:t>
            </a:r>
            <a:r>
              <a:rPr lang="ru-RU" sz="2000" dirty="0">
                <a:solidFill>
                  <a:srgbClr val="FF0000"/>
                </a:solidFill>
              </a:rPr>
              <a:t>.</a:t>
            </a:r>
            <a:r>
              <a:rPr lang="ru-RU" sz="2000" dirty="0" smtClean="0">
                <a:solidFill>
                  <a:srgbClr val="FF0000"/>
                </a:solidFill>
              </a:rPr>
              <a:t> </a:t>
            </a:r>
            <a:r>
              <a:rPr lang="ru-RU" sz="2000" dirty="0">
                <a:solidFill>
                  <a:srgbClr val="FF0000"/>
                </a:solidFill>
              </a:rPr>
              <a:t>Совершали таинство священники «</a:t>
            </a:r>
            <a:r>
              <a:rPr lang="ru-RU" sz="2000" dirty="0" smtClean="0">
                <a:solidFill>
                  <a:srgbClr val="FF0000"/>
                </a:solidFill>
              </a:rPr>
              <a:t>царицыны», то </a:t>
            </a:r>
            <a:r>
              <a:rPr lang="ru-RU" sz="2000" dirty="0">
                <a:solidFill>
                  <a:srgbClr val="FF0000"/>
                </a:solidFill>
              </a:rPr>
              <a:t>есть приехавшие на Русь с царевной </a:t>
            </a:r>
            <a:r>
              <a:rPr lang="ru-RU" sz="2000" dirty="0" smtClean="0">
                <a:solidFill>
                  <a:srgbClr val="FF0000"/>
                </a:solidFill>
              </a:rPr>
              <a:t>Анной </a:t>
            </a:r>
            <a:r>
              <a:rPr lang="ru-RU" sz="2000" dirty="0">
                <a:solidFill>
                  <a:srgbClr val="FF0000"/>
                </a:solidFill>
              </a:rPr>
              <a:t>и «корсунские</a:t>
            </a:r>
            <a:r>
              <a:rPr lang="ru-RU" sz="2000" dirty="0" smtClean="0">
                <a:solidFill>
                  <a:srgbClr val="FF0000"/>
                </a:solidFill>
              </a:rPr>
              <a:t>», то </a:t>
            </a:r>
            <a:r>
              <a:rPr lang="ru-RU" sz="2000" dirty="0">
                <a:solidFill>
                  <a:srgbClr val="FF0000"/>
                </a:solidFill>
              </a:rPr>
              <a:t>есть привезенные князем из </a:t>
            </a:r>
            <a:r>
              <a:rPr lang="ru-RU" sz="2000" dirty="0" smtClean="0">
                <a:solidFill>
                  <a:srgbClr val="FF0000"/>
                </a:solidFill>
              </a:rPr>
              <a:t>Корсуни. </a:t>
            </a:r>
            <a:r>
              <a:rPr lang="ru-RU" sz="2000" dirty="0">
                <a:solidFill>
                  <a:srgbClr val="FF0000"/>
                </a:solidFill>
              </a:rPr>
              <a:t>На месте прежнего языческого святилища была поставлена церковь святого Василия — небесного покровителя князя. Позднее греческие мастера построили в Киеве церковь Пресвятой Богородицы, получившую название Десятинной — главный храм Киевской Руси Владимировой </a:t>
            </a:r>
            <a:r>
              <a:rPr lang="ru-RU" sz="2000" dirty="0" smtClean="0">
                <a:solidFill>
                  <a:srgbClr val="FF0000"/>
                </a:solidFill>
              </a:rPr>
              <a:t>поры, храм </a:t>
            </a:r>
            <a:r>
              <a:rPr lang="ru-RU" sz="2000" dirty="0">
                <a:solidFill>
                  <a:srgbClr val="FF0000"/>
                </a:solidFill>
              </a:rPr>
              <a:t>был освящен 12 мая 996 </a:t>
            </a:r>
            <a:r>
              <a:rPr lang="ru-RU" sz="2000" dirty="0" smtClean="0">
                <a:solidFill>
                  <a:srgbClr val="FF0000"/>
                </a:solidFill>
              </a:rPr>
              <a:t>года. </a:t>
            </a:r>
            <a:r>
              <a:rPr lang="ru-RU" sz="2000" dirty="0">
                <a:solidFill>
                  <a:srgbClr val="FF0000"/>
                </a:solidFill>
              </a:rPr>
              <a:t>С этой церковью связана важнейшая </a:t>
            </a:r>
            <a:r>
              <a:rPr lang="ru-RU" sz="2000" dirty="0" smtClean="0">
                <a:solidFill>
                  <a:srgbClr val="FF0000"/>
                </a:solidFill>
              </a:rPr>
              <a:t>церковная реформа </a:t>
            </a:r>
            <a:r>
              <a:rPr lang="ru-RU" sz="2000" dirty="0">
                <a:solidFill>
                  <a:srgbClr val="FF0000"/>
                </a:solidFill>
              </a:rPr>
              <a:t>князя </a:t>
            </a:r>
            <a:r>
              <a:rPr lang="ru-RU" sz="2000" dirty="0" smtClean="0">
                <a:solidFill>
                  <a:srgbClr val="FF0000"/>
                </a:solidFill>
              </a:rPr>
              <a:t>Владимира. </a:t>
            </a:r>
            <a:endParaRPr lang="ru-RU" sz="2000" dirty="0">
              <a:solidFill>
                <a:srgbClr val="FF0000"/>
              </a:solidFill>
            </a:endParaRPr>
          </a:p>
        </p:txBody>
      </p:sp>
    </p:spTree>
    <p:extLst>
      <p:ext uri="{BB962C8B-B14F-4D97-AF65-F5344CB8AC3E}">
        <p14:creationId xmlns:p14="http://schemas.microsoft.com/office/powerpoint/2010/main" val="3728310901"/>
      </p:ext>
    </p:extLst>
  </p:cSld>
  <p:clrMapOvr>
    <a:masterClrMapping/>
  </p:clrMapOvr>
  <p:transition spd="slow" advClick="0" advTm="2000">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8712968"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95536" y="6021288"/>
            <a:ext cx="8064896" cy="707886"/>
          </a:xfrm>
          <a:prstGeom prst="rect">
            <a:avLst/>
          </a:prstGeom>
          <a:noFill/>
        </p:spPr>
        <p:txBody>
          <a:bodyPr wrap="square" rtlCol="0">
            <a:spAutoFit/>
          </a:bodyPr>
          <a:lstStyle/>
          <a:p>
            <a:pPr algn="ctr"/>
            <a:r>
              <a:rPr lang="ru-RU" sz="4000" b="1" dirty="0" smtClean="0">
                <a:solidFill>
                  <a:srgbClr val="FF0000"/>
                </a:solidFill>
              </a:rPr>
              <a:t>Крещение в Киеве</a:t>
            </a:r>
            <a:endParaRPr lang="ru-RU" sz="4000" b="1" dirty="0">
              <a:solidFill>
                <a:srgbClr val="FF0000"/>
              </a:solidFill>
            </a:endParaRPr>
          </a:p>
        </p:txBody>
      </p:sp>
    </p:spTree>
    <p:extLst>
      <p:ext uri="{BB962C8B-B14F-4D97-AF65-F5344CB8AC3E}">
        <p14:creationId xmlns:p14="http://schemas.microsoft.com/office/powerpoint/2010/main" val="1489987060"/>
      </p:ext>
    </p:extLst>
  </p:cSld>
  <p:clrMapOvr>
    <a:masterClrMapping/>
  </p:clrMapOvr>
  <p:transition spd="slow" advClick="0" advTm="2000">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20688"/>
            <a:ext cx="8496944" cy="5386090"/>
          </a:xfrm>
          <a:prstGeom prst="rect">
            <a:avLst/>
          </a:prstGeom>
        </p:spPr>
        <p:txBody>
          <a:bodyPr wrap="square">
            <a:spAutoFit/>
          </a:bodyPr>
          <a:lstStyle/>
          <a:p>
            <a:r>
              <a:rPr lang="ru-RU" sz="2400" dirty="0">
                <a:solidFill>
                  <a:srgbClr val="FF0000"/>
                </a:solidFill>
              </a:rPr>
              <a:t>Христианизация Руси </a:t>
            </a:r>
            <a:r>
              <a:rPr lang="ru-RU" sz="2400" dirty="0" smtClean="0">
                <a:solidFill>
                  <a:srgbClr val="FF0000"/>
                </a:solidFill>
              </a:rPr>
              <a:t>растянулась </a:t>
            </a:r>
            <a:r>
              <a:rPr lang="ru-RU" sz="2400" dirty="0">
                <a:solidFill>
                  <a:srgbClr val="FF0000"/>
                </a:solidFill>
              </a:rPr>
              <a:t>на несколько десятилетий. Первоначально новая вера утвердилась в Поднепровье и </a:t>
            </a:r>
            <a:r>
              <a:rPr lang="ru-RU" sz="2400" dirty="0" smtClean="0">
                <a:solidFill>
                  <a:srgbClr val="FF0000"/>
                </a:solidFill>
              </a:rPr>
              <a:t>некоторых княжеских </a:t>
            </a:r>
            <a:r>
              <a:rPr lang="ru-RU" sz="2400" dirty="0">
                <a:solidFill>
                  <a:srgbClr val="FF0000"/>
                </a:solidFill>
              </a:rPr>
              <a:t>городах. Не везде этот процесс происходил мирно. Так, в Новгороде, судя по свидетельствам поздних источников, имели место кровавые столкновения между представителями княжеской администрации и местным населением. В Северо-Восточной же Руси проповедники Слова Божия </a:t>
            </a:r>
            <a:r>
              <a:rPr lang="ru-RU" sz="2400" dirty="0" smtClean="0">
                <a:solidFill>
                  <a:srgbClr val="FF0000"/>
                </a:solidFill>
              </a:rPr>
              <a:t>появились лишь </a:t>
            </a:r>
            <a:r>
              <a:rPr lang="ru-RU" sz="2400" dirty="0">
                <a:solidFill>
                  <a:srgbClr val="FF0000"/>
                </a:solidFill>
              </a:rPr>
              <a:t>в XI столетии.</a:t>
            </a:r>
          </a:p>
          <a:p>
            <a:endParaRPr lang="ru-RU" sz="2400" dirty="0">
              <a:solidFill>
                <a:srgbClr val="FF0000"/>
              </a:solidFill>
            </a:endParaRPr>
          </a:p>
          <a:p>
            <a:endParaRPr lang="ru-RU" sz="2400" dirty="0">
              <a:solidFill>
                <a:srgbClr val="FF0000"/>
              </a:solidFill>
            </a:endParaRPr>
          </a:p>
          <a:p>
            <a:pPr algn="ctr"/>
            <a:r>
              <a:rPr lang="en-US" sz="4000" dirty="0" smtClean="0">
                <a:solidFill>
                  <a:srgbClr val="FF0000"/>
                </a:solidFill>
              </a:rPr>
              <a:t>      </a:t>
            </a:r>
            <a:r>
              <a:rPr lang="ru-RU" sz="4000" dirty="0" smtClean="0">
                <a:solidFill>
                  <a:srgbClr val="FF0000"/>
                </a:solidFill>
              </a:rPr>
              <a:t>Принятие </a:t>
            </a:r>
            <a:r>
              <a:rPr lang="ru-RU" sz="4000" dirty="0">
                <a:solidFill>
                  <a:srgbClr val="FF0000"/>
                </a:solidFill>
              </a:rPr>
              <a:t>христианства </a:t>
            </a:r>
            <a:r>
              <a:rPr lang="en-US" sz="4000" dirty="0" smtClean="0">
                <a:solidFill>
                  <a:srgbClr val="FF0000"/>
                </a:solidFill>
              </a:rPr>
              <a:t>      		  </a:t>
            </a:r>
            <a:r>
              <a:rPr lang="ru-RU" sz="4000" dirty="0" smtClean="0">
                <a:solidFill>
                  <a:srgbClr val="FF0000"/>
                </a:solidFill>
              </a:rPr>
              <a:t>совершилось</a:t>
            </a:r>
            <a:r>
              <a:rPr lang="en-US" sz="4000" dirty="0" smtClean="0">
                <a:solidFill>
                  <a:srgbClr val="FF0000"/>
                </a:solidFill>
              </a:rPr>
              <a:t>!!!</a:t>
            </a:r>
            <a:endParaRPr lang="ru-RU" sz="4000" dirty="0">
              <a:solidFill>
                <a:srgbClr val="FF0000"/>
              </a:solidFill>
            </a:endParaRPr>
          </a:p>
        </p:txBody>
      </p:sp>
    </p:spTree>
    <p:extLst>
      <p:ext uri="{BB962C8B-B14F-4D97-AF65-F5344CB8AC3E}">
        <p14:creationId xmlns:p14="http://schemas.microsoft.com/office/powerpoint/2010/main" val="851007654"/>
      </p:ext>
    </p:extLst>
  </p:cSld>
  <p:clrMapOvr>
    <a:masterClrMapping/>
  </p:clrMapOvr>
  <p:transition spd="slow" advClick="0" advTm="2000">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668" y="404664"/>
            <a:ext cx="7682756"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58080" y="6088559"/>
            <a:ext cx="7560840" cy="707886"/>
          </a:xfrm>
          <a:prstGeom prst="rect">
            <a:avLst/>
          </a:prstGeom>
          <a:noFill/>
        </p:spPr>
        <p:txBody>
          <a:bodyPr wrap="square" rtlCol="0">
            <a:spAutoFit/>
          </a:bodyPr>
          <a:lstStyle/>
          <a:p>
            <a:pPr algn="ctr"/>
            <a:r>
              <a:rPr lang="ru-RU" sz="4000" b="1" dirty="0" smtClean="0">
                <a:solidFill>
                  <a:srgbClr val="FF0000"/>
                </a:solidFill>
              </a:rPr>
              <a:t>Княгиня Анна</a:t>
            </a:r>
            <a:endParaRPr lang="ru-RU" sz="4000" b="1" dirty="0">
              <a:solidFill>
                <a:srgbClr val="FF0000"/>
              </a:solidFill>
            </a:endParaRPr>
          </a:p>
        </p:txBody>
      </p:sp>
    </p:spTree>
    <p:extLst>
      <p:ext uri="{BB962C8B-B14F-4D97-AF65-F5344CB8AC3E}">
        <p14:creationId xmlns:p14="http://schemas.microsoft.com/office/powerpoint/2010/main" val="3407063511"/>
      </p:ext>
    </p:extLst>
  </p:cSld>
  <p:clrMapOvr>
    <a:masterClrMapping/>
  </p:clrMapOvr>
  <p:transition spd="slow" advClick="0" advTm="2000">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20300"/>
            <a:ext cx="9144000" cy="6863417"/>
          </a:xfrm>
          <a:prstGeom prst="rect">
            <a:avLst/>
          </a:prstGeom>
        </p:spPr>
        <p:txBody>
          <a:bodyPr wrap="square">
            <a:spAutoFit/>
          </a:bodyPr>
          <a:lstStyle/>
          <a:p>
            <a:r>
              <a:rPr lang="ru-RU" sz="2000" dirty="0" smtClean="0">
                <a:solidFill>
                  <a:srgbClr val="FF0000"/>
                </a:solidFill>
              </a:rPr>
              <a:t>АННА родилась </a:t>
            </a:r>
            <a:r>
              <a:rPr lang="ru-RU" sz="2000" dirty="0">
                <a:solidFill>
                  <a:srgbClr val="FF0000"/>
                </a:solidFill>
              </a:rPr>
              <a:t>13 марта </a:t>
            </a:r>
            <a:r>
              <a:rPr lang="ru-RU" sz="2000" dirty="0" smtClean="0">
                <a:solidFill>
                  <a:srgbClr val="FF0000"/>
                </a:solidFill>
              </a:rPr>
              <a:t>963,  </a:t>
            </a:r>
            <a:r>
              <a:rPr lang="ru-RU" sz="2000" dirty="0">
                <a:solidFill>
                  <a:srgbClr val="FF0000"/>
                </a:solidFill>
              </a:rPr>
              <a:t>дочь императора Романа II, сестра императоров Василия II и Константина VIII, жена киевского князя Владимира Святославича, Крестителя Руси.</a:t>
            </a:r>
          </a:p>
          <a:p>
            <a:r>
              <a:rPr lang="ru-RU" sz="2000" dirty="0" smtClean="0">
                <a:solidFill>
                  <a:srgbClr val="FF0000"/>
                </a:solidFill>
              </a:rPr>
              <a:t>Анна </a:t>
            </a:r>
            <a:r>
              <a:rPr lang="ru-RU" sz="2000" dirty="0">
                <a:solidFill>
                  <a:srgbClr val="FF0000"/>
                </a:solidFill>
              </a:rPr>
              <a:t>родилась за два дня до смерти своего отца императора </a:t>
            </a:r>
            <a:r>
              <a:rPr lang="ru-RU" sz="2000" dirty="0" smtClean="0">
                <a:solidFill>
                  <a:srgbClr val="FF0000"/>
                </a:solidFill>
              </a:rPr>
              <a:t>Романа, ее </a:t>
            </a:r>
            <a:r>
              <a:rPr lang="ru-RU" sz="2000" dirty="0">
                <a:solidFill>
                  <a:srgbClr val="FF0000"/>
                </a:solidFill>
              </a:rPr>
              <a:t>рождение произошло в </a:t>
            </a:r>
            <a:r>
              <a:rPr lang="ru-RU" sz="2000" dirty="0" smtClean="0">
                <a:solidFill>
                  <a:srgbClr val="FF0000"/>
                </a:solidFill>
              </a:rPr>
              <a:t> </a:t>
            </a:r>
            <a:r>
              <a:rPr lang="ru-RU" sz="2000" dirty="0">
                <a:solidFill>
                  <a:srgbClr val="FF0000"/>
                </a:solidFill>
              </a:rPr>
              <a:t>Порфире – особом помещении Константинопольского дворца, где появлялись на свет лишь дети правящих императоров. </a:t>
            </a:r>
            <a:r>
              <a:rPr lang="ru-RU" sz="2000" dirty="0" smtClean="0">
                <a:solidFill>
                  <a:srgbClr val="FF0000"/>
                </a:solidFill>
              </a:rPr>
              <a:t>Около </a:t>
            </a:r>
            <a:r>
              <a:rPr lang="ru-RU" sz="2000" dirty="0">
                <a:solidFill>
                  <a:srgbClr val="FF0000"/>
                </a:solidFill>
              </a:rPr>
              <a:t>987 г. начались переговоры о браке Анны и русского князя Владимира. Этот брак сыграл исключительную роль в истории Руси и оказал существенное влияние на историю </a:t>
            </a:r>
            <a:r>
              <a:rPr lang="ru-RU" sz="2000" dirty="0" smtClean="0">
                <a:solidFill>
                  <a:srgbClr val="FF0000"/>
                </a:solidFill>
              </a:rPr>
              <a:t>Византии</a:t>
            </a:r>
            <a:r>
              <a:rPr lang="ru-RU" sz="2000" b="1" dirty="0" smtClean="0">
                <a:solidFill>
                  <a:srgbClr val="FF0000"/>
                </a:solidFill>
              </a:rPr>
              <a:t>. </a:t>
            </a:r>
            <a:r>
              <a:rPr lang="ru-RU" sz="2000" dirty="0" smtClean="0">
                <a:solidFill>
                  <a:srgbClr val="FF0000"/>
                </a:solidFill>
              </a:rPr>
              <a:t>Владимир </a:t>
            </a:r>
            <a:r>
              <a:rPr lang="ru-RU" sz="2000" dirty="0">
                <a:solidFill>
                  <a:srgbClr val="FF0000"/>
                </a:solidFill>
              </a:rPr>
              <a:t>обещал </a:t>
            </a:r>
            <a:r>
              <a:rPr lang="ru-RU" sz="2000" dirty="0" smtClean="0">
                <a:solidFill>
                  <a:srgbClr val="FF0000"/>
                </a:solidFill>
              </a:rPr>
              <a:t>помочь Византии,  </a:t>
            </a:r>
            <a:r>
              <a:rPr lang="ru-RU" sz="2000" dirty="0">
                <a:solidFill>
                  <a:srgbClr val="FF0000"/>
                </a:solidFill>
              </a:rPr>
              <a:t>но</a:t>
            </a:r>
            <a:r>
              <a:rPr lang="ru-RU" sz="2000" b="1" dirty="0">
                <a:solidFill>
                  <a:srgbClr val="FF0000"/>
                </a:solidFill>
              </a:rPr>
              <a:t> </a:t>
            </a:r>
            <a:r>
              <a:rPr lang="ru-RU" sz="2000" dirty="0">
                <a:solidFill>
                  <a:srgbClr val="FF0000"/>
                </a:solidFill>
              </a:rPr>
              <a:t>потребовал взамен руки </a:t>
            </a:r>
            <a:r>
              <a:rPr lang="ru-RU" sz="2000" dirty="0" smtClean="0">
                <a:solidFill>
                  <a:srgbClr val="FF0000"/>
                </a:solidFill>
              </a:rPr>
              <a:t> Анны, сестры императора Василия </a:t>
            </a:r>
            <a:r>
              <a:rPr lang="en-US" sz="2000" dirty="0" smtClean="0">
                <a:solidFill>
                  <a:srgbClr val="FF0000"/>
                </a:solidFill>
              </a:rPr>
              <a:t>II</a:t>
            </a:r>
            <a:r>
              <a:rPr lang="ru-RU" sz="2000" dirty="0" smtClean="0">
                <a:solidFill>
                  <a:srgbClr val="FF0000"/>
                </a:solidFill>
              </a:rPr>
              <a:t>.  </a:t>
            </a:r>
            <a:r>
              <a:rPr lang="ru-RU" sz="2000" dirty="0">
                <a:solidFill>
                  <a:srgbClr val="FF0000"/>
                </a:solidFill>
              </a:rPr>
              <a:t>Несмотря на то, что брак порфирородной принцессы с «варваром» считался кощунственным и </a:t>
            </a:r>
            <a:r>
              <a:rPr lang="ru-RU" sz="2000" dirty="0" smtClean="0">
                <a:solidFill>
                  <a:srgbClr val="FF0000"/>
                </a:solidFill>
              </a:rPr>
              <a:t>недопустимым, о </a:t>
            </a:r>
            <a:r>
              <a:rPr lang="ru-RU" sz="2000" dirty="0">
                <a:solidFill>
                  <a:srgbClr val="FF0000"/>
                </a:solidFill>
              </a:rPr>
              <a:t>чем </a:t>
            </a:r>
            <a:r>
              <a:rPr lang="ru-RU" sz="2000" dirty="0" smtClean="0">
                <a:solidFill>
                  <a:srgbClr val="FF0000"/>
                </a:solidFill>
              </a:rPr>
              <a:t>писал </a:t>
            </a:r>
            <a:r>
              <a:rPr lang="ru-RU" sz="2000" dirty="0">
                <a:solidFill>
                  <a:srgbClr val="FF0000"/>
                </a:solidFill>
              </a:rPr>
              <a:t>в середине X в. </a:t>
            </a:r>
            <a:r>
              <a:rPr lang="ru-RU" sz="2000" dirty="0" smtClean="0">
                <a:solidFill>
                  <a:srgbClr val="FF0000"/>
                </a:solidFill>
              </a:rPr>
              <a:t>император </a:t>
            </a:r>
            <a:r>
              <a:rPr lang="ru-RU" sz="2000" dirty="0">
                <a:solidFill>
                  <a:srgbClr val="FF0000"/>
                </a:solidFill>
              </a:rPr>
              <a:t>Константин VII Багрянородный в своем сочинении «Об управлении Империей</a:t>
            </a:r>
            <a:r>
              <a:rPr lang="ru-RU" sz="2000" dirty="0" smtClean="0">
                <a:solidFill>
                  <a:srgbClr val="FF0000"/>
                </a:solidFill>
              </a:rPr>
              <a:t>», </a:t>
            </a:r>
            <a:r>
              <a:rPr lang="ru-RU" sz="2000" dirty="0">
                <a:solidFill>
                  <a:srgbClr val="FF0000"/>
                </a:solidFill>
              </a:rPr>
              <a:t>Василий дал </a:t>
            </a:r>
            <a:r>
              <a:rPr lang="ru-RU" sz="2000" dirty="0" smtClean="0">
                <a:solidFill>
                  <a:srgbClr val="FF0000"/>
                </a:solidFill>
              </a:rPr>
              <a:t>согласие на брак, </a:t>
            </a:r>
            <a:r>
              <a:rPr lang="ru-RU" sz="2000" dirty="0">
                <a:solidFill>
                  <a:srgbClr val="FF0000"/>
                </a:solidFill>
              </a:rPr>
              <a:t>при условии крещения Владимира </a:t>
            </a:r>
            <a:r>
              <a:rPr lang="ru-RU" sz="2000" dirty="0" smtClean="0">
                <a:solidFill>
                  <a:srgbClr val="FF0000"/>
                </a:solidFill>
              </a:rPr>
              <a:t>не </a:t>
            </a:r>
            <a:r>
              <a:rPr lang="ru-RU" sz="2000" dirty="0">
                <a:solidFill>
                  <a:srgbClr val="FF0000"/>
                </a:solidFill>
              </a:rPr>
              <a:t>позднее октября 987 г</a:t>
            </a:r>
            <a:r>
              <a:rPr lang="ru-RU" sz="2000" dirty="0" smtClean="0">
                <a:solidFill>
                  <a:srgbClr val="FF0000"/>
                </a:solidFill>
              </a:rPr>
              <a:t>. </a:t>
            </a:r>
            <a:r>
              <a:rPr lang="ru-RU" sz="2000" dirty="0">
                <a:solidFill>
                  <a:srgbClr val="FF0000"/>
                </a:solidFill>
              </a:rPr>
              <a:t>Владимир, вероятно, принял крещение, но заключение брака задержалось почти на два года. За это время Владимир успел оказать помощь </a:t>
            </a:r>
            <a:r>
              <a:rPr lang="ru-RU" sz="2000" dirty="0" smtClean="0">
                <a:solidFill>
                  <a:srgbClr val="FF0000"/>
                </a:solidFill>
              </a:rPr>
              <a:t>Василию, ставшую </a:t>
            </a:r>
            <a:r>
              <a:rPr lang="ru-RU" sz="2000" dirty="0">
                <a:solidFill>
                  <a:srgbClr val="FF0000"/>
                </a:solidFill>
              </a:rPr>
              <a:t>спасительной для </a:t>
            </a:r>
            <a:r>
              <a:rPr lang="ru-RU" sz="2000" dirty="0" smtClean="0">
                <a:solidFill>
                  <a:srgbClr val="FF0000"/>
                </a:solidFill>
              </a:rPr>
              <a:t>него, </a:t>
            </a:r>
            <a:r>
              <a:rPr lang="ru-RU" sz="2000" dirty="0">
                <a:solidFill>
                  <a:srgbClr val="FF0000"/>
                </a:solidFill>
              </a:rPr>
              <a:t>а затем начал военные действия в Крыму против византийского города Херсонеса (Корсуни). Лишь после падения Херсонеса ,</a:t>
            </a:r>
            <a:r>
              <a:rPr lang="ru-RU" sz="2000" dirty="0" smtClean="0">
                <a:solidFill>
                  <a:srgbClr val="FF0000"/>
                </a:solidFill>
              </a:rPr>
              <a:t> </a:t>
            </a:r>
            <a:r>
              <a:rPr lang="ru-RU" sz="2000" dirty="0">
                <a:solidFill>
                  <a:srgbClr val="FF0000"/>
                </a:solidFill>
              </a:rPr>
              <a:t>переговоры между Василием и Владимиром были возобновлены. Анна всячески противилась </a:t>
            </a:r>
            <a:r>
              <a:rPr lang="ru-RU" sz="2000" dirty="0" smtClean="0">
                <a:solidFill>
                  <a:srgbClr val="FF0000"/>
                </a:solidFill>
              </a:rPr>
              <a:t>браку, о </a:t>
            </a:r>
            <a:r>
              <a:rPr lang="ru-RU" sz="2000" dirty="0">
                <a:solidFill>
                  <a:srgbClr val="FF0000"/>
                </a:solidFill>
              </a:rPr>
              <a:t>чем </a:t>
            </a:r>
            <a:r>
              <a:rPr lang="ru-RU" sz="2000" dirty="0" smtClean="0">
                <a:solidFill>
                  <a:srgbClr val="FF0000"/>
                </a:solidFill>
              </a:rPr>
              <a:t>сообщают </a:t>
            </a:r>
            <a:r>
              <a:rPr lang="ru-RU" sz="2000" dirty="0">
                <a:solidFill>
                  <a:srgbClr val="FF0000"/>
                </a:solidFill>
              </a:rPr>
              <a:t>русские и восточные </a:t>
            </a:r>
            <a:r>
              <a:rPr lang="ru-RU" sz="2000" dirty="0" smtClean="0">
                <a:solidFill>
                  <a:srgbClr val="FF0000"/>
                </a:solidFill>
              </a:rPr>
              <a:t>источники, </a:t>
            </a:r>
            <a:r>
              <a:rPr lang="ru-RU" sz="2000" dirty="0">
                <a:solidFill>
                  <a:srgbClr val="FF0000"/>
                </a:solidFill>
              </a:rPr>
              <a:t>однако ей пришлось подчиниться </a:t>
            </a:r>
          </a:p>
        </p:txBody>
      </p:sp>
    </p:spTree>
    <p:extLst>
      <p:ext uri="{BB962C8B-B14F-4D97-AF65-F5344CB8AC3E}">
        <p14:creationId xmlns:p14="http://schemas.microsoft.com/office/powerpoint/2010/main" val="855040688"/>
      </p:ext>
    </p:extLst>
  </p:cSld>
  <p:clrMapOvr>
    <a:masterClrMapping/>
  </p:clrMapOvr>
  <p:transition spd="slow" advClick="0" advTm="2000">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807" y="6003486"/>
            <a:ext cx="7560840" cy="707886"/>
          </a:xfrm>
          <a:prstGeom prst="rect">
            <a:avLst/>
          </a:prstGeom>
          <a:noFill/>
        </p:spPr>
        <p:txBody>
          <a:bodyPr wrap="square" rtlCol="0">
            <a:spAutoFit/>
          </a:bodyPr>
          <a:lstStyle/>
          <a:p>
            <a:pPr algn="ctr"/>
            <a:r>
              <a:rPr lang="ru-RU" sz="4000" b="1" dirty="0" smtClean="0">
                <a:solidFill>
                  <a:srgbClr val="FF0000"/>
                </a:solidFill>
              </a:rPr>
              <a:t>Памятник Владимиру в Киеве</a:t>
            </a:r>
            <a:endParaRPr lang="ru-RU" sz="4000" b="1" dirty="0">
              <a:solidFill>
                <a:srgbClr val="FF0000"/>
              </a:solidFil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42" y="325742"/>
            <a:ext cx="7744890" cy="5450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920857"/>
      </p:ext>
    </p:extLst>
  </p:cSld>
  <p:clrMapOvr>
    <a:masterClrMapping/>
  </p:clrMapOvr>
  <p:transition spd="slow" advClick="0" advTm="2000">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5589240"/>
            <a:ext cx="7992888" cy="936104"/>
          </a:xfrm>
        </p:spPr>
        <p:txBody>
          <a:bodyPr anchor="ctr">
            <a:normAutofit/>
          </a:bodyPr>
          <a:lstStyle/>
          <a:p>
            <a:pPr marL="0" indent="0" algn="ctr">
              <a:buNone/>
            </a:pPr>
            <a:r>
              <a:rPr lang="ru-RU" sz="4000" dirty="0" smtClean="0">
                <a:solidFill>
                  <a:srgbClr val="FF0000"/>
                </a:solidFill>
              </a:rPr>
              <a:t>Князь Ярослав Мудрый</a:t>
            </a:r>
            <a:endParaRPr lang="ru-RU" sz="4000" dirty="0">
              <a:solidFill>
                <a:srgbClr val="FF0000"/>
              </a:solidFill>
            </a:endParaRPr>
          </a:p>
        </p:txBody>
      </p:sp>
      <p:pic>
        <p:nvPicPr>
          <p:cNvPr id="5" name="Содержимое 4"/>
          <p:cNvPicPr>
            <a:picLocks noGrp="1"/>
          </p:cNvPicPr>
          <p:nvPr>
            <p:ph sz="quarter" idx="13"/>
          </p:nvPr>
        </p:nvPicPr>
        <p:blipFill>
          <a:blip r:embed="rId2"/>
          <a:stretch>
            <a:fillRect/>
          </a:stretch>
        </p:blipFill>
        <p:spPr>
          <a:xfrm>
            <a:off x="1187624" y="260648"/>
            <a:ext cx="6624736" cy="5544616"/>
          </a:xfrm>
          <a:prstGeom prst="rect">
            <a:avLst/>
          </a:prstGeom>
        </p:spPr>
      </p:pic>
    </p:spTree>
    <p:extLst>
      <p:ext uri="{BB962C8B-B14F-4D97-AF65-F5344CB8AC3E}">
        <p14:creationId xmlns:p14="http://schemas.microsoft.com/office/powerpoint/2010/main" val="26577316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par>
                                <p:cTn id="8" presetID="4" presetClass="entr" presetSubtype="16" fill="hold"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xit" presetSubtype="0" fill="hold" nodeType="clickEffect">
                                  <p:stCondLst>
                                    <p:cond delay="0"/>
                                  </p:stCondLst>
                                  <p:iterate type="lt">
                                    <p:tmPct val="10000"/>
                                  </p:iterate>
                                  <p:childTnLst>
                                    <p:anim calcmode="lin" valueType="num">
                                      <p:cBhvr>
                                        <p:cTn id="14" dur="1000"/>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
                                          </p:val>
                                        </p:tav>
                                      </p:tavLst>
                                    </p:anim>
                                    <p:anim calcmode="lin" valueType="num">
                                      <p:cBhvr>
                                        <p:cTn id="16" dur="1000"/>
                                        <p:tgtEl>
                                          <p:spTgt spid="5"/>
                                        </p:tgtEl>
                                        <p:attrNameLst>
                                          <p:attrName>ppt_h</p:attrName>
                                        </p:attrNameLst>
                                      </p:cBhvr>
                                      <p:tavLst>
                                        <p:tav tm="0">
                                          <p:val>
                                            <p:strVal val="ppt_h"/>
                                          </p:val>
                                        </p:tav>
                                        <p:tav tm="50000">
                                          <p:val>
                                            <p:strVal val="ppt_h+.01"/>
                                          </p:val>
                                        </p:tav>
                                        <p:tav tm="100000">
                                          <p:val>
                                            <p:strVal val="ppt_h/10"/>
                                          </p:val>
                                        </p:tav>
                                      </p:tavLst>
                                    </p:anim>
                                    <p:anim calcmode="lin" valueType="num">
                                      <p:cBhvr>
                                        <p:cTn id="17" dur="1000"/>
                                        <p:tgtEl>
                                          <p:spTgt spid="5"/>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1000" tmFilter="0,0; .5, 0; 1, 1"/>
                                        <p:tgtEl>
                                          <p:spTgt spid="5"/>
                                        </p:tgtEl>
                                      </p:cBhvr>
                                    </p:animEffect>
                                    <p:set>
                                      <p:cBhvr>
                                        <p:cTn id="19" dur="1" fill="hold">
                                          <p:stCondLst>
                                            <p:cond delay="999"/>
                                          </p:stCondLst>
                                        </p:cTn>
                                        <p:tgtEl>
                                          <p:spTgt spid="5"/>
                                        </p:tgtEl>
                                        <p:attrNameLst>
                                          <p:attrName>style.visibility</p:attrName>
                                        </p:attrNameLst>
                                      </p:cBhvr>
                                      <p:to>
                                        <p:strVal val="hidden"/>
                                      </p:to>
                                    </p:set>
                                  </p:childTnLst>
                                </p:cTn>
                              </p:par>
                              <p:par>
                                <p:cTn id="20" presetID="45" presetClass="exit" presetSubtype="0" fill="hold" grpId="1" nodeType="withEffect">
                                  <p:stCondLst>
                                    <p:cond delay="0"/>
                                  </p:stCondLst>
                                  <p:iterate type="lt">
                                    <p:tmPct val="10000"/>
                                  </p:iterate>
                                  <p:childTnLst>
                                    <p:animEffect transition="out" filter="fade">
                                      <p:cBhvr>
                                        <p:cTn id="21" dur="1000"/>
                                        <p:tgtEl>
                                          <p:spTgt spid="3"/>
                                        </p:tgtEl>
                                      </p:cBhvr>
                                    </p:animEffect>
                                    <p:anim calcmode="lin" valueType="num">
                                      <p:cBhvr>
                                        <p:cTn id="22" dur="1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1000"/>
                                        <p:tgtEl>
                                          <p:spTgt spid="3"/>
                                        </p:tgtEl>
                                        <p:attrNameLst>
                                          <p:attrName>ppt_h</p:attrName>
                                        </p:attrNameLst>
                                      </p:cBhvr>
                                      <p:tavLst>
                                        <p:tav tm="0">
                                          <p:val>
                                            <p:strVal val="ppt_h"/>
                                          </p:val>
                                        </p:tav>
                                        <p:tav tm="100000">
                                          <p:val>
                                            <p:strVal val="ppt_h"/>
                                          </p:val>
                                        </p:tav>
                                      </p:tavLst>
                                    </p:anim>
                                    <p:set>
                                      <p:cBhvr>
                                        <p:cTn id="24"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1" y="1268760"/>
            <a:ext cx="8064897" cy="4154984"/>
          </a:xfrm>
          <a:prstGeom prst="rect">
            <a:avLst/>
          </a:prstGeom>
        </p:spPr>
        <p:txBody>
          <a:bodyPr wrap="square">
            <a:spAutoFit/>
          </a:bodyPr>
          <a:lstStyle/>
          <a:p>
            <a:r>
              <a:rPr lang="ru-RU" sz="2400" dirty="0" smtClean="0">
                <a:solidFill>
                  <a:srgbClr val="FF0000"/>
                </a:solidFill>
              </a:rPr>
              <a:t>Яросла</a:t>
            </a:r>
            <a:r>
              <a:rPr lang="ru-RU" sz="2400" dirty="0">
                <a:solidFill>
                  <a:srgbClr val="FF0000"/>
                </a:solidFill>
              </a:rPr>
              <a:t>в</a:t>
            </a:r>
            <a:r>
              <a:rPr lang="ru-RU" sz="2400" dirty="0" smtClean="0">
                <a:solidFill>
                  <a:srgbClr val="FF0000"/>
                </a:solidFill>
              </a:rPr>
              <a:t> Владимирович или Ярослав Мудрый  978г.—  1054г. Вышгород </a:t>
            </a:r>
            <a:r>
              <a:rPr lang="ru-RU" sz="2400" dirty="0">
                <a:solidFill>
                  <a:srgbClr val="FF0000"/>
                </a:solidFill>
              </a:rPr>
              <a:t>— Ростовский князь (987—1010), князь новгородский (1010—1034), великий князь Киевский (1016—1018, 1019—1054).</a:t>
            </a:r>
          </a:p>
          <a:p>
            <a:r>
              <a:rPr lang="ru-RU" sz="2400" dirty="0" smtClean="0">
                <a:solidFill>
                  <a:srgbClr val="FF0000"/>
                </a:solidFill>
              </a:rPr>
              <a:t>Ярослав </a:t>
            </a:r>
            <a:r>
              <a:rPr lang="ru-RU" sz="2400" dirty="0">
                <a:solidFill>
                  <a:srgbClr val="FF0000"/>
                </a:solidFill>
              </a:rPr>
              <a:t>Владимирович — сын крестителя Руси князя Владимира Святославича </a:t>
            </a:r>
            <a:r>
              <a:rPr lang="ru-RU" sz="2400" dirty="0" smtClean="0">
                <a:solidFill>
                  <a:srgbClr val="FF0000"/>
                </a:solidFill>
              </a:rPr>
              <a:t>из </a:t>
            </a:r>
            <a:r>
              <a:rPr lang="ru-RU" sz="2400" dirty="0">
                <a:solidFill>
                  <a:srgbClr val="FF0000"/>
                </a:solidFill>
              </a:rPr>
              <a:t>рода </a:t>
            </a:r>
            <a:r>
              <a:rPr lang="ru-RU" sz="2400" dirty="0" smtClean="0">
                <a:solidFill>
                  <a:srgbClr val="FF0000"/>
                </a:solidFill>
              </a:rPr>
              <a:t>Рюриковичей </a:t>
            </a:r>
            <a:r>
              <a:rPr lang="ru-RU" sz="2400" dirty="0">
                <a:solidFill>
                  <a:srgbClr val="FF0000"/>
                </a:solidFill>
              </a:rPr>
              <a:t>и полоцкой княжны Рогнеды Рогволодовны, отец, дед и дядя многих правителей Европы. При крещении был наречён Георгием. Вошла в историю составленная при Ярославе «Русская правда», ставшая первым известным сводом законов на Руси.</a:t>
            </a:r>
          </a:p>
        </p:txBody>
      </p:sp>
    </p:spTree>
    <p:extLst>
      <p:ext uri="{BB962C8B-B14F-4D97-AF65-F5344CB8AC3E}">
        <p14:creationId xmlns:p14="http://schemas.microsoft.com/office/powerpoint/2010/main" val="1823788884"/>
      </p:ext>
    </p:extLst>
  </p:cSld>
  <p:clrMapOvr>
    <a:masterClrMapping/>
  </p:clrMapOvr>
  <p:transition spd="slow" advClick="0" advTm="2000">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036496" cy="6863417"/>
          </a:xfrm>
          <a:prstGeom prst="rect">
            <a:avLst/>
          </a:prstGeom>
        </p:spPr>
        <p:txBody>
          <a:bodyPr wrap="square">
            <a:spAutoFit/>
          </a:bodyPr>
          <a:lstStyle/>
          <a:p>
            <a:r>
              <a:rPr lang="ru-RU" sz="2200" dirty="0">
                <a:solidFill>
                  <a:srgbClr val="FF0000"/>
                </a:solidFill>
              </a:rPr>
              <a:t>В 1014 году Ярослав решительно отказался от </a:t>
            </a:r>
            <a:r>
              <a:rPr lang="ru-RU" sz="2200" dirty="0" smtClean="0">
                <a:solidFill>
                  <a:srgbClr val="FF0000"/>
                </a:solidFill>
              </a:rPr>
              <a:t>уплаты дани </a:t>
            </a:r>
            <a:r>
              <a:rPr lang="ru-RU" sz="2200" dirty="0">
                <a:solidFill>
                  <a:srgbClr val="FF0000"/>
                </a:solidFill>
              </a:rPr>
              <a:t>отцу, великому </a:t>
            </a:r>
            <a:r>
              <a:rPr lang="ru-RU" sz="2200" dirty="0" smtClean="0">
                <a:solidFill>
                  <a:srgbClr val="FF0000"/>
                </a:solidFill>
              </a:rPr>
              <a:t>Киевскому </a:t>
            </a:r>
            <a:r>
              <a:rPr lang="ru-RU" sz="2200" dirty="0">
                <a:solidFill>
                  <a:srgbClr val="FF0000"/>
                </a:solidFill>
              </a:rPr>
              <a:t>князю Владимиру Святославичу, ежегодного урока в две тысячи </a:t>
            </a:r>
            <a:r>
              <a:rPr lang="ru-RU" sz="2200" dirty="0" smtClean="0">
                <a:solidFill>
                  <a:srgbClr val="FF0000"/>
                </a:solidFill>
              </a:rPr>
              <a:t>гривен. </a:t>
            </a:r>
            <a:r>
              <a:rPr lang="ru-RU" sz="2200" dirty="0">
                <a:solidFill>
                  <a:srgbClr val="FF0000"/>
                </a:solidFill>
              </a:rPr>
              <a:t>Историки предполагают, что эти действия Ярослава были связаны с намерением Владимира передать престол одному из младших сыновей, ростовскому князю Борису, которого он в последние годы приблизил к себе и передал командование княжеской дружиной, что фактически означало признание Бориса наследником. Возможно, что именно поэтому восстал против Владимира старший сын Святополк, попавший после этого в </a:t>
            </a:r>
            <a:r>
              <a:rPr lang="ru-RU" sz="2200" dirty="0" smtClean="0">
                <a:solidFill>
                  <a:srgbClr val="FF0000"/>
                </a:solidFill>
              </a:rPr>
              <a:t>заточение, он </a:t>
            </a:r>
            <a:r>
              <a:rPr lang="ru-RU" sz="2200" dirty="0">
                <a:solidFill>
                  <a:srgbClr val="FF0000"/>
                </a:solidFill>
              </a:rPr>
              <a:t>пробыл там до смерти </a:t>
            </a:r>
            <a:r>
              <a:rPr lang="ru-RU" sz="2200" dirty="0" smtClean="0">
                <a:solidFill>
                  <a:srgbClr val="FF0000"/>
                </a:solidFill>
              </a:rPr>
              <a:t>отца. И эти </a:t>
            </a:r>
            <a:r>
              <a:rPr lang="ru-RU" sz="2200" dirty="0">
                <a:solidFill>
                  <a:srgbClr val="FF0000"/>
                </a:solidFill>
              </a:rPr>
              <a:t>известия могли побудить Ярослава выступить против </a:t>
            </a:r>
            <a:r>
              <a:rPr lang="ru-RU" sz="2200" dirty="0" smtClean="0">
                <a:solidFill>
                  <a:srgbClr val="FF0000"/>
                </a:solidFill>
              </a:rPr>
              <a:t>отца.</a:t>
            </a:r>
            <a:endParaRPr lang="ru-RU" sz="2200" dirty="0">
              <a:solidFill>
                <a:srgbClr val="FF0000"/>
              </a:solidFill>
            </a:endParaRPr>
          </a:p>
          <a:p>
            <a:r>
              <a:rPr lang="ru-RU" sz="2200" dirty="0" smtClean="0">
                <a:solidFill>
                  <a:srgbClr val="FF0000"/>
                </a:solidFill>
              </a:rPr>
              <a:t>Для </a:t>
            </a:r>
            <a:r>
              <a:rPr lang="ru-RU" sz="2200" dirty="0">
                <a:solidFill>
                  <a:srgbClr val="FF0000"/>
                </a:solidFill>
              </a:rPr>
              <a:t>того, чтобы противостоять отцу, Ярослав по сообщению летописи, нанял варягов за морем, которые прибыли во главе с </a:t>
            </a:r>
            <a:r>
              <a:rPr lang="ru-RU" sz="2200" dirty="0" smtClean="0">
                <a:solidFill>
                  <a:srgbClr val="FF0000"/>
                </a:solidFill>
              </a:rPr>
              <a:t>Эймундом. </a:t>
            </a:r>
            <a:r>
              <a:rPr lang="ru-RU" sz="2200" dirty="0">
                <a:solidFill>
                  <a:srgbClr val="FF0000"/>
                </a:solidFill>
              </a:rPr>
              <a:t>Однако Владимир, который в последние годы жил в селе Берестово под Киевом, был уже стар и не спешил предпринимать какие-то действия. Кроме того, в июне 1015 года вторглись </a:t>
            </a:r>
            <a:r>
              <a:rPr lang="ru-RU" sz="2200" dirty="0" smtClean="0">
                <a:solidFill>
                  <a:srgbClr val="FF0000"/>
                </a:solidFill>
              </a:rPr>
              <a:t>печенеги, </a:t>
            </a:r>
            <a:r>
              <a:rPr lang="ru-RU" sz="2200" dirty="0">
                <a:solidFill>
                  <a:srgbClr val="FF0000"/>
                </a:solidFill>
              </a:rPr>
              <a:t>и собранная против Ярослава армия, которую возглавлял Борис, была вынуждена отправиться на отражение набега степняков, которые, услышав о приближении Бориса, повернули </a:t>
            </a:r>
            <a:r>
              <a:rPr lang="ru-RU" sz="2200" dirty="0" smtClean="0">
                <a:solidFill>
                  <a:srgbClr val="FF0000"/>
                </a:solidFill>
              </a:rPr>
              <a:t>обратно.</a:t>
            </a:r>
            <a:endParaRPr lang="ru-RU" sz="2200" dirty="0">
              <a:solidFill>
                <a:srgbClr val="FF0000"/>
              </a:solidFill>
            </a:endParaRPr>
          </a:p>
        </p:txBody>
      </p:sp>
    </p:spTree>
    <p:extLst>
      <p:ext uri="{BB962C8B-B14F-4D97-AF65-F5344CB8AC3E}">
        <p14:creationId xmlns:p14="http://schemas.microsoft.com/office/powerpoint/2010/main" val="41404750"/>
      </p:ext>
    </p:extLst>
  </p:cSld>
  <p:clrMapOvr>
    <a:masterClrMapping/>
  </p:clrMapOvr>
  <p:transition spd="slow" advClick="0" advTm="2000">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5893"/>
            <a:ext cx="9144000" cy="3785652"/>
          </a:xfrm>
          <a:prstGeom prst="rect">
            <a:avLst/>
          </a:prstGeom>
        </p:spPr>
        <p:txBody>
          <a:bodyPr wrap="square">
            <a:spAutoFit/>
          </a:bodyPr>
          <a:lstStyle/>
          <a:p>
            <a:r>
              <a:rPr lang="ru-RU" sz="2400" dirty="0">
                <a:solidFill>
                  <a:srgbClr val="FF0000"/>
                </a:solidFill>
              </a:rPr>
              <a:t>15 июля 1015 года в Берестове умер Владимир Святославич, так и не успевший погасить мятеж сына. И Ярослав начал борьбу за К</a:t>
            </a:r>
            <a:r>
              <a:rPr lang="ru-RU" sz="2400" dirty="0" smtClean="0">
                <a:solidFill>
                  <a:srgbClr val="FF0000"/>
                </a:solidFill>
              </a:rPr>
              <a:t>иевский </a:t>
            </a:r>
            <a:r>
              <a:rPr lang="ru-RU" sz="2400" dirty="0">
                <a:solidFill>
                  <a:srgbClr val="FF0000"/>
                </a:solidFill>
              </a:rPr>
              <a:t>престол с братом Святополком, </a:t>
            </a:r>
            <a:r>
              <a:rPr lang="ru-RU" sz="2400" dirty="0" smtClean="0">
                <a:solidFill>
                  <a:srgbClr val="FF0000"/>
                </a:solidFill>
              </a:rPr>
              <a:t>которого киевляне </a:t>
            </a:r>
            <a:r>
              <a:rPr lang="ru-RU" sz="2400" dirty="0">
                <a:solidFill>
                  <a:srgbClr val="FF0000"/>
                </a:solidFill>
              </a:rPr>
              <a:t>освободили из темницы и объявили своим </a:t>
            </a:r>
            <a:r>
              <a:rPr lang="ru-RU" sz="2400" dirty="0" smtClean="0">
                <a:solidFill>
                  <a:srgbClr val="FF0000"/>
                </a:solidFill>
              </a:rPr>
              <a:t>князем. В </a:t>
            </a:r>
            <a:r>
              <a:rPr lang="ru-RU" sz="2400" dirty="0">
                <a:solidFill>
                  <a:srgbClr val="FF0000"/>
                </a:solidFill>
              </a:rPr>
              <a:t>этой борьбе, продолжавшейся четыре года, Ярослав опирался на новгородцев и на наёмную варяжскую дружину под предводительством конунга Эймунда</a:t>
            </a:r>
            <a:r>
              <a:rPr lang="ru-RU" sz="2400" dirty="0" smtClean="0">
                <a:solidFill>
                  <a:srgbClr val="FF0000"/>
                </a:solidFill>
              </a:rPr>
              <a:t>. </a:t>
            </a:r>
            <a:endParaRPr lang="ru-RU" sz="2400" dirty="0">
              <a:solidFill>
                <a:srgbClr val="FF0000"/>
              </a:solidFill>
            </a:endParaRPr>
          </a:p>
          <a:p>
            <a:r>
              <a:rPr lang="ru-RU" sz="2400" dirty="0" smtClean="0">
                <a:solidFill>
                  <a:srgbClr val="FF0000"/>
                </a:solidFill>
              </a:rPr>
              <a:t>В 1016 </a:t>
            </a:r>
            <a:r>
              <a:rPr lang="ru-RU" sz="2400" dirty="0">
                <a:solidFill>
                  <a:srgbClr val="FF0000"/>
                </a:solidFill>
              </a:rPr>
              <a:t>году Ярослав разбил войско Святополка близ Любеча и поздней осенью занял Киев. Он щедро наградил новгородскую </a:t>
            </a:r>
            <a:r>
              <a:rPr lang="ru-RU" sz="2400" dirty="0" smtClean="0">
                <a:solidFill>
                  <a:srgbClr val="FF0000"/>
                </a:solidFill>
              </a:rPr>
              <a:t>дружину дав по 10 гривен каждому. </a:t>
            </a:r>
            <a:endParaRPr lang="ru-RU" sz="2400" dirty="0">
              <a:solidFill>
                <a:srgbClr val="FF0000"/>
              </a:solidFill>
            </a:endParaRPr>
          </a:p>
        </p:txBody>
      </p:sp>
      <p:sp>
        <p:nvSpPr>
          <p:cNvPr id="4" name="Прямоугольник 3"/>
          <p:cNvSpPr/>
          <p:nvPr/>
        </p:nvSpPr>
        <p:spPr>
          <a:xfrm>
            <a:off x="107504" y="3933055"/>
            <a:ext cx="8928992" cy="3046988"/>
          </a:xfrm>
          <a:prstGeom prst="rect">
            <a:avLst/>
          </a:prstGeom>
        </p:spPr>
        <p:txBody>
          <a:bodyPr wrap="square">
            <a:spAutoFit/>
          </a:bodyPr>
          <a:lstStyle/>
          <a:p>
            <a:r>
              <a:rPr lang="ru-RU" sz="2400" dirty="0">
                <a:solidFill>
                  <a:srgbClr val="FF0000"/>
                </a:solidFill>
              </a:rPr>
              <a:t>В 1036 году </a:t>
            </a:r>
            <a:r>
              <a:rPr lang="ru-RU" sz="2400" dirty="0" smtClean="0">
                <a:solidFill>
                  <a:srgbClr val="FF0000"/>
                </a:solidFill>
              </a:rPr>
              <a:t>Ярослав </a:t>
            </a:r>
            <a:r>
              <a:rPr lang="ru-RU" sz="2400" dirty="0">
                <a:solidFill>
                  <a:srgbClr val="FF0000"/>
                </a:solidFill>
              </a:rPr>
              <a:t>одержал победу над печенегами и этим освободил Русь от их набегов. В память о победе над печенегами князь заложил знаменитый собор Святой Софии в Киеве, для росписи храма были вызваны художники из Константинополя</a:t>
            </a:r>
            <a:r>
              <a:rPr lang="ru-RU" sz="2400" dirty="0" smtClean="0">
                <a:solidFill>
                  <a:srgbClr val="FF0000"/>
                </a:solidFill>
              </a:rPr>
              <a:t>.</a:t>
            </a:r>
            <a:endParaRPr lang="ru-RU" sz="2400" dirty="0">
              <a:solidFill>
                <a:srgbClr val="FF0000"/>
              </a:solidFill>
            </a:endParaRPr>
          </a:p>
          <a:p>
            <a:r>
              <a:rPr lang="ru-RU" sz="2400" dirty="0">
                <a:solidFill>
                  <a:srgbClr val="FF0000"/>
                </a:solidFill>
              </a:rPr>
              <a:t>В этом же году после смерти брата Мстислава </a:t>
            </a:r>
            <a:r>
              <a:rPr lang="ru-RU" sz="2400" dirty="0" smtClean="0">
                <a:solidFill>
                  <a:srgbClr val="FF0000"/>
                </a:solidFill>
              </a:rPr>
              <a:t>Владимировича, </a:t>
            </a:r>
            <a:r>
              <a:rPr lang="ru-RU" sz="2400" dirty="0">
                <a:solidFill>
                  <a:srgbClr val="FF0000"/>
                </a:solidFill>
              </a:rPr>
              <a:t>Ярослав стал единоличным правителем большей части Киевской Руси</a:t>
            </a:r>
          </a:p>
        </p:txBody>
      </p:sp>
    </p:spTree>
    <p:extLst>
      <p:ext uri="{BB962C8B-B14F-4D97-AF65-F5344CB8AC3E}">
        <p14:creationId xmlns:p14="http://schemas.microsoft.com/office/powerpoint/2010/main" val="2306612073"/>
      </p:ext>
    </p:extLst>
  </p:cSld>
  <p:clrMapOvr>
    <a:masterClrMapping/>
  </p:clrMapOvr>
  <p:transition spd="slow" advClick="0" advTm="2000">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2404"/>
            <a:ext cx="9036496" cy="6771084"/>
          </a:xfrm>
          <a:prstGeom prst="rect">
            <a:avLst/>
          </a:prstGeom>
        </p:spPr>
        <p:txBody>
          <a:bodyPr wrap="square">
            <a:spAutoFit/>
          </a:bodyPr>
          <a:lstStyle/>
          <a:p>
            <a:r>
              <a:rPr lang="ru-RU" sz="3100" dirty="0">
                <a:solidFill>
                  <a:srgbClr val="FF0000"/>
                </a:solidFill>
              </a:rPr>
              <a:t>Внешняя политика Ярослава в последние годы </a:t>
            </a:r>
            <a:r>
              <a:rPr lang="ru-RU" sz="3100" dirty="0" smtClean="0">
                <a:solidFill>
                  <a:srgbClr val="FF0000"/>
                </a:solidFill>
              </a:rPr>
              <a:t>жизни. В </a:t>
            </a:r>
            <a:r>
              <a:rPr lang="ru-RU" sz="3100" dirty="0">
                <a:solidFill>
                  <a:srgbClr val="FF0000"/>
                </a:solidFill>
              </a:rPr>
              <a:t>области внешней политики Ярослав Мудрый добивался укрепления международного авторитета Древнерусского государства. </a:t>
            </a:r>
            <a:r>
              <a:rPr lang="ru-RU" sz="3100" dirty="0" smtClean="0">
                <a:solidFill>
                  <a:srgbClr val="FF0000"/>
                </a:solidFill>
              </a:rPr>
              <a:t> </a:t>
            </a:r>
            <a:r>
              <a:rPr lang="ru-RU" sz="3100" dirty="0">
                <a:solidFill>
                  <a:srgbClr val="FF0000"/>
                </a:solidFill>
              </a:rPr>
              <a:t>Н</a:t>
            </a:r>
            <a:r>
              <a:rPr lang="ru-RU" sz="3100" dirty="0" smtClean="0">
                <a:solidFill>
                  <a:srgbClr val="FF0000"/>
                </a:solidFill>
              </a:rPr>
              <a:t>овгородский </a:t>
            </a:r>
            <a:r>
              <a:rPr lang="ru-RU" sz="3100" dirty="0">
                <a:solidFill>
                  <a:srgbClr val="FF0000"/>
                </a:solidFill>
              </a:rPr>
              <a:t>князь Владимир </a:t>
            </a:r>
            <a:r>
              <a:rPr lang="ru-RU" sz="3100" dirty="0" smtClean="0">
                <a:solidFill>
                  <a:srgbClr val="FF0000"/>
                </a:solidFill>
              </a:rPr>
              <a:t>Ярославич 1043г. </a:t>
            </a:r>
            <a:r>
              <a:rPr lang="ru-RU" sz="3100" dirty="0">
                <a:solidFill>
                  <a:srgbClr val="FF0000"/>
                </a:solidFill>
              </a:rPr>
              <a:t>предпринял последний крупный поход Руси на Византию, однако закончившийся неудачей. Около 1050 в Киеве был поставлен первый митрополит из русских — </a:t>
            </a:r>
            <a:r>
              <a:rPr lang="ru-RU" sz="3100" dirty="0" smtClean="0">
                <a:solidFill>
                  <a:srgbClr val="FF0000"/>
                </a:solidFill>
              </a:rPr>
              <a:t>Илларион</a:t>
            </a:r>
            <a:r>
              <a:rPr lang="ru-RU" sz="3100" dirty="0">
                <a:solidFill>
                  <a:srgbClr val="FF0000"/>
                </a:solidFill>
              </a:rPr>
              <a:t>, отстаивавший независимость русской епархии от Константинополя. Кроме того, многие дети Ярослава были связаны семейными узами с представителями правящих династий Центральной и Западной Европы.</a:t>
            </a:r>
          </a:p>
        </p:txBody>
      </p:sp>
    </p:spTree>
    <p:extLst>
      <p:ext uri="{BB962C8B-B14F-4D97-AF65-F5344CB8AC3E}">
        <p14:creationId xmlns:p14="http://schemas.microsoft.com/office/powerpoint/2010/main" val="1883927180"/>
      </p:ext>
    </p:extLst>
  </p:cSld>
  <p:clrMapOvr>
    <a:masterClrMapping/>
  </p:clrMapOvr>
  <p:transition spd="slow" advClick="0" advTm="2000">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466" y="188640"/>
            <a:ext cx="8640960" cy="6370975"/>
          </a:xfrm>
          <a:prstGeom prst="rect">
            <a:avLst/>
          </a:prstGeom>
        </p:spPr>
        <p:txBody>
          <a:bodyPr wrap="square">
            <a:spAutoFit/>
          </a:bodyPr>
          <a:lstStyle/>
          <a:p>
            <a:r>
              <a:rPr lang="ru-RU" sz="2400" dirty="0" smtClean="0">
                <a:solidFill>
                  <a:srgbClr val="FF0000"/>
                </a:solidFill>
              </a:rPr>
              <a:t>Ярослав </a:t>
            </a:r>
            <a:r>
              <a:rPr lang="ru-RU" sz="2400" dirty="0">
                <a:solidFill>
                  <a:srgbClr val="FF0000"/>
                </a:solidFill>
              </a:rPr>
              <a:t>построил Золотые Ворота, Софийский собор с тринадцатью куполами. Позаботился об укреплении Киевской Руси, южнее реки Рось построил ряд крепостей, соединив их земляным валом. </a:t>
            </a:r>
          </a:p>
          <a:p>
            <a:r>
              <a:rPr lang="ru-RU" sz="2400" dirty="0" smtClean="0">
                <a:solidFill>
                  <a:srgbClr val="FF0000"/>
                </a:solidFill>
              </a:rPr>
              <a:t>Именно </a:t>
            </a:r>
            <a:r>
              <a:rPr lang="ru-RU" sz="2400" dirty="0">
                <a:solidFill>
                  <a:srgbClr val="FF0000"/>
                </a:solidFill>
              </a:rPr>
              <a:t>при Ярославе стали переписываться и переводиться с греческого на </a:t>
            </a:r>
            <a:r>
              <a:rPr lang="ru-RU" sz="2400" dirty="0" smtClean="0">
                <a:solidFill>
                  <a:srgbClr val="FF0000"/>
                </a:solidFill>
              </a:rPr>
              <a:t>русский язык </a:t>
            </a:r>
            <a:r>
              <a:rPr lang="ru-RU" sz="2400" dirty="0">
                <a:solidFill>
                  <a:srgbClr val="FF0000"/>
                </a:solidFill>
              </a:rPr>
              <a:t>книги. Есть предположение, что в то время уже были организованы школы для обучения грамоте. Он создал большую библиотеку русских и греческих </a:t>
            </a:r>
            <a:r>
              <a:rPr lang="ru-RU" sz="2400" dirty="0" smtClean="0">
                <a:solidFill>
                  <a:srgbClr val="FF0000"/>
                </a:solidFill>
              </a:rPr>
              <a:t>книг. </a:t>
            </a:r>
            <a:endParaRPr lang="ru-RU" sz="2400" dirty="0">
              <a:solidFill>
                <a:srgbClr val="FF0000"/>
              </a:solidFill>
            </a:endParaRPr>
          </a:p>
          <a:p>
            <a:r>
              <a:rPr lang="ru-RU" sz="2400" dirty="0" smtClean="0">
                <a:solidFill>
                  <a:srgbClr val="FF0000"/>
                </a:solidFill>
              </a:rPr>
              <a:t>Он </a:t>
            </a:r>
            <a:r>
              <a:rPr lang="ru-RU" sz="2400" dirty="0">
                <a:solidFill>
                  <a:srgbClr val="FF0000"/>
                </a:solidFill>
              </a:rPr>
              <a:t>сделал русскую церковь независимой от Византии и самостоятельно, без ведома константинопольского патриарха, назначил митрополита </a:t>
            </a:r>
            <a:r>
              <a:rPr lang="ru-RU" sz="2400" dirty="0" smtClean="0">
                <a:solidFill>
                  <a:srgbClr val="FF0000"/>
                </a:solidFill>
              </a:rPr>
              <a:t>Иллариона  главой </a:t>
            </a:r>
            <a:r>
              <a:rPr lang="ru-RU" sz="2400" dirty="0">
                <a:solidFill>
                  <a:srgbClr val="FF0000"/>
                </a:solidFill>
              </a:rPr>
              <a:t>русской православной церкви и монашества. Ярослав Мудрый уделял много внимания развитию и организации русской церкви. В 1051 году был заложен фундамент Киево-Печерского монастыря, впоследствии </a:t>
            </a:r>
            <a:r>
              <a:rPr lang="ru-RU" sz="2400" dirty="0" smtClean="0">
                <a:solidFill>
                  <a:srgbClr val="FF0000"/>
                </a:solidFill>
              </a:rPr>
              <a:t>в 1598 </a:t>
            </a:r>
            <a:r>
              <a:rPr lang="ru-RU" sz="2400" dirty="0">
                <a:solidFill>
                  <a:srgbClr val="FF0000"/>
                </a:solidFill>
              </a:rPr>
              <a:t>г</a:t>
            </a:r>
            <a:r>
              <a:rPr lang="ru-RU" sz="2400" dirty="0" smtClean="0">
                <a:solidFill>
                  <a:srgbClr val="FF0000"/>
                </a:solidFill>
              </a:rPr>
              <a:t>. </a:t>
            </a:r>
            <a:r>
              <a:rPr lang="ru-RU" sz="2400" dirty="0">
                <a:solidFill>
                  <a:srgbClr val="FF0000"/>
                </a:solidFill>
              </a:rPr>
              <a:t>названного лаврой.</a:t>
            </a:r>
          </a:p>
        </p:txBody>
      </p:sp>
    </p:spTree>
    <p:extLst>
      <p:ext uri="{BB962C8B-B14F-4D97-AF65-F5344CB8AC3E}">
        <p14:creationId xmlns:p14="http://schemas.microsoft.com/office/powerpoint/2010/main" val="2422564330"/>
      </p:ext>
    </p:extLst>
  </p:cSld>
  <p:clrMapOvr>
    <a:masterClrMapping/>
  </p:clrMapOvr>
  <p:transition spd="slow" advClick="0" advTm="2000">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9" y="692697"/>
            <a:ext cx="7200799"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22259" y="6154088"/>
            <a:ext cx="6721712" cy="707886"/>
          </a:xfrm>
          <a:prstGeom prst="rect">
            <a:avLst/>
          </a:prstGeom>
          <a:noFill/>
        </p:spPr>
        <p:txBody>
          <a:bodyPr wrap="none" rtlCol="0">
            <a:spAutoFit/>
          </a:bodyPr>
          <a:lstStyle/>
          <a:p>
            <a:pPr algn="ctr"/>
            <a:r>
              <a:rPr lang="ru-RU" sz="4000" b="1" dirty="0" smtClean="0">
                <a:solidFill>
                  <a:srgbClr val="FF0000"/>
                </a:solidFill>
              </a:rPr>
              <a:t>Софийский Собор в Киеве</a:t>
            </a:r>
            <a:endParaRPr lang="ru-RU" sz="4000" b="1" dirty="0">
              <a:solidFill>
                <a:srgbClr val="FF0000"/>
              </a:solidFill>
            </a:endParaRPr>
          </a:p>
        </p:txBody>
      </p:sp>
    </p:spTree>
    <p:extLst>
      <p:ext uri="{BB962C8B-B14F-4D97-AF65-F5344CB8AC3E}">
        <p14:creationId xmlns:p14="http://schemas.microsoft.com/office/powerpoint/2010/main" val="1226840988"/>
      </p:ext>
    </p:extLst>
  </p:cSld>
  <p:clrMapOvr>
    <a:masterClrMapping/>
  </p:clrMapOvr>
  <p:transition spd="slow" advClick="0" advTm="2000">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404664"/>
            <a:ext cx="8424936" cy="6001643"/>
          </a:xfrm>
          <a:prstGeom prst="rect">
            <a:avLst/>
          </a:prstGeom>
        </p:spPr>
        <p:txBody>
          <a:bodyPr wrap="square">
            <a:spAutoFit/>
          </a:bodyPr>
          <a:lstStyle/>
          <a:p>
            <a:r>
              <a:rPr lang="ru-RU" sz="2400" dirty="0">
                <a:solidFill>
                  <a:srgbClr val="FF0000"/>
                </a:solidFill>
              </a:rPr>
              <a:t>Софийский собор был заложен князем Ярославом Мудрым еще в 1037 году. По преданию строительство храма происходило на том месте, где князь победил язычников -  печенегов. Свыше десяти лет здание возводили и украшали местные и византийские мастера. И только в 1049 году величественное сооружение было освящено Киевским митрополитом. София Киевская была главным храмом страны – именно здесь Ярослав основал первую библиотеку на Руси, здесь велась летопись, перевод и переписывание книг, проводились приемы послов, церемонии восхождения князей на престол. В то время Киевская Русь считалась одним из крупнейших цивилизованных государств в Европе. Она имела широкие дипломатические и торговые связи с державами Востока и Запада, а многие короли Европы считали за честь породниться с Киевским князем. </a:t>
            </a:r>
          </a:p>
        </p:txBody>
      </p:sp>
    </p:spTree>
    <p:extLst>
      <p:ext uri="{BB962C8B-B14F-4D97-AF65-F5344CB8AC3E}">
        <p14:creationId xmlns:p14="http://schemas.microsoft.com/office/powerpoint/2010/main" val="2685179006"/>
      </p:ext>
    </p:extLst>
  </p:cSld>
  <p:clrMapOvr>
    <a:masterClrMapping/>
  </p:clrMapOvr>
  <p:transition spd="slow" advClick="0" advTm="2000">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96944" cy="6586418"/>
          </a:xfrm>
          <a:prstGeom prst="rect">
            <a:avLst/>
          </a:prstGeom>
        </p:spPr>
        <p:txBody>
          <a:bodyPr wrap="square">
            <a:spAutoFit/>
          </a:bodyPr>
          <a:lstStyle/>
          <a:p>
            <a:r>
              <a:rPr lang="ru-RU" sz="2400" dirty="0" smtClean="0">
                <a:solidFill>
                  <a:srgbClr val="FF0000"/>
                </a:solidFill>
              </a:rPr>
              <a:t>В </a:t>
            </a:r>
            <a:r>
              <a:rPr lang="en-US" sz="2400" dirty="0" smtClean="0">
                <a:solidFill>
                  <a:srgbClr val="FF0000"/>
                </a:solidFill>
              </a:rPr>
              <a:t>XI – XIII </a:t>
            </a:r>
            <a:r>
              <a:rPr lang="ru-RU" sz="2400" dirty="0" smtClean="0">
                <a:solidFill>
                  <a:srgbClr val="FF0000"/>
                </a:solidFill>
              </a:rPr>
              <a:t>столетиях </a:t>
            </a:r>
            <a:r>
              <a:rPr lang="ru-RU" sz="2400" dirty="0">
                <a:solidFill>
                  <a:srgbClr val="FF0000"/>
                </a:solidFill>
              </a:rPr>
              <a:t>собор неоднократно разоряли половцы и печенеги. Однако особо сокрушительное разрушение собору нанесли татаро-монголы под предводительством хана Батыя при захвате Киева в 1240 году. Тогда храм был разрушен, однако, не </a:t>
            </a:r>
            <a:r>
              <a:rPr lang="ru-RU" sz="2400" dirty="0" smtClean="0">
                <a:solidFill>
                  <a:srgbClr val="FF0000"/>
                </a:solidFill>
              </a:rPr>
              <a:t>уничтожен</a:t>
            </a:r>
            <a:r>
              <a:rPr lang="ru-RU" sz="2400" dirty="0">
                <a:solidFill>
                  <a:srgbClr val="FF0000"/>
                </a:solidFill>
              </a:rPr>
              <a:t>,</a:t>
            </a:r>
            <a:r>
              <a:rPr lang="ru-RU" sz="2400" dirty="0" smtClean="0">
                <a:solidFill>
                  <a:srgbClr val="FF0000"/>
                </a:solidFill>
              </a:rPr>
              <a:t>  </a:t>
            </a:r>
            <a:r>
              <a:rPr lang="ru-RU" sz="2400" dirty="0">
                <a:solidFill>
                  <a:srgbClr val="FF0000"/>
                </a:solidFill>
              </a:rPr>
              <a:t>все-таки войско Батыя «пощадило его дивную </a:t>
            </a:r>
            <a:r>
              <a:rPr lang="ru-RU" sz="2400" dirty="0" smtClean="0">
                <a:solidFill>
                  <a:srgbClr val="FF0000"/>
                </a:solidFill>
              </a:rPr>
              <a:t>красоту» Серьезная </a:t>
            </a:r>
            <a:r>
              <a:rPr lang="ru-RU" sz="2400" dirty="0">
                <a:solidFill>
                  <a:srgbClr val="FF0000"/>
                </a:solidFill>
              </a:rPr>
              <a:t>угроза разрушения древнего храмового комплекса возникла в </a:t>
            </a:r>
            <a:r>
              <a:rPr lang="en-US" sz="2400" dirty="0" smtClean="0">
                <a:solidFill>
                  <a:srgbClr val="FF0000"/>
                </a:solidFill>
              </a:rPr>
              <a:t>XX</a:t>
            </a:r>
            <a:r>
              <a:rPr lang="ru-RU" sz="2400" dirty="0" smtClean="0">
                <a:solidFill>
                  <a:srgbClr val="FF0000"/>
                </a:solidFill>
              </a:rPr>
              <a:t>-м </a:t>
            </a:r>
            <a:r>
              <a:rPr lang="ru-RU" sz="2400" dirty="0">
                <a:solidFill>
                  <a:srgbClr val="FF0000"/>
                </a:solidFill>
              </a:rPr>
              <a:t>веке. Советская власть в начале 1930-х годов приняла решение уничтожить Софийский собор, и лишь вмешательство Франции, которая памятовала о том, что их королева Анна (супруга Генриха I) являлась дочерью основателя этого храма – князя Ярослава Мудрого, не позволило коммунистам уничтожить эту реликвию. Ведь большевики побоялись международного скандала, поэтому в 1934 году появился Софийский </a:t>
            </a:r>
            <a:r>
              <a:rPr lang="ru-RU" sz="2400" dirty="0" smtClean="0">
                <a:solidFill>
                  <a:srgbClr val="FF0000"/>
                </a:solidFill>
              </a:rPr>
              <a:t>музей-заповедник. </a:t>
            </a:r>
            <a:endParaRPr lang="ru-RU" sz="2400" dirty="0">
              <a:solidFill>
                <a:srgbClr val="FF0000"/>
              </a:solidFill>
            </a:endParaRPr>
          </a:p>
          <a:p>
            <a:endParaRPr lang="ru-RU" sz="1900" dirty="0">
              <a:solidFill>
                <a:srgbClr val="FF0000"/>
              </a:solidFill>
            </a:endParaRPr>
          </a:p>
          <a:p>
            <a:endParaRPr lang="ru-RU" sz="1900" dirty="0">
              <a:solidFill>
                <a:srgbClr val="FF0000"/>
              </a:solidFill>
            </a:endParaRPr>
          </a:p>
        </p:txBody>
      </p:sp>
    </p:spTree>
    <p:extLst>
      <p:ext uri="{BB962C8B-B14F-4D97-AF65-F5344CB8AC3E}">
        <p14:creationId xmlns:p14="http://schemas.microsoft.com/office/powerpoint/2010/main" val="3334091390"/>
      </p:ext>
    </p:extLst>
  </p:cSld>
  <p:clrMapOvr>
    <a:masterClrMapping/>
  </p:clrMapOvr>
  <p:transition spd="slow" advClick="0" advTm="2000">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7248805"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236440" y="7365632"/>
            <a:ext cx="239216" cy="1200329"/>
          </a:xfrm>
          <a:prstGeom prst="rect">
            <a:avLst/>
          </a:prstGeom>
          <a:noFill/>
        </p:spPr>
        <p:txBody>
          <a:bodyPr wrap="square" rtlCol="0">
            <a:spAutoFit/>
          </a:bodyPr>
          <a:lstStyle/>
          <a:p>
            <a:r>
              <a:rPr lang="ru-RU" dirty="0" err="1" smtClean="0"/>
              <a:t>отые</a:t>
            </a:r>
            <a:endParaRPr lang="ru-RU" dirty="0"/>
          </a:p>
        </p:txBody>
      </p:sp>
      <p:sp>
        <p:nvSpPr>
          <p:cNvPr id="3" name="TextBox 2"/>
          <p:cNvSpPr txBox="1"/>
          <p:nvPr/>
        </p:nvSpPr>
        <p:spPr>
          <a:xfrm>
            <a:off x="899591" y="5949280"/>
            <a:ext cx="7392821" cy="707886"/>
          </a:xfrm>
          <a:prstGeom prst="rect">
            <a:avLst/>
          </a:prstGeom>
          <a:noFill/>
        </p:spPr>
        <p:txBody>
          <a:bodyPr wrap="square" rtlCol="0">
            <a:spAutoFit/>
          </a:bodyPr>
          <a:lstStyle/>
          <a:p>
            <a:pPr algn="ctr"/>
            <a:r>
              <a:rPr lang="ru-RU" sz="4000" b="1" dirty="0" smtClean="0">
                <a:solidFill>
                  <a:srgbClr val="FF0000"/>
                </a:solidFill>
              </a:rPr>
              <a:t>Золотые Ворота в Киеве</a:t>
            </a:r>
            <a:endParaRPr lang="ru-RU" sz="4000" b="1" dirty="0">
              <a:solidFill>
                <a:srgbClr val="FF0000"/>
              </a:solidFill>
            </a:endParaRPr>
          </a:p>
        </p:txBody>
      </p:sp>
    </p:spTree>
    <p:extLst>
      <p:ext uri="{BB962C8B-B14F-4D97-AF65-F5344CB8AC3E}">
        <p14:creationId xmlns:p14="http://schemas.microsoft.com/office/powerpoint/2010/main" val="3101722656"/>
      </p:ext>
    </p:extLst>
  </p:cSld>
  <p:clrMapOvr>
    <a:masterClrMapping/>
  </p:clrMapOvr>
  <p:transition spd="slow" advClick="0" advTm="2000">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640960" cy="5324535"/>
          </a:xfrm>
          <a:prstGeom prst="rect">
            <a:avLst/>
          </a:prstGeom>
        </p:spPr>
        <p:txBody>
          <a:bodyPr wrap="square">
            <a:spAutoFit/>
          </a:bodyPr>
          <a:lstStyle/>
          <a:p>
            <a:endParaRPr lang="ru-RU" sz="2800" dirty="0">
              <a:solidFill>
                <a:srgbClr val="FF0000"/>
              </a:solidFill>
            </a:endParaRPr>
          </a:p>
          <a:p>
            <a:r>
              <a:rPr lang="ru-RU" sz="2400" dirty="0" smtClean="0">
                <a:solidFill>
                  <a:srgbClr val="FF0000"/>
                </a:solidFill>
              </a:rPr>
              <a:t>Золотые </a:t>
            </a:r>
            <a:r>
              <a:rPr lang="ru-RU" sz="2400" dirty="0">
                <a:solidFill>
                  <a:srgbClr val="FF0000"/>
                </a:solidFill>
              </a:rPr>
              <a:t>ворота </a:t>
            </a:r>
            <a:r>
              <a:rPr lang="ru-RU" sz="2400" dirty="0" smtClean="0">
                <a:solidFill>
                  <a:srgbClr val="FF0000"/>
                </a:solidFill>
              </a:rPr>
              <a:t>— </a:t>
            </a:r>
            <a:r>
              <a:rPr lang="ru-RU" sz="2400" dirty="0">
                <a:solidFill>
                  <a:srgbClr val="FF0000"/>
                </a:solidFill>
              </a:rPr>
              <a:t>один из немногих памятников оборонного зодчества Киевской Руси периода правления Ярослава </a:t>
            </a:r>
            <a:r>
              <a:rPr lang="ru-RU" sz="2400" dirty="0" smtClean="0">
                <a:solidFill>
                  <a:srgbClr val="FF0000"/>
                </a:solidFill>
              </a:rPr>
              <a:t>Мудрого.</a:t>
            </a:r>
            <a:r>
              <a:rPr lang="en-US" sz="2400" dirty="0" smtClean="0">
                <a:solidFill>
                  <a:srgbClr val="FF0000"/>
                </a:solidFill>
              </a:rPr>
              <a:t> </a:t>
            </a:r>
            <a:r>
              <a:rPr lang="ru-RU" sz="2400" dirty="0" smtClean="0">
                <a:solidFill>
                  <a:srgbClr val="FF0000"/>
                </a:solidFill>
              </a:rPr>
              <a:t>При </a:t>
            </a:r>
            <a:r>
              <a:rPr lang="ru-RU" sz="2400" dirty="0">
                <a:solidFill>
                  <a:srgbClr val="FF0000"/>
                </a:solidFill>
              </a:rPr>
              <a:t>Ярославе Мудром территория города активно разрасталась, что требовало возведения новых оборонительных укреплений — возводятся мощные валы с </a:t>
            </a:r>
            <a:r>
              <a:rPr lang="ru-RU" sz="2400" dirty="0" smtClean="0">
                <a:solidFill>
                  <a:srgbClr val="FF0000"/>
                </a:solidFill>
              </a:rPr>
              <a:t>деревянными </a:t>
            </a:r>
            <a:r>
              <a:rPr lang="ru-RU" sz="2400" dirty="0">
                <a:solidFill>
                  <a:srgbClr val="FF0000"/>
                </a:solidFill>
              </a:rPr>
              <a:t>клетями, глубокие рвы. Город Ярослава Мудрого окружали земляные валы общей протяжённостью 3,5 километра, проходили они по нынешним улицам центра Киева — от Львовской </a:t>
            </a:r>
            <a:r>
              <a:rPr lang="ru-RU" sz="2400" dirty="0" smtClean="0">
                <a:solidFill>
                  <a:srgbClr val="FF0000"/>
                </a:solidFill>
              </a:rPr>
              <a:t>площади, где находились Львовские ворота </a:t>
            </a:r>
            <a:r>
              <a:rPr lang="ru-RU" sz="2400" dirty="0">
                <a:solidFill>
                  <a:srgbClr val="FF0000"/>
                </a:solidFill>
              </a:rPr>
              <a:t>вдоль улицы Ярославов </a:t>
            </a:r>
            <a:r>
              <a:rPr lang="ru-RU" sz="2400" dirty="0" smtClean="0">
                <a:solidFill>
                  <a:srgbClr val="FF0000"/>
                </a:solidFill>
              </a:rPr>
              <a:t>вал, </a:t>
            </a:r>
            <a:r>
              <a:rPr lang="ru-RU" sz="2400" dirty="0">
                <a:solidFill>
                  <a:srgbClr val="FF0000"/>
                </a:solidFill>
              </a:rPr>
              <a:t>до Золотых ворот, спускались до площади </a:t>
            </a:r>
            <a:r>
              <a:rPr lang="ru-RU" sz="2400" dirty="0" smtClean="0">
                <a:solidFill>
                  <a:srgbClr val="FF0000"/>
                </a:solidFill>
              </a:rPr>
              <a:t>Независимости, где </a:t>
            </a:r>
            <a:r>
              <a:rPr lang="ru-RU" sz="2400" dirty="0">
                <a:solidFill>
                  <a:srgbClr val="FF0000"/>
                </a:solidFill>
              </a:rPr>
              <a:t>стояли Лядские </a:t>
            </a:r>
            <a:r>
              <a:rPr lang="ru-RU" sz="2400" dirty="0" smtClean="0">
                <a:solidFill>
                  <a:srgbClr val="FF0000"/>
                </a:solidFill>
              </a:rPr>
              <a:t>ворота и </a:t>
            </a:r>
            <a:r>
              <a:rPr lang="ru-RU" sz="2400" dirty="0">
                <a:solidFill>
                  <a:srgbClr val="FF0000"/>
                </a:solidFill>
              </a:rPr>
              <a:t>снова поднимались вверх к Михайловской площади.</a:t>
            </a:r>
          </a:p>
        </p:txBody>
      </p:sp>
    </p:spTree>
    <p:extLst>
      <p:ext uri="{BB962C8B-B14F-4D97-AF65-F5344CB8AC3E}">
        <p14:creationId xmlns:p14="http://schemas.microsoft.com/office/powerpoint/2010/main" val="1439599521"/>
      </p:ext>
    </p:extLst>
  </p:cSld>
  <p:clrMapOvr>
    <a:masterClrMapping/>
  </p:clrMapOvr>
  <p:transition spd="slow" advClick="0" advTm="2000">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198" y="332656"/>
            <a:ext cx="8640960" cy="6001643"/>
          </a:xfrm>
          <a:prstGeom prst="rect">
            <a:avLst/>
          </a:prstGeom>
        </p:spPr>
        <p:txBody>
          <a:bodyPr wrap="square">
            <a:spAutoFit/>
          </a:bodyPr>
          <a:lstStyle/>
          <a:p>
            <a:r>
              <a:rPr lang="ru-RU" sz="2400" dirty="0">
                <a:solidFill>
                  <a:srgbClr val="FF0000"/>
                </a:solidFill>
              </a:rPr>
              <a:t>Похоронен Ярослав в Софийском соборе в Киеве. Мраморный шеститонный саркофаг Ярослава и ныне стоит в соборе св. Софии. Его открывали в 1936, 1939 и 1964 годах и проводили не всегда квалифицированные исследования. По результатам вскрытия января 1939 </a:t>
            </a:r>
            <a:r>
              <a:rPr lang="ru-RU" sz="2400" dirty="0" smtClean="0">
                <a:solidFill>
                  <a:srgbClr val="FF0000"/>
                </a:solidFill>
              </a:rPr>
              <a:t>года </a:t>
            </a:r>
            <a:r>
              <a:rPr lang="ru-RU" sz="2400" dirty="0">
                <a:solidFill>
                  <a:srgbClr val="FF0000"/>
                </a:solidFill>
              </a:rPr>
              <a:t>антрополог Михаил Герасимов в 1940 году создал скульптурный портрет князя. Рост князя был 175 см. Лицо слявянского типа, средней высоты лоб, узкая переносица, сильно выступающий нос, крупные глаза, резко очерченный </a:t>
            </a:r>
            <a:r>
              <a:rPr lang="ru-RU" sz="2400" dirty="0" smtClean="0">
                <a:solidFill>
                  <a:srgbClr val="FF0000"/>
                </a:solidFill>
              </a:rPr>
              <a:t>рот, практически </a:t>
            </a:r>
            <a:r>
              <a:rPr lang="ru-RU" sz="2400" dirty="0">
                <a:solidFill>
                  <a:srgbClr val="FF0000"/>
                </a:solidFill>
              </a:rPr>
              <a:t>со всеми зубами, что встречалось тогда в старости крайне </a:t>
            </a:r>
            <a:r>
              <a:rPr lang="ru-RU" sz="2400" dirty="0" smtClean="0">
                <a:solidFill>
                  <a:srgbClr val="FF0000"/>
                </a:solidFill>
              </a:rPr>
              <a:t>редко, </a:t>
            </a:r>
            <a:r>
              <a:rPr lang="ru-RU" sz="2400" dirty="0">
                <a:solidFill>
                  <a:srgbClr val="FF0000"/>
                </a:solidFill>
              </a:rPr>
              <a:t>резко выступающий подбородок</a:t>
            </a:r>
            <a:r>
              <a:rPr lang="ru-RU" sz="2400" dirty="0" smtClean="0">
                <a:solidFill>
                  <a:srgbClr val="FF0000"/>
                </a:solidFill>
              </a:rPr>
              <a:t>.. </a:t>
            </a:r>
            <a:r>
              <a:rPr lang="ru-RU" sz="2400" dirty="0">
                <a:solidFill>
                  <a:srgbClr val="FF0000"/>
                </a:solidFill>
              </a:rPr>
              <a:t>Известно также, что он был хромым </a:t>
            </a:r>
            <a:r>
              <a:rPr lang="ru-RU" sz="2400" dirty="0" smtClean="0">
                <a:solidFill>
                  <a:srgbClr val="FF0000"/>
                </a:solidFill>
              </a:rPr>
              <a:t> из-за </a:t>
            </a:r>
            <a:r>
              <a:rPr lang="ru-RU" sz="2400" dirty="0">
                <a:solidFill>
                  <a:srgbClr val="FF0000"/>
                </a:solidFill>
              </a:rPr>
              <a:t>чего плохо </a:t>
            </a:r>
            <a:r>
              <a:rPr lang="ru-RU" sz="2400" dirty="0" smtClean="0">
                <a:solidFill>
                  <a:srgbClr val="FF0000"/>
                </a:solidFill>
              </a:rPr>
              <a:t>ходил: </a:t>
            </a:r>
            <a:r>
              <a:rPr lang="ru-RU" sz="2400" dirty="0">
                <a:solidFill>
                  <a:srgbClr val="FF0000"/>
                </a:solidFill>
              </a:rPr>
              <a:t>по одной из версий — от рождения, по другой — в результате ранения в битве. Правая нога князя Ярослава была </a:t>
            </a:r>
            <a:r>
              <a:rPr lang="ru-RU" sz="2400" dirty="0" smtClean="0">
                <a:solidFill>
                  <a:srgbClr val="FF0000"/>
                </a:solidFill>
              </a:rPr>
              <a:t> длиннее, </a:t>
            </a:r>
            <a:r>
              <a:rPr lang="ru-RU" sz="2400" dirty="0">
                <a:solidFill>
                  <a:srgbClr val="FF0000"/>
                </a:solidFill>
              </a:rPr>
              <a:t>чем левая, из-за повреждения </a:t>
            </a:r>
            <a:r>
              <a:rPr lang="ru-RU" sz="2400" dirty="0" smtClean="0">
                <a:solidFill>
                  <a:srgbClr val="FF0000"/>
                </a:solidFill>
              </a:rPr>
              <a:t> </a:t>
            </a:r>
            <a:r>
              <a:rPr lang="ru-RU" sz="2400" dirty="0">
                <a:solidFill>
                  <a:srgbClr val="FF0000"/>
                </a:solidFill>
              </a:rPr>
              <a:t>коленного </a:t>
            </a:r>
            <a:r>
              <a:rPr lang="ru-RU" sz="2400" dirty="0" smtClean="0">
                <a:solidFill>
                  <a:srgbClr val="FF0000"/>
                </a:solidFill>
              </a:rPr>
              <a:t>сустава. </a:t>
            </a:r>
            <a:endParaRPr lang="ru-RU" sz="2400" dirty="0">
              <a:solidFill>
                <a:srgbClr val="FF0000"/>
              </a:solidFill>
            </a:endParaRPr>
          </a:p>
        </p:txBody>
      </p:sp>
    </p:spTree>
    <p:extLst>
      <p:ext uri="{BB962C8B-B14F-4D97-AF65-F5344CB8AC3E}">
        <p14:creationId xmlns:p14="http://schemas.microsoft.com/office/powerpoint/2010/main" val="2820308548"/>
      </p:ext>
    </p:extLst>
  </p:cSld>
  <p:clrMapOvr>
    <a:masterClrMapping/>
  </p:clrMapOvr>
  <p:transition spd="slow" advClick="0" advTm="2000">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8680"/>
            <a:ext cx="7488832" cy="4914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06402" y="5601434"/>
            <a:ext cx="7310014" cy="707886"/>
          </a:xfrm>
          <a:prstGeom prst="rect">
            <a:avLst/>
          </a:prstGeom>
          <a:noFill/>
        </p:spPr>
        <p:txBody>
          <a:bodyPr wrap="none" rtlCol="0">
            <a:spAutoFit/>
          </a:bodyPr>
          <a:lstStyle/>
          <a:p>
            <a:pPr algn="ctr"/>
            <a:r>
              <a:rPr lang="ru-RU" sz="4000" b="1" dirty="0" smtClean="0">
                <a:solidFill>
                  <a:srgbClr val="FF0000"/>
                </a:solidFill>
              </a:rPr>
              <a:t>Саркофаг Ярослава Мудрого</a:t>
            </a:r>
            <a:endParaRPr lang="ru-RU" sz="4000" b="1" dirty="0">
              <a:solidFill>
                <a:srgbClr val="FF0000"/>
              </a:solidFill>
            </a:endParaRPr>
          </a:p>
        </p:txBody>
      </p:sp>
    </p:spTree>
    <p:extLst>
      <p:ext uri="{BB962C8B-B14F-4D97-AF65-F5344CB8AC3E}">
        <p14:creationId xmlns:p14="http://schemas.microsoft.com/office/powerpoint/2010/main" val="1790347300"/>
      </p:ext>
    </p:extLst>
  </p:cSld>
  <p:clrMapOvr>
    <a:masterClrMapping/>
  </p:clrMapOvr>
  <p:transition spd="slow" advClick="0" advTm="2000">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8434"/>
            <a:ext cx="9144000" cy="6863417"/>
          </a:xfrm>
          <a:prstGeom prst="rect">
            <a:avLst/>
          </a:prstGeom>
        </p:spPr>
        <p:txBody>
          <a:bodyPr wrap="square">
            <a:spAutoFit/>
          </a:bodyPr>
          <a:lstStyle/>
          <a:p>
            <a:r>
              <a:rPr lang="ru-RU" sz="2200" dirty="0">
                <a:solidFill>
                  <a:srgbClr val="FF0000"/>
                </a:solidFill>
              </a:rPr>
              <a:t>В XX веке Саркофаг Ярослава Мудрого вскрывался три раза: в 1936, 1939 и в 1964 годах. В 2009 году гробница в Софийском соборе </a:t>
            </a:r>
            <a:r>
              <a:rPr lang="ru-RU" sz="2200" dirty="0" smtClean="0">
                <a:solidFill>
                  <a:srgbClr val="FF0000"/>
                </a:solidFill>
              </a:rPr>
              <a:t> </a:t>
            </a:r>
            <a:r>
              <a:rPr lang="ru-RU" sz="2200" dirty="0">
                <a:solidFill>
                  <a:srgbClr val="FF0000"/>
                </a:solidFill>
              </a:rPr>
              <a:t>была вскрыта, а останки отправили на экспертизу. При вскрытии были обнаружены советские газеты «Известия» и «Правда», датированные 1964 годом. Опубликованные в марте 2011 года результаты генетической экспертизы таковы: в гробнице покоятся не мужские, а только женские останки, причём составленные из двух скелетов, датирующиеся совершенно разным временем: один скелет времён Киевской Руси, а второй на тысячу лет древнее, то есть времён скифских поселений. Останки киевского времени, по утверждению учёных-антропологов, принадлежат женщине, при жизни много занимавшейся тяжелым физическим трудом, — явно не княжеского рода. Первым о женских останках среди найденных скелетов написал ещё М. М. Герасимов в 1939 году. </a:t>
            </a:r>
            <a:r>
              <a:rPr lang="ru-RU" sz="2200" dirty="0" smtClean="0">
                <a:solidFill>
                  <a:srgbClr val="FF0000"/>
                </a:solidFill>
              </a:rPr>
              <a:t> </a:t>
            </a:r>
            <a:r>
              <a:rPr lang="ru-RU" sz="2200" dirty="0">
                <a:solidFill>
                  <a:srgbClr val="FF0000"/>
                </a:solidFill>
              </a:rPr>
              <a:t>На след праха Ярослава Мудрого может вывести икона Николы Мокрого, которая была вывезена из Софийского собора представителями УГКЦ, отступившими вместе с немецкими оккупантами из Киева осенью 1943 года. Икона была обнаружена в Свято-Троицком храме (Бруклин, Нью-Йорк, США) в 1973 году. По мнению историков, останки великого князя также следует искать в </a:t>
            </a:r>
            <a:r>
              <a:rPr lang="ru-RU" sz="2200" dirty="0" smtClean="0">
                <a:solidFill>
                  <a:srgbClr val="FF0000"/>
                </a:solidFill>
              </a:rPr>
              <a:t>США.</a:t>
            </a:r>
            <a:endParaRPr lang="ru-RU" sz="2200" dirty="0">
              <a:solidFill>
                <a:srgbClr val="FF0000"/>
              </a:solidFill>
            </a:endParaRPr>
          </a:p>
        </p:txBody>
      </p:sp>
    </p:spTree>
    <p:extLst>
      <p:ext uri="{BB962C8B-B14F-4D97-AF65-F5344CB8AC3E}">
        <p14:creationId xmlns:p14="http://schemas.microsoft.com/office/powerpoint/2010/main" val="3555402292"/>
      </p:ext>
    </p:extLst>
  </p:cSld>
  <p:clrMapOvr>
    <a:masterClrMapping/>
  </p:clrMapOvr>
  <p:transition spd="slow" advClick="0" advTm="2000">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56659"/>
            <a:ext cx="6077125" cy="5520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47664" y="5901353"/>
            <a:ext cx="6408712" cy="707886"/>
          </a:xfrm>
          <a:prstGeom prst="rect">
            <a:avLst/>
          </a:prstGeom>
          <a:noFill/>
        </p:spPr>
        <p:txBody>
          <a:bodyPr wrap="square" rtlCol="0">
            <a:spAutoFit/>
          </a:bodyPr>
          <a:lstStyle/>
          <a:p>
            <a:pPr algn="ctr"/>
            <a:r>
              <a:rPr lang="ru-RU" sz="4000" b="1" dirty="0" smtClean="0">
                <a:solidFill>
                  <a:srgbClr val="FF0000"/>
                </a:solidFill>
              </a:rPr>
              <a:t>Владимир Мономах</a:t>
            </a:r>
            <a:endParaRPr lang="ru-RU" sz="4000" b="1" dirty="0">
              <a:solidFill>
                <a:srgbClr val="FF0000"/>
              </a:solidFill>
            </a:endParaRPr>
          </a:p>
        </p:txBody>
      </p:sp>
    </p:spTree>
    <p:extLst>
      <p:ext uri="{BB962C8B-B14F-4D97-AF65-F5344CB8AC3E}">
        <p14:creationId xmlns:p14="http://schemas.microsoft.com/office/powerpoint/2010/main" val="813583374"/>
      </p:ext>
    </p:extLst>
  </p:cSld>
  <p:clrMapOvr>
    <a:masterClrMapping/>
  </p:clrMapOvr>
  <p:transition spd="slow" advClick="0" advTm="2000">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88"/>
            <a:ext cx="9144000" cy="6740307"/>
          </a:xfrm>
          <a:prstGeom prst="rect">
            <a:avLst/>
          </a:prstGeom>
        </p:spPr>
        <p:txBody>
          <a:bodyPr wrap="square">
            <a:spAutoFit/>
          </a:bodyPr>
          <a:lstStyle/>
          <a:p>
            <a:r>
              <a:rPr lang="ru-RU" sz="2400" dirty="0">
                <a:solidFill>
                  <a:srgbClr val="FF0000"/>
                </a:solidFill>
              </a:rPr>
              <a:t>Владимир Всеволодович Мономах родился 26 мая 1052 г. Он был сыном Всеволода Ярославича и Анны, дочери императора Византии, Константина </a:t>
            </a:r>
            <a:r>
              <a:rPr lang="en-US" sz="2400" dirty="0" smtClean="0">
                <a:solidFill>
                  <a:srgbClr val="FF0000"/>
                </a:solidFill>
              </a:rPr>
              <a:t>IX</a:t>
            </a:r>
            <a:r>
              <a:rPr lang="ru-RU" sz="2400" dirty="0" smtClean="0">
                <a:solidFill>
                  <a:srgbClr val="FF0000"/>
                </a:solidFill>
              </a:rPr>
              <a:t>. </a:t>
            </a:r>
            <a:r>
              <a:rPr lang="en-US" sz="2400" dirty="0" smtClean="0">
                <a:solidFill>
                  <a:srgbClr val="FF0000"/>
                </a:solidFill>
              </a:rPr>
              <a:t> </a:t>
            </a:r>
            <a:r>
              <a:rPr lang="ru-RU" sz="2400" dirty="0" smtClean="0">
                <a:solidFill>
                  <a:srgbClr val="FF0000"/>
                </a:solidFill>
              </a:rPr>
              <a:t>С </a:t>
            </a:r>
            <a:r>
              <a:rPr lang="ru-RU" sz="2400" dirty="0">
                <a:solidFill>
                  <a:srgbClr val="FF0000"/>
                </a:solidFill>
              </a:rPr>
              <a:t>1067 г. княжил в Смоленске, а с 1078 – в Чернигове. Позднее, до 1125 г, был Великим Киевским князем. Впрочем, известен этот талантливый правитель и как писатель, оставивший после себя литературные труды, дошедшие и до нашей </a:t>
            </a:r>
            <a:r>
              <a:rPr lang="ru-RU" sz="2400" dirty="0" smtClean="0">
                <a:solidFill>
                  <a:srgbClr val="FF0000"/>
                </a:solidFill>
              </a:rPr>
              <a:t>эпохи. Как </a:t>
            </a:r>
            <a:r>
              <a:rPr lang="ru-RU" sz="2400" dirty="0">
                <a:solidFill>
                  <a:srgbClr val="FF0000"/>
                </a:solidFill>
              </a:rPr>
              <a:t>ни стремился князь Владимир Мономах к миру, </a:t>
            </a:r>
            <a:r>
              <a:rPr lang="ru-RU" sz="2400" dirty="0" smtClean="0">
                <a:solidFill>
                  <a:srgbClr val="FF0000"/>
                </a:solidFill>
              </a:rPr>
              <a:t>но </a:t>
            </a:r>
            <a:r>
              <a:rPr lang="ru-RU" sz="2400" dirty="0">
                <a:solidFill>
                  <a:srgbClr val="FF0000"/>
                </a:solidFill>
              </a:rPr>
              <a:t>часто, </a:t>
            </a:r>
            <a:r>
              <a:rPr lang="ru-RU" sz="2400" dirty="0" smtClean="0">
                <a:solidFill>
                  <a:srgbClr val="FF0000"/>
                </a:solidFill>
              </a:rPr>
              <a:t>его </a:t>
            </a:r>
            <a:r>
              <a:rPr lang="ru-RU" sz="2400" dirty="0">
                <a:solidFill>
                  <a:srgbClr val="FF0000"/>
                </a:solidFill>
              </a:rPr>
              <a:t>попытки замирить враждующих удельных князей приводили его на ратное поле. В 1077 г. произошло первое </a:t>
            </a:r>
            <a:r>
              <a:rPr lang="ru-RU" sz="2400" dirty="0" smtClean="0">
                <a:solidFill>
                  <a:srgbClr val="FF0000"/>
                </a:solidFill>
              </a:rPr>
              <a:t> </a:t>
            </a:r>
            <a:r>
              <a:rPr lang="ru-RU" sz="2400" dirty="0">
                <a:solidFill>
                  <a:srgbClr val="FF0000"/>
                </a:solidFill>
              </a:rPr>
              <a:t>военное столкновение </a:t>
            </a:r>
            <a:r>
              <a:rPr lang="ru-RU" sz="2400" dirty="0" smtClean="0">
                <a:solidFill>
                  <a:srgbClr val="FF0000"/>
                </a:solidFill>
              </a:rPr>
              <a:t> </a:t>
            </a:r>
            <a:r>
              <a:rPr lang="ru-RU" sz="2400" dirty="0">
                <a:solidFill>
                  <a:srgbClr val="FF0000"/>
                </a:solidFill>
              </a:rPr>
              <a:t>Владимира Мономаха. Он, повинуясь приказу Великого Киевского князя Изяслава, выступил против половцев. Через год Великое Киевское княжение досталось отцу Мономаха. В 1078 Владимир получает княжество Черниговское. </a:t>
            </a:r>
            <a:r>
              <a:rPr lang="ru-RU" sz="2400" dirty="0" smtClean="0">
                <a:solidFill>
                  <a:srgbClr val="FF0000"/>
                </a:solidFill>
              </a:rPr>
              <a:t>Но </a:t>
            </a:r>
            <a:r>
              <a:rPr lang="ru-RU" sz="2400" dirty="0">
                <a:solidFill>
                  <a:srgbClr val="FF0000"/>
                </a:solidFill>
              </a:rPr>
              <a:t>после того как в 1094 г. под стены выстроенного им замка пришел Олег Святославич и потребовал отдать ему земли отца, будущий Киевский князь, не желая сражаться, </a:t>
            </a:r>
            <a:r>
              <a:rPr lang="ru-RU" sz="2400" dirty="0" smtClean="0">
                <a:solidFill>
                  <a:srgbClr val="FF0000"/>
                </a:solidFill>
              </a:rPr>
              <a:t> </a:t>
            </a:r>
            <a:r>
              <a:rPr lang="ru-RU" sz="2400" dirty="0">
                <a:solidFill>
                  <a:srgbClr val="FF0000"/>
                </a:solidFill>
              </a:rPr>
              <a:t>ушел с дружиной в Переяславль.</a:t>
            </a:r>
          </a:p>
        </p:txBody>
      </p:sp>
    </p:spTree>
    <p:extLst>
      <p:ext uri="{BB962C8B-B14F-4D97-AF65-F5344CB8AC3E}">
        <p14:creationId xmlns:p14="http://schemas.microsoft.com/office/powerpoint/2010/main" val="863276848"/>
      </p:ext>
    </p:extLst>
  </p:cSld>
  <p:clrMapOvr>
    <a:masterClrMapping/>
  </p:clrMapOvr>
  <p:transition spd="slow" advClick="0" advTm="2000">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23" y="41621"/>
            <a:ext cx="9131277" cy="6555641"/>
          </a:xfrm>
          <a:prstGeom prst="rect">
            <a:avLst/>
          </a:prstGeom>
        </p:spPr>
        <p:txBody>
          <a:bodyPr wrap="square">
            <a:spAutoFit/>
          </a:bodyPr>
          <a:lstStyle/>
          <a:p>
            <a:r>
              <a:rPr lang="ru-RU" sz="2100" dirty="0">
                <a:solidFill>
                  <a:srgbClr val="FF0000"/>
                </a:solidFill>
              </a:rPr>
              <a:t>Позднее, будучи князем Смоленска, Владимир Мономах активно помогал соседним князьям в борьбе с врагами. В 1097 и 1100 годах – выступал одним из инициаторов съездов удельных </a:t>
            </a:r>
            <a:r>
              <a:rPr lang="ru-RU" sz="2100" dirty="0" smtClean="0">
                <a:solidFill>
                  <a:srgbClr val="FF0000"/>
                </a:solidFill>
              </a:rPr>
              <a:t>князей в </a:t>
            </a:r>
            <a:r>
              <a:rPr lang="ru-RU" sz="2100" dirty="0">
                <a:solidFill>
                  <a:srgbClr val="FF0000"/>
                </a:solidFill>
              </a:rPr>
              <a:t>Любече и </a:t>
            </a:r>
            <a:r>
              <a:rPr lang="ru-RU" sz="2100" dirty="0" smtClean="0">
                <a:solidFill>
                  <a:srgbClr val="FF0000"/>
                </a:solidFill>
              </a:rPr>
              <a:t>Уветичах. После </a:t>
            </a:r>
            <a:r>
              <a:rPr lang="ru-RU" sz="2100" dirty="0">
                <a:solidFill>
                  <a:srgbClr val="FF0000"/>
                </a:solidFill>
              </a:rPr>
              <a:t>смерти Всеволода Ярославича Владимир Мономах не стал претендовать на Великий Киевский престол и передал его Святополку </a:t>
            </a:r>
            <a:r>
              <a:rPr lang="ru-RU" sz="2100" dirty="0" smtClean="0">
                <a:solidFill>
                  <a:srgbClr val="FF0000"/>
                </a:solidFill>
              </a:rPr>
              <a:t>Изяславичу</a:t>
            </a:r>
            <a:r>
              <a:rPr lang="ru-RU" sz="2100" dirty="0">
                <a:solidFill>
                  <a:srgbClr val="FF0000"/>
                </a:solidFill>
              </a:rPr>
              <a:t>.</a:t>
            </a:r>
            <a:r>
              <a:rPr lang="ru-RU" sz="2100" dirty="0" smtClean="0">
                <a:solidFill>
                  <a:srgbClr val="FF0000"/>
                </a:solidFill>
              </a:rPr>
              <a:t> По </a:t>
            </a:r>
            <a:r>
              <a:rPr lang="ru-RU" sz="2100" dirty="0">
                <a:solidFill>
                  <a:srgbClr val="FF0000"/>
                </a:solidFill>
              </a:rPr>
              <a:t>мере сил он оказывал новому Великому князю помощь в военных походах. Правление Владимира Мономаха в качестве Киевского князя началось только в 1113 г. На княжение его призвала знать Киева, испуганная восстанием народа против ростовщиков. Мономах восстание подавил, а </a:t>
            </a:r>
            <a:r>
              <a:rPr lang="ru-RU" sz="2100" dirty="0" smtClean="0">
                <a:solidFill>
                  <a:srgbClr val="FF0000"/>
                </a:solidFill>
              </a:rPr>
              <a:t>также, </a:t>
            </a:r>
            <a:r>
              <a:rPr lang="ru-RU" sz="2100" dirty="0">
                <a:solidFill>
                  <a:srgbClr val="FF0000"/>
                </a:solidFill>
              </a:rPr>
              <a:t>выяснил причины его возникновения. Желая предотвратить подобное в будущем, он </a:t>
            </a:r>
            <a:r>
              <a:rPr lang="ru-RU" sz="2100" dirty="0" smtClean="0">
                <a:solidFill>
                  <a:srgbClr val="FF0000"/>
                </a:solidFill>
              </a:rPr>
              <a:t> </a:t>
            </a:r>
            <a:r>
              <a:rPr lang="ru-RU" sz="2100" dirty="0">
                <a:solidFill>
                  <a:srgbClr val="FF0000"/>
                </a:solidFill>
              </a:rPr>
              <a:t>способствовал установлению норм долгового права. Устав Владимира Мономаха значительно облегчил участь </a:t>
            </a:r>
            <a:r>
              <a:rPr lang="ru-RU" sz="2100" dirty="0" smtClean="0">
                <a:solidFill>
                  <a:srgbClr val="FF0000"/>
                </a:solidFill>
              </a:rPr>
              <a:t>закупов, должников </a:t>
            </a:r>
            <a:r>
              <a:rPr lang="ru-RU" sz="2100" dirty="0">
                <a:solidFill>
                  <a:srgbClr val="FF0000"/>
                </a:solidFill>
              </a:rPr>
              <a:t>и наемных </a:t>
            </a:r>
            <a:r>
              <a:rPr lang="ru-RU" sz="2100" dirty="0" smtClean="0">
                <a:solidFill>
                  <a:srgbClr val="FF0000"/>
                </a:solidFill>
              </a:rPr>
              <a:t>работников. Правление </a:t>
            </a:r>
            <a:r>
              <a:rPr lang="ru-RU" sz="2100" dirty="0">
                <a:solidFill>
                  <a:srgbClr val="FF0000"/>
                </a:solidFill>
              </a:rPr>
              <a:t>Мономаха ознаменовалась и борьбой с кочевниками – половцами. Князь Владимир не только помогал другим русским властителям в борьбе с ними. Он два десятка раз сам заключал мир с половцами. Был сторонником организации рейдов вглубь половецкой территории и привлечения народного ополчения. Нужно </a:t>
            </a:r>
            <a:r>
              <a:rPr lang="ru-RU" sz="2100" dirty="0" smtClean="0">
                <a:solidFill>
                  <a:srgbClr val="FF0000"/>
                </a:solidFill>
              </a:rPr>
              <a:t>отметить</a:t>
            </a:r>
            <a:r>
              <a:rPr lang="ru-RU" sz="2100" dirty="0">
                <a:solidFill>
                  <a:srgbClr val="FF0000"/>
                </a:solidFill>
              </a:rPr>
              <a:t>, что подобная политика сделала Мономаха популярным в народе </a:t>
            </a:r>
            <a:r>
              <a:rPr lang="ru-RU" sz="2100" dirty="0" smtClean="0">
                <a:solidFill>
                  <a:srgbClr val="FF0000"/>
                </a:solidFill>
              </a:rPr>
              <a:t>в </a:t>
            </a:r>
            <a:r>
              <a:rPr lang="ru-RU" sz="2100" dirty="0">
                <a:solidFill>
                  <a:srgbClr val="FF0000"/>
                </a:solidFill>
              </a:rPr>
              <a:t>мирные </a:t>
            </a:r>
            <a:r>
              <a:rPr lang="ru-RU" sz="2100" dirty="0" smtClean="0">
                <a:solidFill>
                  <a:srgbClr val="FF0000"/>
                </a:solidFill>
              </a:rPr>
              <a:t>периоды.</a:t>
            </a:r>
            <a:endParaRPr lang="ru-RU" sz="2100" dirty="0">
              <a:solidFill>
                <a:srgbClr val="FF0000"/>
              </a:solidFill>
            </a:endParaRPr>
          </a:p>
        </p:txBody>
      </p:sp>
    </p:spTree>
    <p:extLst>
      <p:ext uri="{BB962C8B-B14F-4D97-AF65-F5344CB8AC3E}">
        <p14:creationId xmlns:p14="http://schemas.microsoft.com/office/powerpoint/2010/main" val="660592152"/>
      </p:ext>
    </p:extLst>
  </p:cSld>
  <p:clrMapOvr>
    <a:masterClrMapping/>
  </p:clrMapOvr>
  <p:transition spd="slow" advClick="0" advTm="2000">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84" y="222645"/>
            <a:ext cx="8574713" cy="582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75184" y="6117946"/>
            <a:ext cx="8280920" cy="707886"/>
          </a:xfrm>
          <a:prstGeom prst="rect">
            <a:avLst/>
          </a:prstGeom>
          <a:noFill/>
        </p:spPr>
        <p:txBody>
          <a:bodyPr wrap="square" rtlCol="0">
            <a:spAutoFit/>
          </a:bodyPr>
          <a:lstStyle/>
          <a:p>
            <a:pPr algn="ctr"/>
            <a:r>
              <a:rPr lang="ru-RU" sz="4000" b="1" dirty="0" smtClean="0">
                <a:solidFill>
                  <a:srgbClr val="FF0000"/>
                </a:solidFill>
              </a:rPr>
              <a:t>Съезд князей в Любече</a:t>
            </a:r>
            <a:endParaRPr lang="ru-RU" sz="4000" b="1" dirty="0">
              <a:solidFill>
                <a:srgbClr val="FF0000"/>
              </a:solidFill>
            </a:endParaRPr>
          </a:p>
        </p:txBody>
      </p:sp>
    </p:spTree>
    <p:extLst>
      <p:ext uri="{BB962C8B-B14F-4D97-AF65-F5344CB8AC3E}">
        <p14:creationId xmlns:p14="http://schemas.microsoft.com/office/powerpoint/2010/main" val="1575116578"/>
      </p:ext>
    </p:extLst>
  </p:cSld>
  <p:clrMapOvr>
    <a:masterClrMapping/>
  </p:clrMapOvr>
  <p:transition spd="slow" advClick="0" advTm="2000">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26" y="0"/>
            <a:ext cx="9140374" cy="6863417"/>
          </a:xfrm>
          <a:prstGeom prst="rect">
            <a:avLst/>
          </a:prstGeom>
        </p:spPr>
        <p:txBody>
          <a:bodyPr wrap="square">
            <a:spAutoFit/>
          </a:bodyPr>
          <a:lstStyle/>
          <a:p>
            <a:r>
              <a:rPr lang="ru-RU" sz="2200" dirty="0">
                <a:solidFill>
                  <a:srgbClr val="FF0000"/>
                </a:solidFill>
              </a:rPr>
              <a:t> Венцом деятельности Владимира Мономаха стала собранная воедино Русь, ему удалось объединить </a:t>
            </a:r>
            <a:r>
              <a:rPr lang="ru-RU" sz="2200" dirty="0" smtClean="0">
                <a:solidFill>
                  <a:srgbClr val="FF0000"/>
                </a:solidFill>
              </a:rPr>
              <a:t> </a:t>
            </a:r>
            <a:r>
              <a:rPr lang="ru-RU" sz="2200" dirty="0">
                <a:solidFill>
                  <a:srgbClr val="FF0000"/>
                </a:solidFill>
              </a:rPr>
              <a:t>территории Древнерусского государства. На короткий период в стране утихли распри, укрепились границы и установился мир. В составе Лаврентьевской летописи дошло три сочинения Владимира Мономаха, которые объединены вместе и приурочены к 1096 г.: “Письмо Олегу”, автобиографическое повествование и “Поучение” — ключевой памятник в творчестве Мономаха, характеризующий автора как оригинального мыслителя, тонкого политика и мастера слова. Это сочинение, </a:t>
            </a:r>
            <a:r>
              <a:rPr lang="ru-RU" sz="2200" dirty="0" smtClean="0">
                <a:solidFill>
                  <a:srgbClr val="FF0000"/>
                </a:solidFill>
              </a:rPr>
              <a:t>написанное между </a:t>
            </a:r>
            <a:r>
              <a:rPr lang="ru-RU" sz="2200" dirty="0">
                <a:solidFill>
                  <a:srgbClr val="FF0000"/>
                </a:solidFill>
              </a:rPr>
              <a:t>1117 и 1125, стало </a:t>
            </a:r>
            <a:r>
              <a:rPr lang="ru-RU" sz="2200" dirty="0" smtClean="0">
                <a:solidFill>
                  <a:srgbClr val="FF0000"/>
                </a:solidFill>
              </a:rPr>
              <a:t>завещанием великого князя. В“Поучении”есть  </a:t>
            </a:r>
            <a:r>
              <a:rPr lang="ru-RU" sz="2200" dirty="0">
                <a:solidFill>
                  <a:srgbClr val="FF0000"/>
                </a:solidFill>
              </a:rPr>
              <a:t>идея необходимости единства правящего рода Рюриковичей и взаимной ответственности власти и населения. Подробно </a:t>
            </a:r>
            <a:r>
              <a:rPr lang="ru-RU" sz="2200" dirty="0" smtClean="0">
                <a:solidFill>
                  <a:srgbClr val="FF0000"/>
                </a:solidFill>
              </a:rPr>
              <a:t>описан идеальный </a:t>
            </a:r>
            <a:r>
              <a:rPr lang="ru-RU" sz="2200" dirty="0">
                <a:solidFill>
                  <a:srgbClr val="FF0000"/>
                </a:solidFill>
              </a:rPr>
              <a:t>образ правителя. Справедливость рассматривается как законность. Это универсальный, распространяемый на всех принцип, предполагающий ответственность как рядовой личности, так и государственных мужей. Обращенное к потомкам “Поучение”—это мудрое наставление, исходящее из христианских принципов и возводящее в нравственную норму сострадание, уклонение от зла и </a:t>
            </a:r>
            <a:r>
              <a:rPr lang="ru-RU" sz="2200" dirty="0" smtClean="0">
                <a:solidFill>
                  <a:srgbClr val="FF0000"/>
                </a:solidFill>
              </a:rPr>
              <a:t>справедливости. </a:t>
            </a:r>
            <a:endParaRPr lang="ru-RU" sz="2200" dirty="0">
              <a:solidFill>
                <a:srgbClr val="FF0000"/>
              </a:solidFill>
            </a:endParaRPr>
          </a:p>
        </p:txBody>
      </p:sp>
    </p:spTree>
    <p:extLst>
      <p:ext uri="{BB962C8B-B14F-4D97-AF65-F5344CB8AC3E}">
        <p14:creationId xmlns:p14="http://schemas.microsoft.com/office/powerpoint/2010/main" val="1649560689"/>
      </p:ext>
    </p:extLst>
  </p:cSld>
  <p:clrMapOvr>
    <a:masterClrMapping/>
  </p:clrMapOvr>
  <p:transition spd="slow" advClick="0" advTm="2000">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04" y="0"/>
            <a:ext cx="9140196" cy="6817251"/>
          </a:xfrm>
          <a:prstGeom prst="rect">
            <a:avLst/>
          </a:prstGeom>
        </p:spPr>
        <p:txBody>
          <a:bodyPr wrap="square">
            <a:spAutoFit/>
          </a:bodyPr>
          <a:lstStyle/>
          <a:p>
            <a:r>
              <a:rPr lang="ru-RU" sz="2300" dirty="0">
                <a:solidFill>
                  <a:srgbClr val="FF0000"/>
                </a:solidFill>
              </a:rPr>
              <a:t>С 1093 года вёл войну с вступившими в союз половцами и Олегом Святославичем, которому вынужден был уступить Чернигов (1094), и обосновался в Переяславском княжестве, подвергавшемся постоянным набегам половцев. </a:t>
            </a:r>
            <a:r>
              <a:rPr lang="ru-RU" sz="2300" dirty="0" smtClean="0">
                <a:solidFill>
                  <a:srgbClr val="FF0000"/>
                </a:solidFill>
              </a:rPr>
              <a:t>Поэтому Владимир </a:t>
            </a:r>
            <a:r>
              <a:rPr lang="ru-RU" sz="2300" dirty="0">
                <a:solidFill>
                  <a:srgbClr val="FF0000"/>
                </a:solidFill>
              </a:rPr>
              <a:t>Мономах был более всех заинтересован </a:t>
            </a:r>
            <a:r>
              <a:rPr lang="ru-RU" sz="2300" dirty="0" smtClean="0">
                <a:solidFill>
                  <a:srgbClr val="FF0000"/>
                </a:solidFill>
              </a:rPr>
              <a:t>в прекращении  </a:t>
            </a:r>
            <a:r>
              <a:rPr lang="ru-RU" sz="2300" dirty="0">
                <a:solidFill>
                  <a:srgbClr val="FF0000"/>
                </a:solidFill>
              </a:rPr>
              <a:t>междоусобиц и </a:t>
            </a:r>
            <a:r>
              <a:rPr lang="ru-RU" sz="2300" dirty="0" smtClean="0">
                <a:solidFill>
                  <a:srgbClr val="FF0000"/>
                </a:solidFill>
              </a:rPr>
              <a:t>сплочения </a:t>
            </a:r>
            <a:r>
              <a:rPr lang="ru-RU" sz="2300" dirty="0">
                <a:solidFill>
                  <a:srgbClr val="FF0000"/>
                </a:solidFill>
              </a:rPr>
              <a:t>сил Руси для отпора половцам. Эту мысль Владимир Мономах </a:t>
            </a:r>
            <a:r>
              <a:rPr lang="ru-RU" sz="2300" dirty="0" smtClean="0">
                <a:solidFill>
                  <a:srgbClr val="FF0000"/>
                </a:solidFill>
              </a:rPr>
              <a:t> </a:t>
            </a:r>
            <a:r>
              <a:rPr lang="ru-RU" sz="2300" dirty="0">
                <a:solidFill>
                  <a:srgbClr val="FF0000"/>
                </a:solidFill>
              </a:rPr>
              <a:t>высказывал на </a:t>
            </a:r>
            <a:r>
              <a:rPr lang="ru-RU" sz="2300" dirty="0" smtClean="0">
                <a:solidFill>
                  <a:srgbClr val="FF0000"/>
                </a:solidFill>
              </a:rPr>
              <a:t>княжеском съезде в Любече  1097году.   </a:t>
            </a:r>
            <a:r>
              <a:rPr lang="ru-RU" sz="2300" dirty="0">
                <a:solidFill>
                  <a:srgbClr val="FF0000"/>
                </a:solidFill>
              </a:rPr>
              <a:t>В 1095 году заключил мир с половецкими ханами Итларом и </a:t>
            </a:r>
            <a:r>
              <a:rPr lang="ru-RU" sz="2300" dirty="0" smtClean="0">
                <a:solidFill>
                  <a:srgbClr val="FF0000"/>
                </a:solidFill>
              </a:rPr>
              <a:t>Китаном, </a:t>
            </a:r>
            <a:r>
              <a:rPr lang="ru-RU" sz="2300" dirty="0">
                <a:solidFill>
                  <a:srgbClr val="FF0000"/>
                </a:solidFill>
              </a:rPr>
              <a:t>и вероломно </a:t>
            </a:r>
            <a:r>
              <a:rPr lang="ru-RU" sz="2300" dirty="0" smtClean="0">
                <a:solidFill>
                  <a:srgbClr val="FF0000"/>
                </a:solidFill>
              </a:rPr>
              <a:t>их  </a:t>
            </a:r>
            <a:r>
              <a:rPr lang="ru-RU" sz="2300" dirty="0">
                <a:solidFill>
                  <a:srgbClr val="FF0000"/>
                </a:solidFill>
              </a:rPr>
              <a:t>убил с помощью Ратибора и его сыновей, а также при помощи </a:t>
            </a:r>
            <a:r>
              <a:rPr lang="ru-RU" sz="2300" dirty="0" smtClean="0">
                <a:solidFill>
                  <a:srgbClr val="FF0000"/>
                </a:solidFill>
              </a:rPr>
              <a:t>Киевского </a:t>
            </a:r>
            <a:r>
              <a:rPr lang="ru-RU" sz="2300" dirty="0">
                <a:solidFill>
                  <a:srgbClr val="FF0000"/>
                </a:solidFill>
              </a:rPr>
              <a:t>боярина Словята. В то время Тугоркан и Боняк ходили на Византию, но были разбиты. Боняк атаковал Киев сразу по возвращении «из грек» — прямо с марша. Чуть позднее подступил к Переяславлю Тугоркан, там же и погибший вместе с сыном, разбитый </a:t>
            </a:r>
            <a:r>
              <a:rPr lang="ru-RU" sz="2300" dirty="0" smtClean="0">
                <a:solidFill>
                  <a:srgbClr val="FF0000"/>
                </a:solidFill>
              </a:rPr>
              <a:t> </a:t>
            </a:r>
            <a:r>
              <a:rPr lang="ru-RU" sz="2300" dirty="0">
                <a:solidFill>
                  <a:srgbClr val="FF0000"/>
                </a:solidFill>
              </a:rPr>
              <a:t>дружинами Святополка Изяславича и Владимира </a:t>
            </a:r>
            <a:r>
              <a:rPr lang="ru-RU" sz="2300" dirty="0" smtClean="0">
                <a:solidFill>
                  <a:srgbClr val="FF0000"/>
                </a:solidFill>
              </a:rPr>
              <a:t>Мономаха. После  съезда Владимир </a:t>
            </a:r>
            <a:r>
              <a:rPr lang="ru-RU" sz="2300" dirty="0">
                <a:solidFill>
                  <a:srgbClr val="FF0000"/>
                </a:solidFill>
              </a:rPr>
              <a:t>Мономах стал вдохновителем и </a:t>
            </a:r>
            <a:r>
              <a:rPr lang="ru-RU" sz="2300" dirty="0" smtClean="0">
                <a:solidFill>
                  <a:srgbClr val="FF0000"/>
                </a:solidFill>
              </a:rPr>
              <a:t>руководителем </a:t>
            </a:r>
            <a:r>
              <a:rPr lang="ru-RU" sz="2300" dirty="0">
                <a:solidFill>
                  <a:srgbClr val="FF0000"/>
                </a:solidFill>
              </a:rPr>
              <a:t>военных походов против половцев </a:t>
            </a:r>
            <a:r>
              <a:rPr lang="ru-RU" sz="2300" dirty="0" smtClean="0">
                <a:solidFill>
                  <a:srgbClr val="FF0000"/>
                </a:solidFill>
              </a:rPr>
              <a:t>1103г, 1107г, 1111годах. </a:t>
            </a:r>
            <a:r>
              <a:rPr lang="ru-RU" sz="2300" dirty="0">
                <a:solidFill>
                  <a:srgbClr val="FF0000"/>
                </a:solidFill>
              </a:rPr>
              <a:t>Половцы потерпели ряд поражений и надолго прекратили набеги на русские земли.</a:t>
            </a:r>
          </a:p>
        </p:txBody>
      </p:sp>
    </p:spTree>
    <p:extLst>
      <p:ext uri="{BB962C8B-B14F-4D97-AF65-F5344CB8AC3E}">
        <p14:creationId xmlns:p14="http://schemas.microsoft.com/office/powerpoint/2010/main" val="3321336691"/>
      </p:ext>
    </p:extLst>
  </p:cSld>
  <p:clrMapOvr>
    <a:masterClrMapping/>
  </p:clrMapOvr>
  <p:transition spd="slow" advClick="0" advTm="2000">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7520"/>
            <a:ext cx="8352928" cy="6878806"/>
          </a:xfrm>
          <a:prstGeom prst="rect">
            <a:avLst/>
          </a:prstGeom>
        </p:spPr>
        <p:txBody>
          <a:bodyPr wrap="square">
            <a:spAutoFit/>
          </a:bodyPr>
          <a:lstStyle/>
          <a:p>
            <a:r>
              <a:rPr lang="ru-RU" sz="2100" dirty="0">
                <a:solidFill>
                  <a:srgbClr val="FF0000"/>
                </a:solidFill>
              </a:rPr>
              <a:t>Перед своей смертью Мономах поучает своих детей не давать сильным губить слабых,  защищать вдов, сирот и </a:t>
            </a:r>
            <a:r>
              <a:rPr lang="ru-RU" sz="2100" dirty="0" smtClean="0">
                <a:solidFill>
                  <a:srgbClr val="FF0000"/>
                </a:solidFill>
              </a:rPr>
              <a:t>убогих. Всякого </a:t>
            </a:r>
            <a:r>
              <a:rPr lang="ru-RU" sz="2100" dirty="0">
                <a:solidFill>
                  <a:srgbClr val="FF0000"/>
                </a:solidFill>
              </a:rPr>
              <a:t>встречного обласкать добрым словом,  посещать больных и отдавать последний долг мертвым, помня, что все смертны. Уважать старших как отцов, а младших как братьев. Относительно войны советует детям снаряжать войско самим, а не надеяться на воевод. Во время походов не предаваться сну и не пировать. И самое главное велит учиться читать и приводит в пример своего отца, Всеволода, который выучил 5 </a:t>
            </a:r>
            <a:r>
              <a:rPr lang="ru-RU" sz="2100" dirty="0" smtClean="0">
                <a:solidFill>
                  <a:srgbClr val="FF0000"/>
                </a:solidFill>
              </a:rPr>
              <a:t>языков, </a:t>
            </a:r>
            <a:r>
              <a:rPr lang="ru-RU" sz="2100" dirty="0">
                <a:solidFill>
                  <a:srgbClr val="FF0000"/>
                </a:solidFill>
              </a:rPr>
              <a:t>сидя </a:t>
            </a:r>
            <a:r>
              <a:rPr lang="ru-RU" sz="2100" dirty="0" smtClean="0">
                <a:solidFill>
                  <a:srgbClr val="FF0000"/>
                </a:solidFill>
              </a:rPr>
              <a:t>дома.19 </a:t>
            </a:r>
            <a:r>
              <a:rPr lang="ru-RU" sz="2100" dirty="0">
                <a:solidFill>
                  <a:srgbClr val="FF0000"/>
                </a:solidFill>
              </a:rPr>
              <a:t>мая 1125 года в возрасте 72 лет близ Переславля, у церкви, построенной на Альте, Владимир II Мономах скончался. Похоронен в Киеве в церкви Святой </a:t>
            </a:r>
            <a:r>
              <a:rPr lang="ru-RU" sz="2100" dirty="0" smtClean="0">
                <a:solidFill>
                  <a:srgbClr val="FF0000"/>
                </a:solidFill>
              </a:rPr>
              <a:t>Софии. Владимир </a:t>
            </a:r>
            <a:r>
              <a:rPr lang="ru-RU" sz="2100" dirty="0">
                <a:solidFill>
                  <a:srgbClr val="FF0000"/>
                </a:solidFill>
              </a:rPr>
              <a:t>Мономах был поистине великим князем. Дела его были направлены на развитие всех сторон Киевской Руси, как на пользу жителям, так и государственного образования. С. М. Соловьев писал о нем: "Мономах не возвышался над понятиями своего века, не шел наперекор им, не хотел изменить существующий порядок вещей, но личными доблестями, строгим исполнением обязанностей прикрывал недостатки существующего порядка, делал его не только сносным для народа, но даже способным удовлетворить его общественные потребности".</a:t>
            </a:r>
          </a:p>
        </p:txBody>
      </p:sp>
    </p:spTree>
    <p:extLst>
      <p:ext uri="{BB962C8B-B14F-4D97-AF65-F5344CB8AC3E}">
        <p14:creationId xmlns:p14="http://schemas.microsoft.com/office/powerpoint/2010/main" val="1010840865"/>
      </p:ext>
    </p:extLst>
  </p:cSld>
  <p:clrMapOvr>
    <a:masterClrMapping/>
  </p:clrMapOvr>
  <p:transition spd="slow" advClick="0" advTm="2000">
    <p:wip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04664"/>
            <a:ext cx="8640960" cy="6863417"/>
          </a:xfrm>
          <a:prstGeom prst="rect">
            <a:avLst/>
          </a:prstGeom>
          <a:noFill/>
        </p:spPr>
        <p:txBody>
          <a:bodyPr wrap="square" rtlCol="0">
            <a:spAutoFit/>
          </a:bodyPr>
          <a:lstStyle/>
          <a:p>
            <a:pPr algn="ctr"/>
            <a:r>
              <a:rPr lang="ru-RU" sz="2400" dirty="0" smtClean="0">
                <a:solidFill>
                  <a:srgbClr val="FF0000"/>
                </a:solidFill>
              </a:rPr>
              <a:t>Источники</a:t>
            </a:r>
          </a:p>
          <a:p>
            <a:r>
              <a:rPr lang="en-US" sz="2000" dirty="0">
                <a:hlinkClick r:id="rId2"/>
              </a:rPr>
              <a:t>http://ru.wikipedia.org/wiki/</a:t>
            </a:r>
            <a:r>
              <a:rPr lang="ru-RU" sz="2000" dirty="0" smtClean="0">
                <a:hlinkClick r:id="rId2"/>
              </a:rPr>
              <a:t>Великие_князья_Киевские</a:t>
            </a:r>
            <a:endParaRPr lang="ru-RU" sz="2000" dirty="0" smtClean="0"/>
          </a:p>
          <a:p>
            <a:r>
              <a:rPr lang="en-US" sz="2000" dirty="0">
                <a:hlinkClick r:id="rId3"/>
              </a:rPr>
              <a:t>http://</a:t>
            </a:r>
            <a:r>
              <a:rPr lang="en-US" sz="2000" dirty="0" smtClean="0">
                <a:hlinkClick r:id="rId3"/>
              </a:rPr>
              <a:t>russiahistory.narod.ru/pervkniazs.htm</a:t>
            </a:r>
            <a:endParaRPr lang="ru-RU" sz="2000" dirty="0" smtClean="0"/>
          </a:p>
          <a:p>
            <a:r>
              <a:rPr lang="en-US" sz="2000" dirty="0" smtClean="0">
                <a:hlinkClick r:id="rId4"/>
              </a:rPr>
              <a:t>http</a:t>
            </a:r>
            <a:r>
              <a:rPr lang="en-US" sz="2000" dirty="0">
                <a:hlinkClick r:id="rId4"/>
              </a:rPr>
              <a:t>://</a:t>
            </a:r>
            <a:r>
              <a:rPr lang="en-US" sz="2000" dirty="0" smtClean="0">
                <a:hlinkClick r:id="rId4"/>
              </a:rPr>
              <a:t>www.bibliotekar.ru/rusKluch/10.htm</a:t>
            </a:r>
            <a:endParaRPr lang="ru-RU" sz="2000" dirty="0" smtClean="0"/>
          </a:p>
          <a:p>
            <a:r>
              <a:rPr lang="en-US" sz="2000" dirty="0">
                <a:hlinkClick r:id="rId5"/>
              </a:rPr>
              <a:t>http://</a:t>
            </a:r>
            <a:r>
              <a:rPr lang="en-US" sz="2000" dirty="0" smtClean="0">
                <a:hlinkClick r:id="rId5"/>
              </a:rPr>
              <a:t>historykratko.com/knyaz-oleg-veshhij</a:t>
            </a:r>
            <a:endParaRPr lang="ru-RU" sz="2000" dirty="0" smtClean="0"/>
          </a:p>
          <a:p>
            <a:r>
              <a:rPr lang="en-US" sz="2000" dirty="0">
                <a:hlinkClick r:id="rId6"/>
              </a:rPr>
              <a:t>http://</a:t>
            </a:r>
            <a:r>
              <a:rPr lang="en-US" sz="2000" dirty="0" smtClean="0">
                <a:hlinkClick r:id="rId6"/>
              </a:rPr>
              <a:t>kremlion.ru/praviteli/igor</a:t>
            </a:r>
            <a:endParaRPr lang="ru-RU" sz="2000" dirty="0" smtClean="0"/>
          </a:p>
          <a:p>
            <a:r>
              <a:rPr lang="en-US" sz="2000" dirty="0">
                <a:hlinkClick r:id="rId7"/>
              </a:rPr>
              <a:t>http://</a:t>
            </a:r>
            <a:r>
              <a:rPr lang="en-US" sz="2000" dirty="0" smtClean="0">
                <a:hlinkClick r:id="rId7"/>
              </a:rPr>
              <a:t>days.pravoslavie.ru/Life/life6777.htm</a:t>
            </a:r>
            <a:endParaRPr lang="ru-RU" sz="2000" dirty="0" smtClean="0"/>
          </a:p>
          <a:p>
            <a:r>
              <a:rPr lang="en-US" sz="2000" dirty="0">
                <a:hlinkClick r:id="rId8"/>
              </a:rPr>
              <a:t>http://</a:t>
            </a:r>
            <a:r>
              <a:rPr lang="en-US" sz="2000" dirty="0" smtClean="0">
                <a:hlinkClick r:id="rId8"/>
              </a:rPr>
              <a:t>www.abc-people.com/shop/olga_princess.htm</a:t>
            </a:r>
            <a:endParaRPr lang="ru-RU" sz="2000" dirty="0" smtClean="0"/>
          </a:p>
          <a:p>
            <a:r>
              <a:rPr lang="en-US" sz="2000" dirty="0">
                <a:hlinkClick r:id="rId9"/>
              </a:rPr>
              <a:t>http://ru.wikipedia.org/wiki/</a:t>
            </a:r>
            <a:r>
              <a:rPr lang="ru-RU" sz="2000" dirty="0" err="1" smtClean="0">
                <a:hlinkClick r:id="rId9"/>
              </a:rPr>
              <a:t>Святослав_Игоревич</a:t>
            </a:r>
            <a:endParaRPr lang="ru-RU" sz="2000" dirty="0" smtClean="0"/>
          </a:p>
          <a:p>
            <a:r>
              <a:rPr lang="en-US" sz="2000" dirty="0">
                <a:hlinkClick r:id="rId10"/>
              </a:rPr>
              <a:t>http://</a:t>
            </a:r>
            <a:r>
              <a:rPr lang="en-US" sz="2000" dirty="0" smtClean="0">
                <a:hlinkClick r:id="rId10"/>
              </a:rPr>
              <a:t>www.russia-talk.org/cd-history/05.htm</a:t>
            </a:r>
            <a:endParaRPr lang="ru-RU" sz="2000" dirty="0" smtClean="0"/>
          </a:p>
          <a:p>
            <a:r>
              <a:rPr lang="en-US" sz="2000" dirty="0" smtClean="0">
                <a:hlinkClick r:id="rId11"/>
              </a:rPr>
              <a:t>http</a:t>
            </a:r>
            <a:r>
              <a:rPr lang="en-US" sz="2000" dirty="0">
                <a:hlinkClick r:id="rId11"/>
              </a:rPr>
              <a:t>://</a:t>
            </a:r>
            <a:r>
              <a:rPr lang="en-US" sz="2000" dirty="0" smtClean="0">
                <a:hlinkClick r:id="rId11"/>
              </a:rPr>
              <a:t>historykratko.com/knyaz-yaroslav-mudryj</a:t>
            </a:r>
            <a:endParaRPr lang="ru-RU" sz="2000" dirty="0" smtClean="0"/>
          </a:p>
          <a:p>
            <a:r>
              <a:rPr lang="en-US" sz="2000" dirty="0"/>
              <a:t>http://www.grandars.ru/college/filosofiya/kreshchenie-rusi.htm</a:t>
            </a:r>
            <a:endParaRPr lang="ru-RU" sz="2000" dirty="0" smtClean="0"/>
          </a:p>
          <a:p>
            <a:r>
              <a:rPr lang="en-US" sz="2000" dirty="0">
                <a:hlinkClick r:id="rId12"/>
              </a:rPr>
              <a:t>http://</a:t>
            </a:r>
            <a:r>
              <a:rPr lang="en-US" sz="2000" dirty="0" smtClean="0">
                <a:hlinkClick r:id="rId12"/>
              </a:rPr>
              <a:t>kremlion.ru/praviteli/yaroslav</a:t>
            </a:r>
            <a:endParaRPr lang="ru-RU" sz="2000" dirty="0" smtClean="0"/>
          </a:p>
          <a:p>
            <a:r>
              <a:rPr lang="en-US" sz="2000" dirty="0">
                <a:hlinkClick r:id="rId13"/>
              </a:rPr>
              <a:t>http://ru.wikipedia.org/wiki/</a:t>
            </a:r>
            <a:r>
              <a:rPr lang="ru-RU" sz="2000" dirty="0">
                <a:hlinkClick r:id="rId13"/>
              </a:rPr>
              <a:t>Золотые_ворота_(Киев</a:t>
            </a:r>
            <a:r>
              <a:rPr lang="ru-RU" sz="2000" dirty="0" smtClean="0">
                <a:hlinkClick r:id="rId13"/>
              </a:rPr>
              <a:t>)</a:t>
            </a:r>
            <a:endParaRPr lang="ru-RU" sz="2000" dirty="0" smtClean="0"/>
          </a:p>
          <a:p>
            <a:r>
              <a:rPr lang="en-US" sz="2000" dirty="0">
                <a:hlinkClick r:id="rId14"/>
              </a:rPr>
              <a:t>http://</a:t>
            </a:r>
            <a:r>
              <a:rPr lang="en-US" sz="2000" dirty="0" smtClean="0">
                <a:hlinkClick r:id="rId14"/>
              </a:rPr>
              <a:t>drevo-info.ru/articles/201.html</a:t>
            </a:r>
            <a:endParaRPr lang="ru-RU" sz="2000" dirty="0" smtClean="0"/>
          </a:p>
          <a:p>
            <a:r>
              <a:rPr lang="en-US" sz="2000" dirty="0">
                <a:hlinkClick r:id="rId15"/>
              </a:rPr>
              <a:t>http://</a:t>
            </a:r>
            <a:r>
              <a:rPr lang="en-US" sz="2000" dirty="0" smtClean="0">
                <a:hlinkClick r:id="rId15"/>
              </a:rPr>
              <a:t>sofiyskiy-or.polnaya.info/sofiya_kievskaya_mozaiki_i_frefki.shtml</a:t>
            </a:r>
            <a:endParaRPr lang="ru-RU" sz="2000" dirty="0" smtClean="0"/>
          </a:p>
          <a:p>
            <a:r>
              <a:rPr lang="en-US" sz="2000" dirty="0" smtClean="0">
                <a:hlinkClick r:id="rId16"/>
              </a:rPr>
              <a:t>http</a:t>
            </a:r>
            <a:r>
              <a:rPr lang="en-US" sz="2000" dirty="0">
                <a:hlinkClick r:id="rId16"/>
              </a:rPr>
              <a:t>://ru.wikipedia.org/wiki/</a:t>
            </a:r>
            <a:r>
              <a:rPr lang="ru-RU" sz="2000" dirty="0" err="1" smtClean="0">
                <a:hlinkClick r:id="rId16"/>
              </a:rPr>
              <a:t>Владимир_Всеволодович_Мономах</a:t>
            </a:r>
            <a:endParaRPr lang="ru-RU" sz="2000" dirty="0" smtClean="0"/>
          </a:p>
          <a:p>
            <a:r>
              <a:rPr lang="en-US" sz="2000" dirty="0">
                <a:hlinkClick r:id="rId17"/>
              </a:rPr>
              <a:t>http://</a:t>
            </a:r>
            <a:r>
              <a:rPr lang="en-US" sz="2000" dirty="0" smtClean="0">
                <a:hlinkClick r:id="rId17"/>
              </a:rPr>
              <a:t>all-biography.ru/alpha/m/monomax-vladimir-monomakh-vladimir</a:t>
            </a:r>
            <a:endParaRPr lang="ru-RU" sz="2000" dirty="0" smtClean="0"/>
          </a:p>
          <a:p>
            <a:r>
              <a:rPr lang="en-US" sz="2000" dirty="0">
                <a:hlinkClick r:id="rId18"/>
              </a:rPr>
              <a:t>http://</a:t>
            </a:r>
            <a:r>
              <a:rPr lang="en-US" sz="2000" dirty="0" smtClean="0">
                <a:hlinkClick r:id="rId18"/>
              </a:rPr>
              <a:t>www.monomah.vladimir.ru/article.htm</a:t>
            </a:r>
            <a:endParaRPr lang="ru-RU" sz="2000" dirty="0" smtClean="0"/>
          </a:p>
          <a:p>
            <a:r>
              <a:rPr lang="en-US" sz="2000" dirty="0"/>
              <a:t>http://azbyka.ru/otechnik/Vladimir_Monomah/</a:t>
            </a:r>
            <a:endParaRPr lang="ru-RU" sz="2000" dirty="0" smtClean="0"/>
          </a:p>
          <a:p>
            <a:endParaRPr lang="ru-RU" dirty="0" smtClean="0"/>
          </a:p>
          <a:p>
            <a:endParaRPr lang="ru-RU" dirty="0"/>
          </a:p>
        </p:txBody>
      </p:sp>
    </p:spTree>
    <p:extLst>
      <p:ext uri="{BB962C8B-B14F-4D97-AF65-F5344CB8AC3E}">
        <p14:creationId xmlns:p14="http://schemas.microsoft.com/office/powerpoint/2010/main" val="3382267643"/>
      </p:ext>
    </p:extLst>
  </p:cSld>
  <p:clrMapOvr>
    <a:masterClrMapping/>
  </p:clrMapOvr>
  <p:transition spd="slow" advClick="0" advTm="2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a7e5529bce5884fc5d46bec794ab8f9e59143669"/>
</p:tagLst>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1903</TotalTime>
  <Words>5349</Words>
  <Application>Microsoft Office PowerPoint</Application>
  <PresentationFormat>Экран (4:3)</PresentationFormat>
  <Paragraphs>120</Paragraphs>
  <Slides>64</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64</vt:i4>
      </vt:variant>
    </vt:vector>
  </HeadingPairs>
  <TitlesOfParts>
    <vt:vector size="65"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Князь Святослав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Князь Ярослав Мудрый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Home</cp:lastModifiedBy>
  <cp:revision>240</cp:revision>
  <dcterms:created xsi:type="dcterms:W3CDTF">2013-03-18T10:18:34Z</dcterms:created>
  <dcterms:modified xsi:type="dcterms:W3CDTF">2015-09-30T12:59:50Z</dcterms:modified>
</cp:coreProperties>
</file>