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51" r:id="rId1"/>
  </p:sldMasterIdLst>
  <p:sldIdLst>
    <p:sldId id="269" r:id="rId2"/>
    <p:sldId id="270" r:id="rId3"/>
    <p:sldId id="256" r:id="rId4"/>
    <p:sldId id="258" r:id="rId5"/>
    <p:sldId id="262" r:id="rId6"/>
    <p:sldId id="264" r:id="rId7"/>
    <p:sldId id="265" r:id="rId8"/>
    <p:sldId id="266" r:id="rId9"/>
    <p:sldId id="272" r:id="rId10"/>
    <p:sldId id="274" r:id="rId11"/>
    <p:sldId id="267" r:id="rId12"/>
    <p:sldId id="257" r:id="rId13"/>
    <p:sldId id="268" r:id="rId14"/>
    <p:sldId id="271" r:id="rId15"/>
    <p:sldId id="261" r:id="rId16"/>
    <p:sldId id="273" r:id="rId17"/>
    <p:sldId id="260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9CE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68" autoAdjust="0"/>
    <p:restoredTop sz="94671" autoAdjust="0"/>
  </p:normalViewPr>
  <p:slideViewPr>
    <p:cSldViewPr>
      <p:cViewPr varScale="1">
        <p:scale>
          <a:sx n="70" d="100"/>
          <a:sy n="70" d="100"/>
        </p:scale>
        <p:origin x="-13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516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A601E0-066A-4113-BC50-0B8C5D01BE62}" type="datetimeFigureOut">
              <a:rPr lang="ru-RU" smtClean="0"/>
              <a:pPr>
                <a:defRPr/>
              </a:pPr>
              <a:t>23.01.2013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21A089-0897-404C-A158-B9E7E75CC6E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3648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FE4742-C88A-426B-B677-82BCF00DC77A}" type="datetimeFigureOut">
              <a:rPr lang="ru-RU" smtClean="0"/>
              <a:pPr>
                <a:defRPr/>
              </a:pPr>
              <a:t>23.01.2013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FB9CBD-6ED6-47AF-8C56-A7AB435B346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53358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B1788F-697B-4545-BD0A-9DE38C7E533F}" type="datetimeFigureOut">
              <a:rPr lang="ru-RU" smtClean="0"/>
              <a:pPr>
                <a:defRPr/>
              </a:pPr>
              <a:t>23.01.2013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7875A3-AB18-400A-836E-E2F8E5F190E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5643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509DDA-27CA-4C93-9EB0-5C56384A56DE}" type="datetimeFigureOut">
              <a:rPr lang="ru-RU" smtClean="0"/>
              <a:pPr>
                <a:defRPr/>
              </a:pPr>
              <a:t>23.01.2013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E023AB-5C77-4921-A2A4-DB333CF902C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6075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3E7C5-00D3-43ED-94DF-3DBE04751D97}" type="datetimeFigureOut">
              <a:rPr lang="ru-RU" smtClean="0"/>
              <a:pPr>
                <a:defRPr/>
              </a:pPr>
              <a:t>23.01.2013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133FE7-C1E2-4182-B2FF-0388AC7DB20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7608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6D0214-228A-49BC-977B-71EC9A79CF78}" type="datetimeFigureOut">
              <a:rPr lang="ru-RU" smtClean="0"/>
              <a:pPr>
                <a:defRPr/>
              </a:pPr>
              <a:t>23.01.2013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1B043-1B62-431A-9EBA-30611A8CEEE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7954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19106C-33F7-468C-BE57-2E66778E5F25}" type="datetimeFigureOut">
              <a:rPr lang="ru-RU" smtClean="0"/>
              <a:pPr>
                <a:defRPr/>
              </a:pPr>
              <a:t>23.01.2013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8D9518-01FD-4C60-A017-4263CFC042A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62987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C5F9EB-75B1-4F93-B49B-713D06F280B1}" type="datetimeFigureOut">
              <a:rPr lang="ru-RU" smtClean="0"/>
              <a:pPr>
                <a:defRPr/>
              </a:pPr>
              <a:t>23.01.2013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F39771-8B5A-4B8F-9C63-FF46F9DBF17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69831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DA5C16-C710-405F-8D61-06DC3534386C}" type="datetimeFigureOut">
              <a:rPr lang="ru-RU" smtClean="0"/>
              <a:pPr>
                <a:defRPr/>
              </a:pPr>
              <a:t>23.01.2013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E1377C-7FB1-431F-A8AF-89389E830DB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28220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982EA7-C9FB-465B-A678-7F8BD86FAC0F}" type="datetimeFigureOut">
              <a:rPr lang="ru-RU" smtClean="0"/>
              <a:pPr>
                <a:defRPr/>
              </a:pPr>
              <a:t>23.01.2013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8769A8-257B-428F-B9A1-F1C302A139E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23143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47FBB-33CB-4C9C-9784-C04716360D4C}" type="datetimeFigureOut">
              <a:rPr lang="ru-RU" smtClean="0"/>
              <a:pPr>
                <a:defRPr/>
              </a:pPr>
              <a:t>23.01.2013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24C782-4D46-41B1-B2C9-ECBABDAE3F2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08930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6" descr="физика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6274336-9945-411F-9683-73F61E4105A2}" type="datetimeFigureOut">
              <a:rPr lang="ru-RU" smtClean="0"/>
              <a:pPr>
                <a:defRPr/>
              </a:pPr>
              <a:t>23.01.2013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A9C3A87-2C85-42D0-9443-3A10E42D9A9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52" r:id="rId1"/>
    <p:sldLayoutId id="2147484253" r:id="rId2"/>
    <p:sldLayoutId id="2147484254" r:id="rId3"/>
    <p:sldLayoutId id="2147484255" r:id="rId4"/>
    <p:sldLayoutId id="2147484256" r:id="rId5"/>
    <p:sldLayoutId id="2147484257" r:id="rId6"/>
    <p:sldLayoutId id="2147484258" r:id="rId7"/>
    <p:sldLayoutId id="2147484259" r:id="rId8"/>
    <p:sldLayoutId id="2147484260" r:id="rId9"/>
    <p:sldLayoutId id="2147484261" r:id="rId10"/>
    <p:sldLayoutId id="2147484262" r:id="rId11"/>
  </p:sldLayoutIdLst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33265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/>
              <a:t/>
            </a:r>
            <a:br>
              <a:rPr lang="ru-RU" sz="2200" dirty="0"/>
            </a:br>
            <a:r>
              <a:rPr lang="ru-RU" sz="2100" dirty="0" smtClean="0">
                <a:solidFill>
                  <a:schemeClr val="tx1">
                    <a:lumMod val="75000"/>
                  </a:schemeClr>
                </a:solidFill>
              </a:rPr>
              <a:t>Государственное </a:t>
            </a:r>
            <a:r>
              <a:rPr lang="ru-RU" sz="2100" dirty="0">
                <a:solidFill>
                  <a:schemeClr val="tx1">
                    <a:lumMod val="75000"/>
                  </a:schemeClr>
                </a:solidFill>
              </a:rPr>
              <a:t>образовательное учреждение высшего профессионального </a:t>
            </a:r>
            <a:r>
              <a:rPr lang="ru-RU" sz="2100" dirty="0" smtClean="0">
                <a:solidFill>
                  <a:schemeClr val="tx1">
                    <a:lumMod val="75000"/>
                  </a:schemeClr>
                </a:solidFill>
              </a:rPr>
              <a:t>  </a:t>
            </a:r>
            <a:r>
              <a:rPr lang="ru-RU" sz="2100" dirty="0">
                <a:solidFill>
                  <a:schemeClr val="tx1">
                    <a:lumMod val="75000"/>
                  </a:schemeClr>
                </a:solidFill>
              </a:rPr>
              <a:t>образования «Курский государственный медицинский университет   </a:t>
            </a:r>
            <a:r>
              <a:rPr lang="ru-RU" sz="2100" dirty="0" smtClean="0">
                <a:solidFill>
                  <a:schemeClr val="tx1">
                    <a:lumMod val="75000"/>
                  </a:schemeClr>
                </a:solidFill>
              </a:rPr>
              <a:t>Министерства </a:t>
            </a:r>
            <a:r>
              <a:rPr lang="ru-RU" sz="2100" dirty="0">
                <a:solidFill>
                  <a:schemeClr val="tx1">
                    <a:lumMod val="75000"/>
                  </a:schemeClr>
                </a:solidFill>
              </a:rPr>
              <a:t>здравоохранения РФ» Медико-фармацевтический колледж</a:t>
            </a:r>
            <a:r>
              <a:rPr lang="ru-RU" dirty="0">
                <a:solidFill>
                  <a:schemeClr val="tx1">
                    <a:lumMod val="75000"/>
                  </a:schemeClr>
                </a:solidFill>
              </a:rPr>
              <a:t/>
            </a:r>
            <a:br>
              <a:rPr lang="ru-RU" dirty="0">
                <a:solidFill>
                  <a:schemeClr val="tx1">
                    <a:lumMod val="75000"/>
                  </a:schemeClr>
                </a:solidFill>
              </a:rPr>
            </a:br>
            <a:endParaRPr lang="ru-RU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1916832"/>
            <a:ext cx="8136904" cy="4824536"/>
          </a:xfrm>
        </p:spPr>
        <p:txBody>
          <a:bodyPr>
            <a:normAutofit fontScale="92500" lnSpcReduction="10000"/>
          </a:bodyPr>
          <a:lstStyle/>
          <a:p>
            <a:endParaRPr lang="ru-RU" dirty="0" smtClean="0"/>
          </a:p>
          <a:p>
            <a:r>
              <a:rPr lang="ru-RU" dirty="0" smtClean="0">
                <a:solidFill>
                  <a:schemeClr val="tx1"/>
                </a:solidFill>
              </a:rPr>
              <a:t>Презентация по дисциплине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«органическая химия» на тему: «Природные источники </a:t>
            </a:r>
            <a:r>
              <a:rPr lang="ru-RU" dirty="0" err="1" smtClean="0">
                <a:solidFill>
                  <a:schemeClr val="tx1"/>
                </a:solidFill>
              </a:rPr>
              <a:t>алканов</a:t>
            </a:r>
            <a:r>
              <a:rPr lang="ru-RU" dirty="0" smtClean="0">
                <a:solidFill>
                  <a:schemeClr val="tx1"/>
                </a:solidFill>
              </a:rPr>
              <a:t>»</a:t>
            </a:r>
          </a:p>
          <a:p>
            <a:pPr algn="l"/>
            <a:endParaRPr lang="ru-RU" sz="2800" dirty="0">
              <a:solidFill>
                <a:schemeClr val="tx1"/>
              </a:solidFill>
            </a:endParaRPr>
          </a:p>
          <a:p>
            <a:pPr algn="l"/>
            <a:endParaRPr lang="ru-RU" sz="2800" dirty="0" smtClean="0">
              <a:solidFill>
                <a:schemeClr val="tx1"/>
              </a:solidFill>
            </a:endParaRPr>
          </a:p>
          <a:p>
            <a:pPr algn="l"/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smtClean="0">
                <a:solidFill>
                  <a:schemeClr val="tx1"/>
                </a:solidFill>
              </a:rPr>
              <a:t>                                </a:t>
            </a:r>
          </a:p>
          <a:p>
            <a:pPr algn="l"/>
            <a:r>
              <a:rPr lang="ru-RU" sz="2800" dirty="0" smtClean="0"/>
              <a:t>                                                             </a:t>
            </a:r>
            <a:r>
              <a:rPr lang="ru-RU" sz="2200" dirty="0" smtClean="0">
                <a:solidFill>
                  <a:schemeClr val="tx1"/>
                </a:solidFill>
              </a:rPr>
              <a:t>Выполнил</a:t>
            </a:r>
            <a:r>
              <a:rPr lang="ru-RU" sz="2200" dirty="0">
                <a:solidFill>
                  <a:schemeClr val="tx1"/>
                </a:solidFill>
              </a:rPr>
              <a:t>: студент 25 группы           </a:t>
            </a:r>
          </a:p>
          <a:p>
            <a:pPr algn="l"/>
            <a:r>
              <a:rPr lang="ru-RU" sz="2200" dirty="0">
                <a:solidFill>
                  <a:schemeClr val="tx1"/>
                </a:solidFill>
              </a:rPr>
              <a:t>                                                                             </a:t>
            </a:r>
            <a:r>
              <a:rPr lang="ru-RU" sz="2200" dirty="0" smtClean="0">
                <a:solidFill>
                  <a:schemeClr val="tx1"/>
                </a:solidFill>
              </a:rPr>
              <a:t>  </a:t>
            </a:r>
            <a:r>
              <a:rPr lang="ru-RU" sz="2200" dirty="0">
                <a:solidFill>
                  <a:schemeClr val="tx1"/>
                </a:solidFill>
              </a:rPr>
              <a:t>фармацевтического отделения</a:t>
            </a:r>
          </a:p>
          <a:p>
            <a:pPr algn="l"/>
            <a:r>
              <a:rPr lang="ru-RU" sz="2200" dirty="0">
                <a:solidFill>
                  <a:schemeClr val="tx1"/>
                </a:solidFill>
              </a:rPr>
              <a:t>                                                                       </a:t>
            </a:r>
            <a:r>
              <a:rPr lang="ru-RU" sz="2200" dirty="0" smtClean="0">
                <a:solidFill>
                  <a:schemeClr val="tx1"/>
                </a:solidFill>
              </a:rPr>
              <a:t>        </a:t>
            </a:r>
            <a:r>
              <a:rPr lang="ru-RU" sz="2200" dirty="0" err="1" smtClean="0">
                <a:solidFill>
                  <a:schemeClr val="tx1"/>
                </a:solidFill>
              </a:rPr>
              <a:t>Мангушев</a:t>
            </a:r>
            <a:r>
              <a:rPr lang="ru-RU" sz="2200" dirty="0" smtClean="0">
                <a:solidFill>
                  <a:schemeClr val="tx1"/>
                </a:solidFill>
              </a:rPr>
              <a:t> </a:t>
            </a:r>
            <a:r>
              <a:rPr lang="ru-RU" sz="2200" dirty="0">
                <a:solidFill>
                  <a:schemeClr val="tx1"/>
                </a:solidFill>
              </a:rPr>
              <a:t>К.Ю.</a:t>
            </a:r>
          </a:p>
          <a:p>
            <a:pPr algn="l"/>
            <a:r>
              <a:rPr lang="ru-RU" sz="2200" dirty="0" smtClean="0">
                <a:solidFill>
                  <a:schemeClr val="tx1"/>
                </a:solidFill>
              </a:rPr>
              <a:t>                                                                               Проверила</a:t>
            </a:r>
            <a:r>
              <a:rPr lang="ru-RU" sz="2200" dirty="0">
                <a:solidFill>
                  <a:schemeClr val="tx1"/>
                </a:solidFill>
              </a:rPr>
              <a:t>: </a:t>
            </a:r>
            <a:r>
              <a:rPr lang="ru-RU" sz="2200" dirty="0" smtClean="0">
                <a:solidFill>
                  <a:schemeClr val="tx1"/>
                </a:solidFill>
              </a:rPr>
              <a:t> Трофимова И. Н.</a:t>
            </a:r>
            <a:endParaRPr lang="ru-RU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4729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828600" y="188640"/>
            <a:ext cx="5698976" cy="1143000"/>
          </a:xfr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План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 Понятие о </a:t>
            </a:r>
            <a:r>
              <a:rPr lang="ru-RU" dirty="0" err="1" smtClean="0"/>
              <a:t>алканах</a:t>
            </a:r>
            <a:endParaRPr lang="ru-RU" dirty="0" smtClean="0"/>
          </a:p>
          <a:p>
            <a:r>
              <a:rPr lang="ru-RU" dirty="0" smtClean="0"/>
              <a:t>2. Природные источники</a:t>
            </a:r>
          </a:p>
          <a:p>
            <a:r>
              <a:rPr lang="ru-RU" dirty="0" smtClean="0"/>
              <a:t>3. Нефть как источник </a:t>
            </a:r>
          </a:p>
          <a:p>
            <a:r>
              <a:rPr lang="ru-RU" dirty="0" smtClean="0"/>
              <a:t>4. Природный газ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3131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612576" y="332656"/>
            <a:ext cx="4752528" cy="936104"/>
          </a:xfr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 smtClean="0"/>
              <a:t>Алканы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268760"/>
            <a:ext cx="8640960" cy="4968552"/>
          </a:xfrm>
        </p:spPr>
        <p:txBody>
          <a:bodyPr>
            <a:noAutofit/>
          </a:bodyPr>
          <a:lstStyle/>
          <a:p>
            <a:r>
              <a:rPr lang="ru-RU" sz="33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Алканы, или парафины — алифатические предельные углеводороды, в молекулах которых атомы углерода связаны между собой простой s-связью. Оставшиеся валентности углеродного атома, не затраченные на связь с другими атомами углерода, полностью насыщены водородом. Поэтому предельные углеводороды содержат в молекуле максимальное число водородных атомов.</a:t>
            </a:r>
          </a:p>
        </p:txBody>
      </p:sp>
    </p:spTree>
    <p:extLst>
      <p:ext uri="{BB962C8B-B14F-4D97-AF65-F5344CB8AC3E}">
        <p14:creationId xmlns:p14="http://schemas.microsoft.com/office/powerpoint/2010/main" val="2847967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-684584" y="260648"/>
            <a:ext cx="5904656" cy="980728"/>
          </a:xfr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Природные источники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type="subTitle" idx="1"/>
          </p:nvPr>
        </p:nvSpPr>
        <p:spPr>
          <a:xfrm>
            <a:off x="323528" y="1196752"/>
            <a:ext cx="8456984" cy="5184576"/>
          </a:xfrm>
        </p:spPr>
        <p:txBody>
          <a:bodyPr>
            <a:noAutofit/>
          </a:bodyPr>
          <a:lstStyle/>
          <a:p>
            <a:pPr algn="just"/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Главным природным источником предельных углеводородов является нефть, а для первых членов гомологического ряда —природный газ. Однако выделение индивидуальных соединений из нефти или продуктов ее крекинга- весьма трудоемкая, а часто и невыполнимая задача, поэтому приходится прибегать к синтетическим методам получения. </a:t>
            </a:r>
          </a:p>
          <a:p>
            <a:pPr algn="just"/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«Болотный» и «рудничный» газы, состоящие почти исключительно из метана, также являются природными источниками предельных углеводородов. Они образуются из различных растительных органических остатков, подвергающихся медленному разложению при недостатке кислорода (например, на дне болот).</a:t>
            </a:r>
          </a:p>
        </p:txBody>
      </p:sp>
    </p:spTree>
    <p:extLst>
      <p:ext uri="{BB962C8B-B14F-4D97-AF65-F5344CB8AC3E}">
        <p14:creationId xmlns:p14="http://schemas.microsoft.com/office/powerpoint/2010/main" val="744503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764704"/>
            <a:ext cx="8229600" cy="5937523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Природные газообразные смеси углеводородов. В очень многих местах земного шара из трещин земли выделяется горючий, так называемый земляной или нефтяной газ, состоящий преимущественно из метана. В России такие месторождения газа имеются в Грозном, Дагестане, Саратове, Тюменской области и других местах. Нефтяной газ, выделяющийся непосредственно из земли, помимо метана содержит пары бензина, который может быть из него выделен. Природный газ наряду с получаемым из нефти служит сырьем для промышленности синтетических материалов.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6138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08720"/>
            <a:ext cx="8712968" cy="5760640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Алканы образуются при действии металлического натрия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моногалогенпроизводные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— реакция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Вюрца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НзС-СН2—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Вг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+ Вг-СН2-СH3 СНз-СН2—СН2—СН3 + 2NaBr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 Природной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смесью твердых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высокомолекулярных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алканов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является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горный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воск —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природный битум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1) 500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°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С,оксиды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железа 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→С</a:t>
            </a:r>
            <a:r>
              <a:rPr lang="ru-RU" i="1" baseline="-2500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i="1" baseline="-2500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aseline="-25000" dirty="0">
                <a:latin typeface="Times New Roman" pitchFamily="18" charset="0"/>
                <a:cs typeface="Times New Roman" pitchFamily="18" charset="0"/>
              </a:rPr>
              <a:t>+ 2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кобальт, или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никель 200 °С                      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CО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+ (2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+1)Н2 → С</a:t>
            </a:r>
            <a:r>
              <a:rPr lang="ru-RU" i="1" baseline="-2500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i="1" baseline="-2500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baseline="-25000" dirty="0">
                <a:latin typeface="Times New Roman" pitchFamily="18" charset="0"/>
                <a:cs typeface="Times New Roman" pitchFamily="18" charset="0"/>
              </a:rPr>
              <a:t> + 2 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+ 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Н</a:t>
            </a:r>
            <a:r>
              <a:rPr lang="ru-RU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</a:t>
            </a: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8474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7687" y="548680"/>
            <a:ext cx="5400600" cy="61926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5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Нефть</a:t>
            </a:r>
          </a:p>
          <a:p>
            <a:r>
              <a:rPr lang="ru-RU" dirty="0" smtClean="0"/>
              <a:t>Нефть представляет собой жидкость от желто– или светло-бурого до черного цвета с характерным запахом, состоящую преимущественно из смеси углеводородов; в состав нефти входят также в небольшом количестве вещества, содержащие кислород, серу и азот.</a:t>
            </a:r>
            <a:endParaRPr lang="ru-RU" dirty="0"/>
          </a:p>
        </p:txBody>
      </p:sp>
      <p:pic>
        <p:nvPicPr>
          <p:cNvPr id="1026" name="Picture 2" descr="C:\Users\админ\Desktop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692696"/>
            <a:ext cx="3168352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4485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76672"/>
            <a:ext cx="8208912" cy="5760640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r>
              <a:rPr lang="ru-RU" dirty="0" smtClean="0"/>
              <a:t>Нефть — природная сложная смесь углеводородов, в основном </a:t>
            </a:r>
            <a:r>
              <a:rPr lang="ru-RU" dirty="0" err="1" smtClean="0"/>
              <a:t>алканов</a:t>
            </a:r>
            <a:r>
              <a:rPr lang="ru-RU" dirty="0" smtClean="0"/>
              <a:t> линейного и разветвленного строения, содержащих в молекулах от 5 до 50 атомов углерода, с другими органическими веществами. Состав ее существенно зависит от места ее добычи (месторождения), она может, помимо </a:t>
            </a:r>
            <a:r>
              <a:rPr lang="ru-RU" dirty="0" err="1" smtClean="0"/>
              <a:t>алканов</a:t>
            </a:r>
            <a:r>
              <a:rPr lang="ru-RU" dirty="0" smtClean="0"/>
              <a:t>, содержать </a:t>
            </a:r>
            <a:r>
              <a:rPr lang="ru-RU" dirty="0" err="1" smtClean="0"/>
              <a:t>циклоалканы</a:t>
            </a:r>
            <a:r>
              <a:rPr lang="ru-RU" dirty="0" smtClean="0"/>
              <a:t> и ароматические углеводороды.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4345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0521" y="404664"/>
            <a:ext cx="8424936" cy="6192688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Происхождение нефти. О происхождении нефти нет единого мнения. Некоторые ученые, к которым принадлежал Д. И. Менделеев, предполагала, что нефть имеет неорганическое происхождение: она возникла при действии воды на карбиды металлов. Другие ученые, например </a:t>
            </a:r>
            <a:r>
              <a:rPr lang="ru-RU" dirty="0" err="1"/>
              <a:t>Энглер</a:t>
            </a:r>
            <a:r>
              <a:rPr lang="ru-RU" dirty="0"/>
              <a:t>, считали, что нефть имеет органическое происхождение, т. е. образовалась в результате медленного разложения различных останков умерших животных и остатков погибших растений при недостаточном доступе воздуха. В последующие годы в многочисленных образцах нефти были обнаружены различные </a:t>
            </a:r>
            <a:r>
              <a:rPr lang="ru-RU" dirty="0" err="1"/>
              <a:t>порфирины</a:t>
            </a:r>
            <a:r>
              <a:rPr lang="ru-RU" dirty="0"/>
              <a:t> – соединения, образующиеся при разложении зеленого вещества растений – хлорофилла и красящего вещества крови – гемоглобина. Это доказывает участие в образовании нефти растений и животных.</a:t>
            </a:r>
          </a:p>
        </p:txBody>
      </p:sp>
    </p:spTree>
    <p:extLst>
      <p:ext uri="{BB962C8B-B14F-4D97-AF65-F5344CB8AC3E}">
        <p14:creationId xmlns:p14="http://schemas.microsoft.com/office/powerpoint/2010/main" val="3258507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908720" y="188640"/>
            <a:ext cx="8229600" cy="1143000"/>
          </a:xfr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Состав нефти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/>
              <a:t>Алканы (от 5 до 50 атомов С)      </a:t>
            </a:r>
          </a:p>
          <a:p>
            <a:r>
              <a:rPr lang="ru-RU" dirty="0" err="1"/>
              <a:t>Циклоалканы</a:t>
            </a:r>
            <a:r>
              <a:rPr lang="ru-RU" dirty="0"/>
              <a:t>  </a:t>
            </a:r>
          </a:p>
          <a:p>
            <a:r>
              <a:rPr lang="ru-RU" dirty="0"/>
              <a:t>Арены</a:t>
            </a:r>
          </a:p>
          <a:p>
            <a:r>
              <a:rPr lang="ru-RU" dirty="0"/>
              <a:t>Примеси: песок, глину, некоторые кислород- и серосодержащие соединения, воду, растворенные в ней соли.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6903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sz="half" idx="2"/>
          </p:nvPr>
        </p:nvSpPr>
        <p:spPr>
          <a:xfrm flipH="1">
            <a:off x="5292080" y="476672"/>
            <a:ext cx="3851920" cy="6295650"/>
          </a:xfrm>
        </p:spPr>
        <p:txBody>
          <a:bodyPr>
            <a:normAutofit/>
          </a:bodyPr>
          <a:lstStyle/>
          <a:p>
            <a:pPr algn="ctr"/>
            <a:endParaRPr lang="ru-RU" sz="2800" dirty="0" smtClean="0"/>
          </a:p>
          <a:p>
            <a:pPr algn="ctr"/>
            <a:endParaRPr lang="ru-RU" sz="2800" dirty="0"/>
          </a:p>
          <a:p>
            <a:pPr algn="ctr"/>
            <a:r>
              <a:rPr lang="ru-RU" sz="2800" dirty="0" smtClean="0"/>
              <a:t>Предельные углеводороды находят широкое применение в самых разнообразных сферах жизни и деятельности человека</a:t>
            </a:r>
            <a:r>
              <a:rPr lang="ru-RU" sz="2800" dirty="0" smtClean="0">
                <a:solidFill>
                  <a:schemeClr val="bg1"/>
                </a:solidFill>
              </a:rPr>
              <a:t>.</a:t>
            </a:r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3074" name="Picture 2" descr="C:\Users\админ\Desktop\Aahim10-4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" y="-1"/>
            <a:ext cx="5014714" cy="6772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6740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908720" y="260648"/>
            <a:ext cx="8229600" cy="994122"/>
          </a:xfr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Природный газ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1600200"/>
            <a:ext cx="5266928" cy="4925144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Основу природного газа составляет метан (CH4) — простейший углеводород (органическое соединение, состоящее из атомов углерода и водорода). Обычно в его состав также входят более тяжелые углеводороды, гомологи метана: этан (C2H6), пропан (C3H8), бутан (C4H10) и некоторые </a:t>
            </a:r>
            <a:r>
              <a:rPr lang="ru-RU" dirty="0" err="1" smtClean="0"/>
              <a:t>неуглеводородные</a:t>
            </a:r>
            <a:r>
              <a:rPr lang="ru-RU" dirty="0" smtClean="0"/>
              <a:t> примеси.</a:t>
            </a:r>
            <a:endParaRPr lang="ru-RU" dirty="0"/>
          </a:p>
        </p:txBody>
      </p:sp>
      <p:pic>
        <p:nvPicPr>
          <p:cNvPr id="4098" name="Picture 2" descr="C:\Users\админ\Desktop\gas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5081" y="1700808"/>
            <a:ext cx="3533675" cy="4417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6066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 txBox="1">
            <a:spLocks/>
          </p:cNvSpPr>
          <p:nvPr/>
        </p:nvSpPr>
        <p:spPr>
          <a:xfrm>
            <a:off x="441481" y="476672"/>
            <a:ext cx="8229600" cy="56886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Энергетически выгодное природное топливо, т.к. при сгорании метана и его гомологов выделяется большое количество теплоты:</a:t>
            </a:r>
          </a:p>
          <a:p>
            <a:r>
              <a:rPr lang="ru-RU" dirty="0" smtClean="0"/>
              <a:t> </a:t>
            </a:r>
            <a:r>
              <a:rPr lang="ru-RU" dirty="0" smtClean="0"/>
              <a:t>СН4 </a:t>
            </a:r>
            <a:r>
              <a:rPr lang="ru-RU" dirty="0" smtClean="0"/>
              <a:t>+ 2О2 = СО2 + Н2О + 890 кДж </a:t>
            </a:r>
          </a:p>
          <a:p>
            <a:r>
              <a:rPr lang="ru-RU" dirty="0" smtClean="0"/>
              <a:t>Источник сырья для химической промышленности. Из него получают ацетилен, этилен, водород и сажу:</a:t>
            </a:r>
          </a:p>
          <a:p>
            <a:r>
              <a:rPr lang="ru-RU" dirty="0" smtClean="0"/>
              <a:t>2СН4 —&gt; С2Н2 + ЗН2</a:t>
            </a:r>
          </a:p>
          <a:p>
            <a:r>
              <a:rPr lang="ru-RU" dirty="0" smtClean="0"/>
              <a:t>                 СН4 —&gt; С + 2Н2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8689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0" y="3905672"/>
            <a:ext cx="9001000" cy="2952328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600" dirty="0" smtClean="0"/>
              <a:t>Вы уже знаете, что из метана, основного компонента природного газа, получают водород, ацетилен и метиловый спирт, формальдегид и муравьиную кислоту, многие другие органические вещества. В качестве топлива природный газ используют на электростанциях, в котельных системах водяного отопления жилых домов и промышленных зданий, в доменном и мартеновском производствах. </a:t>
            </a:r>
          </a:p>
          <a:p>
            <a:endParaRPr lang="ru-RU" sz="2800" dirty="0"/>
          </a:p>
        </p:txBody>
      </p:sp>
      <p:sp>
        <p:nvSpPr>
          <p:cNvPr id="8" name="Текст 7"/>
          <p:cNvSpPr>
            <a:spLocks noGrp="1"/>
          </p:cNvSpPr>
          <p:nvPr>
            <p:ph type="body" sz="half" idx="2"/>
          </p:nvPr>
        </p:nvSpPr>
        <p:spPr>
          <a:xfrm>
            <a:off x="11970" y="332656"/>
            <a:ext cx="3491880" cy="3384375"/>
          </a:xfrm>
        </p:spPr>
        <p:txBody>
          <a:bodyPr>
            <a:noAutofit/>
          </a:bodyPr>
          <a:lstStyle/>
          <a:p>
            <a:pPr algn="just"/>
            <a:r>
              <a:rPr lang="ru-RU" sz="2400" dirty="0" smtClean="0"/>
              <a:t>Как и попутный нефтяной, природный газ используется и как топлив , и в качестве сырья для получения разнообразных органических и неорганических веществ.</a:t>
            </a:r>
          </a:p>
          <a:p>
            <a:endParaRPr lang="ru-RU" sz="2800" dirty="0"/>
          </a:p>
        </p:txBody>
      </p:sp>
      <p:pic>
        <p:nvPicPr>
          <p:cNvPr id="5122" name="Picture 2" descr="C:\Users\админ\Desktop\0017-026-Primenenie-prirodnogo-gaz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9" y="116632"/>
            <a:ext cx="5472608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8542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82" y="260648"/>
            <a:ext cx="5496921" cy="1008112"/>
          </a:xfr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dirty="0" smtClean="0"/>
              <a:t>Газовые смеси, получаемые из попутного газа</a:t>
            </a:r>
            <a:endParaRPr lang="ru-RU" sz="3200" dirty="0"/>
          </a:p>
        </p:txBody>
      </p:sp>
      <p:sp>
        <p:nvSpPr>
          <p:cNvPr id="1126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smtClean="0"/>
              <a:t> 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4631824"/>
              </p:ext>
            </p:extLst>
          </p:nvPr>
        </p:nvGraphicFramePr>
        <p:xfrm>
          <a:off x="611561" y="1844824"/>
          <a:ext cx="7818064" cy="44067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63"/>
                <a:gridCol w="2606022"/>
                <a:gridCol w="2743179"/>
              </a:tblGrid>
              <a:tr h="637518"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Название смеси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1" marB="45721"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</a:t>
                      </a:r>
                      <a:r>
                        <a:rPr kumimoji="0" lang="ru-RU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Состав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1" marB="45721"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Использование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1" marB="45721"/>
                </a:tc>
              </a:tr>
              <a:tr h="11742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Газовый бензин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Пентан, гексан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Добавка к бензину для улучшения воспламенения топлива</a:t>
                      </a:r>
                    </a:p>
                  </a:txBody>
                  <a:tcPr marL="68580" marR="68580" marT="0" marB="0"/>
                </a:tc>
              </a:tr>
              <a:tr h="13176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latin typeface="Calibri"/>
                          <a:ea typeface="Calibri"/>
                          <a:cs typeface="Times New Roman"/>
                        </a:rPr>
                        <a:t>Пропан-бутановая</a:t>
                      </a: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 смесь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Пропан, бутан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Бытовое топливо</a:t>
                      </a:r>
                    </a:p>
                  </a:txBody>
                  <a:tcPr marL="68580" marR="68580" marT="0" marB="0"/>
                </a:tc>
              </a:tr>
              <a:tr h="12773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Сухой газ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Метан, этан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Топливо, сырье для получения ацетилена, водорода, сажи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9209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196752"/>
            <a:ext cx="4536504" cy="5328592"/>
          </a:xfrm>
        </p:spPr>
        <p:txBody>
          <a:bodyPr>
            <a:normAutofit fontScale="92500" lnSpcReduction="20000"/>
          </a:bodyPr>
          <a:lstStyle/>
          <a:p>
            <a:r>
              <a:rPr lang="ru-RU" i="1" dirty="0"/>
              <a:t>Природными источниками предельных углеводородов</a:t>
            </a:r>
            <a:r>
              <a:rPr lang="ru-RU" dirty="0"/>
              <a:t>, помимо их готовых смесей, каковыми являются природные газы, нефть и озокерит, нужно считать также некоторые продукты сухой перегонки дерева, торфа, бурого и каменного углей, горючих сланцев.</a:t>
            </a:r>
          </a:p>
        </p:txBody>
      </p:sp>
      <p:pic>
        <p:nvPicPr>
          <p:cNvPr id="6148" name="Picture 4" descr="C:\Users\админ\Desktop\0009-009-5.-Poluchenie-alkanov-iz-prirodnykh-istochnikov-neft-prirodnyj-ga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5399" y="404664"/>
            <a:ext cx="4304869" cy="597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8049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52536" y="260648"/>
            <a:ext cx="5544616" cy="864096"/>
          </a:xfrm>
        </p:spPr>
        <p:txBody>
          <a:bodyPr/>
          <a:lstStyle/>
          <a:p>
            <a:r>
              <a:rPr lang="ru-RU" sz="4000" dirty="0" smtClean="0">
                <a:solidFill>
                  <a:schemeClr val="tx1"/>
                </a:solidFill>
              </a:rPr>
              <a:t>Список литературы </a:t>
            </a:r>
            <a:endParaRPr lang="ru-RU" sz="4000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Артеменко А.И. Органическая химия. М.; </a:t>
            </a:r>
            <a:r>
              <a:rPr lang="ru-RU" sz="2800" dirty="0" smtClean="0"/>
              <a:t>2006</a:t>
            </a:r>
          </a:p>
          <a:p>
            <a:r>
              <a:rPr lang="ru-RU" sz="2800" dirty="0" err="1"/>
              <a:t>Гранберг</a:t>
            </a:r>
            <a:r>
              <a:rPr lang="ru-RU" sz="2800" dirty="0"/>
              <a:t> И.И. Органическая химия. М.; 2007</a:t>
            </a:r>
            <a:r>
              <a:rPr lang="ru-RU" sz="2800" dirty="0" smtClean="0"/>
              <a:t>.</a:t>
            </a:r>
          </a:p>
          <a:p>
            <a:r>
              <a:rPr lang="ru-RU" sz="2800" dirty="0"/>
              <a:t>Петров А.А., </a:t>
            </a:r>
            <a:r>
              <a:rPr lang="ru-RU" sz="2800" dirty="0" err="1"/>
              <a:t>Бальян</a:t>
            </a:r>
            <a:r>
              <a:rPr lang="ru-RU" sz="2800" dirty="0"/>
              <a:t> Х.В., Трощенко А.Т. Органическая химия. СПб.;2008.</a:t>
            </a:r>
          </a:p>
          <a:p>
            <a:r>
              <a:rPr lang="ru-RU" sz="2800" dirty="0" err="1"/>
              <a:t>Семчиков</a:t>
            </a:r>
            <a:r>
              <a:rPr lang="ru-RU" sz="2800" dirty="0"/>
              <a:t> Ю.Д. Высокомолекулярные соединения. М.; 2009.</a:t>
            </a:r>
          </a:p>
        </p:txBody>
      </p:sp>
    </p:spTree>
    <p:extLst>
      <p:ext uri="{BB962C8B-B14F-4D97-AF65-F5344CB8AC3E}">
        <p14:creationId xmlns:p14="http://schemas.microsoft.com/office/powerpoint/2010/main" val="1951636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физика 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физика 1</Template>
  <TotalTime>460</TotalTime>
  <Words>854</Words>
  <Application>Microsoft Office PowerPoint</Application>
  <PresentationFormat>Экран (4:3)</PresentationFormat>
  <Paragraphs>72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физика 1</vt:lpstr>
      <vt:lpstr>  Государственное образовательное учреждение высшего профессионального   образования «Курский государственный медицинский университет   Министерства здравоохранения РФ» Медико-фармацевтический колледж </vt:lpstr>
      <vt:lpstr>План</vt:lpstr>
      <vt:lpstr>Алканы</vt:lpstr>
      <vt:lpstr>       Природные источники                  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Состав нефти </vt:lpstr>
      <vt:lpstr>Презентация PowerPoint</vt:lpstr>
      <vt:lpstr>Природный газ</vt:lpstr>
      <vt:lpstr>Презентация PowerPoint</vt:lpstr>
      <vt:lpstr>Презентация PowerPoint</vt:lpstr>
      <vt:lpstr>Газовые смеси, получаемые из попутного газа</vt:lpstr>
      <vt:lpstr>Презентация PowerPoint</vt:lpstr>
      <vt:lpstr>Список литературы 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Алканы</dc:title>
  <dc:creator>админ</dc:creator>
  <cp:lastModifiedBy>админ</cp:lastModifiedBy>
  <cp:revision>27</cp:revision>
  <dcterms:created xsi:type="dcterms:W3CDTF">2013-01-20T08:15:43Z</dcterms:created>
  <dcterms:modified xsi:type="dcterms:W3CDTF">2013-01-22T20:41:58Z</dcterms:modified>
</cp:coreProperties>
</file>