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1"/>
  </p:sldMasterIdLst>
  <p:notesMasterIdLst>
    <p:notesMasterId r:id="rId36"/>
  </p:notesMasterIdLst>
  <p:handoutMasterIdLst>
    <p:handoutMasterId r:id="rId37"/>
  </p:handoutMasterIdLst>
  <p:sldIdLst>
    <p:sldId id="1601" r:id="rId2"/>
    <p:sldId id="1602" r:id="rId3"/>
    <p:sldId id="1553" r:id="rId4"/>
    <p:sldId id="1603" r:id="rId5"/>
    <p:sldId id="1618" r:id="rId6"/>
    <p:sldId id="1614" r:id="rId7"/>
    <p:sldId id="1616" r:id="rId8"/>
    <p:sldId id="1615" r:id="rId9"/>
    <p:sldId id="1600" r:id="rId10"/>
    <p:sldId id="1583" r:id="rId11"/>
    <p:sldId id="1606" r:id="rId12"/>
    <p:sldId id="1612" r:id="rId13"/>
    <p:sldId id="1620" r:id="rId14"/>
    <p:sldId id="1627" r:id="rId15"/>
    <p:sldId id="1626" r:id="rId16"/>
    <p:sldId id="1622" r:id="rId17"/>
    <p:sldId id="1628" r:id="rId18"/>
    <p:sldId id="1624" r:id="rId19"/>
    <p:sldId id="1586" r:id="rId20"/>
    <p:sldId id="1610" r:id="rId21"/>
    <p:sldId id="1590" r:id="rId22"/>
    <p:sldId id="1619" r:id="rId23"/>
    <p:sldId id="1613" r:id="rId24"/>
    <p:sldId id="1591" r:id="rId25"/>
    <p:sldId id="1592" r:id="rId26"/>
    <p:sldId id="1593" r:id="rId27"/>
    <p:sldId id="1607" r:id="rId28"/>
    <p:sldId id="1617" r:id="rId29"/>
    <p:sldId id="1595" r:id="rId30"/>
    <p:sldId id="1596" r:id="rId31"/>
    <p:sldId id="1597" r:id="rId32"/>
    <p:sldId id="1605" r:id="rId33"/>
    <p:sldId id="1609" r:id="rId34"/>
    <p:sldId id="1459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19" autoAdjust="0"/>
    <p:restoredTop sz="94681" autoAdjust="0"/>
  </p:normalViewPr>
  <p:slideViewPr>
    <p:cSldViewPr>
      <p:cViewPr varScale="1">
        <p:scale>
          <a:sx n="113" d="100"/>
          <a:sy n="113" d="100"/>
        </p:scale>
        <p:origin x="103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446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49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49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49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42EF2CA-1BA5-4A4A-B1FD-1AF306E6D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18775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48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A2D36FA-A46A-4731-BABD-AA32AF31C6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71011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412D00-2383-4EBD-BB4E-382FF81A6655}" type="slidenum">
              <a:rPr lang="ru-RU" smtClean="0"/>
              <a:pPr eaLnBrk="1" hangingPunct="1"/>
              <a:t>1</a:t>
            </a:fld>
            <a:endParaRPr lang="ru-RU" smtClean="0"/>
          </a:p>
        </p:txBody>
      </p:sp>
      <p:sp>
        <p:nvSpPr>
          <p:cNvPr id="335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1462121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A00CB2A-E13B-416D-9C80-B9CB602B8476}" type="slidenum">
              <a:rPr lang="ru-RU" smtClean="0"/>
              <a:pPr eaLnBrk="1" hangingPunct="1"/>
              <a:t>3</a:t>
            </a:fld>
            <a:endParaRPr lang="ru-RU" smtClean="0"/>
          </a:p>
        </p:txBody>
      </p:sp>
      <p:sp>
        <p:nvSpPr>
          <p:cNvPr id="338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2770813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3C49F63-8205-41E3-A6D3-94D40C46EFC7}" type="slidenum">
              <a:rPr lang="ru-RU" smtClean="0"/>
              <a:pPr eaLnBrk="1" hangingPunct="1"/>
              <a:t>20</a:t>
            </a:fld>
            <a:endParaRPr lang="ru-RU" smtClean="0"/>
          </a:p>
        </p:txBody>
      </p:sp>
      <p:sp>
        <p:nvSpPr>
          <p:cNvPr id="642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2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1121291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9F3D1E-F903-4F54-B2E7-86FA76241F85}" type="slidenum">
              <a:rPr lang="ru-RU" smtClean="0"/>
              <a:pPr eaLnBrk="1" hangingPunct="1"/>
              <a:t>21</a:t>
            </a:fld>
            <a:endParaRPr lang="ru-RU" smtClean="0"/>
          </a:p>
        </p:txBody>
      </p:sp>
      <p:sp>
        <p:nvSpPr>
          <p:cNvPr id="629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9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393925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9F3D1E-F903-4F54-B2E7-86FA76241F85}" type="slidenum">
              <a:rPr lang="ru-RU" smtClean="0"/>
              <a:pPr eaLnBrk="1" hangingPunct="1"/>
              <a:t>23</a:t>
            </a:fld>
            <a:endParaRPr lang="ru-RU" smtClean="0"/>
          </a:p>
        </p:txBody>
      </p:sp>
      <p:sp>
        <p:nvSpPr>
          <p:cNvPr id="629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9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1529057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9F3D1E-F903-4F54-B2E7-86FA76241F85}" type="slidenum">
              <a:rPr lang="ru-RU" smtClean="0"/>
              <a:pPr eaLnBrk="1" hangingPunct="1"/>
              <a:t>24</a:t>
            </a:fld>
            <a:endParaRPr lang="ru-RU" smtClean="0"/>
          </a:p>
        </p:txBody>
      </p:sp>
      <p:sp>
        <p:nvSpPr>
          <p:cNvPr id="629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9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1670742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9F3D1E-F903-4F54-B2E7-86FA76241F85}" type="slidenum">
              <a:rPr lang="ru-RU" smtClean="0"/>
              <a:pPr eaLnBrk="1" hangingPunct="1"/>
              <a:t>25</a:t>
            </a:fld>
            <a:endParaRPr lang="ru-RU" smtClean="0"/>
          </a:p>
        </p:txBody>
      </p:sp>
      <p:sp>
        <p:nvSpPr>
          <p:cNvPr id="629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9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37542473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9F3D1E-F903-4F54-B2E7-86FA76241F85}" type="slidenum">
              <a:rPr lang="ru-RU" smtClean="0"/>
              <a:pPr eaLnBrk="1" hangingPunct="1"/>
              <a:t>26</a:t>
            </a:fld>
            <a:endParaRPr lang="ru-RU" smtClean="0"/>
          </a:p>
        </p:txBody>
      </p:sp>
      <p:sp>
        <p:nvSpPr>
          <p:cNvPr id="629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9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1727230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9F3D1E-F903-4F54-B2E7-86FA76241F85}" type="slidenum">
              <a:rPr lang="ru-RU" smtClean="0"/>
              <a:pPr eaLnBrk="1" hangingPunct="1"/>
              <a:t>27</a:t>
            </a:fld>
            <a:endParaRPr lang="ru-RU" smtClean="0"/>
          </a:p>
        </p:txBody>
      </p:sp>
      <p:sp>
        <p:nvSpPr>
          <p:cNvPr id="629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9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399695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9F3D1E-F903-4F54-B2E7-86FA76241F85}" type="slidenum">
              <a:rPr lang="ru-RU" smtClean="0"/>
              <a:pPr eaLnBrk="1" hangingPunct="1"/>
              <a:t>28</a:t>
            </a:fld>
            <a:endParaRPr lang="ru-RU" smtClean="0"/>
          </a:p>
        </p:txBody>
      </p:sp>
      <p:sp>
        <p:nvSpPr>
          <p:cNvPr id="629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9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33008798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60ED02C-62C3-4EE6-9003-5DFF5A35E1E3}" type="slidenum">
              <a:rPr lang="ru-RU" smtClean="0"/>
              <a:pPr eaLnBrk="1" hangingPunct="1"/>
              <a:t>29</a:t>
            </a:fld>
            <a:endParaRPr lang="ru-RU" smtClean="0"/>
          </a:p>
        </p:txBody>
      </p:sp>
      <p:sp>
        <p:nvSpPr>
          <p:cNvPr id="349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1153163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B497D67-E0FC-4748-AD3F-6C05ACE8A6EE}" type="slidenum">
              <a:rPr lang="ru-RU" smtClean="0"/>
              <a:pPr eaLnBrk="1" hangingPunct="1"/>
              <a:t>30</a:t>
            </a:fld>
            <a:endParaRPr lang="ru-RU" smtClean="0"/>
          </a:p>
        </p:txBody>
      </p:sp>
      <p:sp>
        <p:nvSpPr>
          <p:cNvPr id="350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5955057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9F3D1E-F903-4F54-B2E7-86FA76241F85}" type="slidenum">
              <a:rPr lang="ru-RU" smtClean="0"/>
              <a:pPr eaLnBrk="1" hangingPunct="1"/>
              <a:t>31</a:t>
            </a:fld>
            <a:endParaRPr lang="ru-RU" smtClean="0"/>
          </a:p>
        </p:txBody>
      </p:sp>
      <p:sp>
        <p:nvSpPr>
          <p:cNvPr id="629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9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23756249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657182-7E40-420B-A68C-7D619747E6EE}" type="slidenum">
              <a:rPr lang="ru-RU" smtClean="0"/>
              <a:pPr eaLnBrk="1" hangingPunct="1"/>
              <a:t>32</a:t>
            </a:fld>
            <a:endParaRPr lang="ru-RU" smtClean="0"/>
          </a:p>
        </p:txBody>
      </p:sp>
      <p:sp>
        <p:nvSpPr>
          <p:cNvPr id="349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22482410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7671AC8-A5B3-4F7E-97BA-26C56307D478}" type="slidenum">
              <a:rPr lang="ru-RU" smtClean="0"/>
              <a:pPr eaLnBrk="1" hangingPunct="1"/>
              <a:t>33</a:t>
            </a:fld>
            <a:endParaRPr lang="ru-RU" smtClean="0"/>
          </a:p>
        </p:txBody>
      </p:sp>
      <p:sp>
        <p:nvSpPr>
          <p:cNvPr id="638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8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481950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8D72E65-F059-4DFF-8A73-06CA8A46F4E6}" type="slidenum">
              <a:rPr lang="ru-RU" smtClean="0"/>
              <a:pPr eaLnBrk="1" hangingPunct="1"/>
              <a:t>34</a:t>
            </a:fld>
            <a:endParaRPr lang="ru-RU" smtClean="0"/>
          </a:p>
        </p:txBody>
      </p:sp>
      <p:sp>
        <p:nvSpPr>
          <p:cNvPr id="64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1357207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44800" y="4800600"/>
            <a:ext cx="6156325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73363" y="5105400"/>
            <a:ext cx="6172200" cy="11430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sz="44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2133600" cy="24447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219200" y="381000"/>
            <a:ext cx="2297113" cy="244475"/>
          </a:xfrm>
        </p:spPr>
        <p:txBody>
          <a:bodyPr/>
          <a:lstStyle>
            <a:lvl1pPr>
              <a:defRPr sz="12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454400" y="6308725"/>
            <a:ext cx="2133600" cy="24447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972D429-4C2B-4790-96E6-21F873EB61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3916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A15F4-5ECF-4A4B-8222-4454F6819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3E849-4F1B-4A66-BC7C-216F92F4EF9D}" type="datetime1">
              <a:rPr lang="en-US"/>
              <a:pPr>
                <a:defRPr/>
              </a:pPr>
              <a:t>11/10/2013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309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50A0F-C6A9-489F-AA05-6E7F7021F4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D1161-A7DD-451B-B84E-25552DC99E28}" type="datetime1">
              <a:rPr lang="en-US"/>
              <a:pPr>
                <a:defRPr/>
              </a:pPr>
              <a:t>11/10/2013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0582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3400" y="1611313"/>
            <a:ext cx="4019550" cy="4713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5350" y="1611313"/>
            <a:ext cx="4019550" cy="4713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91A52-E573-4F86-8A5A-55D480416B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24D9D-4326-4404-A93A-26C6F07736BF}" type="datetime1">
              <a:rPr lang="en-US"/>
              <a:pPr>
                <a:defRPr/>
              </a:pPr>
              <a:t>11/10/2013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1432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2CD87-AB8A-4868-94FA-ED1E9C1E0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5BE7E-67C2-413F-B865-33A6A1F2ABF7}" type="datetime1">
              <a:rPr lang="en-US"/>
              <a:pPr>
                <a:defRPr/>
              </a:pPr>
              <a:t>11/10/2013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803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6EFF0-4591-40EC-89B0-2C653DBB8D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AE38A-9F9D-4CAC-B050-2A26187B0002}" type="datetime1">
              <a:rPr lang="en-US"/>
              <a:pPr>
                <a:defRPr/>
              </a:pPr>
              <a:t>11/10/2013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468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EE415-C547-44A2-858D-BCC71ACE89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FD800-D740-4DCA-8C13-FF492685AD35}" type="datetime1">
              <a:rPr lang="en-US"/>
              <a:pPr>
                <a:defRPr/>
              </a:pPr>
              <a:t>11/10/2013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579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FCA80-EC2A-4927-9635-8312C12D4C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94403-C23D-40D1-BDD6-4875E90FFF1A}" type="datetime1">
              <a:rPr lang="en-US"/>
              <a:pPr>
                <a:defRPr/>
              </a:pPr>
              <a:t>11/10/2013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466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35C50-AFCF-434E-87E9-84F249DA40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61450-09D5-4282-9BEA-1A7AC55FF5AE}" type="datetime1">
              <a:rPr lang="en-US"/>
              <a:pPr>
                <a:defRPr/>
              </a:pPr>
              <a:t>11/10/2013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2904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6CF06-27AE-46ED-B1E9-2680D88DC0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FC14A-C7E3-4E45-9EFA-75EA218EDB7A}" type="datetime1">
              <a:rPr lang="en-US"/>
              <a:pPr>
                <a:defRPr/>
              </a:pPr>
              <a:t>11/10/2013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1856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77025" y="609600"/>
            <a:ext cx="2047875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609600"/>
            <a:ext cx="5991225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7467C-DA1E-48EC-9788-AC8DC414B4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F5BDB-E441-4F8E-94DB-321CF7A4B46E}" type="datetime1">
              <a:rPr lang="en-US"/>
              <a:pPr>
                <a:defRPr/>
              </a:pPr>
              <a:t>11/10/2013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9902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6400800" cy="487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533400" y="1611313"/>
            <a:ext cx="8191500" cy="4713287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2F22B-D326-4BA8-92EE-2307F5CEA2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217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3000">
              <a:schemeClr val="tx2">
                <a:lumMod val="60000"/>
                <a:lumOff val="40000"/>
              </a:schemeClr>
            </a:gs>
            <a:gs pos="5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87"/>
          <p:cNvGraphicFramePr>
            <a:graphicFrameLocks noChangeAspect="1"/>
          </p:cNvGraphicFramePr>
          <p:nvPr/>
        </p:nvGraphicFramePr>
        <p:xfrm>
          <a:off x="0" y="0"/>
          <a:ext cx="9144000" cy="1600200"/>
        </p:xfrm>
        <a:graphic>
          <a:graphicData uri="http://schemas.openxmlformats.org/presentationml/2006/ole">
            <p:oleObj spid="_x0000_s1319" name="Image" r:id="rId15" imgW="13003175" imgH="2577778" progId="">
              <p:embed/>
            </p:oleObj>
          </a:graphicData>
        </a:graphic>
      </p:graphicFrame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3400" y="1611313"/>
            <a:ext cx="8191500" cy="471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7315200" y="6461125"/>
            <a:ext cx="1752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191000" y="6477000"/>
            <a:ext cx="8382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E79AD4B-BAC3-4AEC-85DC-44C5FEFF8F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533400" y="609600"/>
            <a:ext cx="6400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293688" y="6477000"/>
            <a:ext cx="19050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DC01A30-7B7B-4AFD-A51B-34130521C235}" type="datetime1">
              <a:rPr lang="en-US"/>
              <a:pPr>
                <a:defRPr/>
              </a:pPr>
              <a:t>11/10/2013</a:t>
            </a:fld>
            <a:endParaRPr lang="en-US" dirty="0"/>
          </a:p>
        </p:txBody>
      </p:sp>
      <p:pic>
        <p:nvPicPr>
          <p:cNvPr id="1033" name="Picture 84" descr="p1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90500"/>
            <a:ext cx="1450975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06" r:id="rId1"/>
    <p:sldLayoutId id="2147484207" r:id="rId2"/>
    <p:sldLayoutId id="2147484208" r:id="rId3"/>
    <p:sldLayoutId id="2147484209" r:id="rId4"/>
    <p:sldLayoutId id="2147484210" r:id="rId5"/>
    <p:sldLayoutId id="2147484211" r:id="rId6"/>
    <p:sldLayoutId id="2147484212" r:id="rId7"/>
    <p:sldLayoutId id="2147484213" r:id="rId8"/>
    <p:sldLayoutId id="2147484214" r:id="rId9"/>
    <p:sldLayoutId id="2147484215" r:id="rId10"/>
    <p:sldLayoutId id="2147484216" r:id="rId11"/>
    <p:sldLayoutId id="2147484217" r:id="rId12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900igr.net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97607" y="4637247"/>
            <a:ext cx="7905948" cy="1829223"/>
          </a:xfrm>
          <a:noFill/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ru-RU" sz="3600" b="1" dirty="0" smtClean="0">
                <a:solidFill>
                  <a:srgbClr val="0070C0"/>
                </a:solidFill>
              </a:rPr>
              <a:t>История и философия науки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sz="2800" b="1" dirty="0" smtClean="0">
                <a:solidFill>
                  <a:srgbClr val="0070C0"/>
                </a:solidFill>
              </a:rPr>
              <a:t>Мультимедийное учебное пособие</a:t>
            </a:r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3568" y="1156860"/>
            <a:ext cx="7772400" cy="1421024"/>
          </a:xfrm>
        </p:spPr>
        <p:txBody>
          <a:bodyPr/>
          <a:lstStyle/>
          <a:p>
            <a:pPr algn="ctr" eaLnBrk="1" hangingPunct="1"/>
            <a:r>
              <a:rPr lang="ru-RU" sz="3600" dirty="0" smtClean="0">
                <a:solidFill>
                  <a:schemeClr val="bg1"/>
                </a:solidFill>
              </a:rPr>
              <a:t>А.В. Степанов</a:t>
            </a:r>
          </a:p>
        </p:txBody>
      </p:sp>
      <p:pic>
        <p:nvPicPr>
          <p:cNvPr id="19461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46884" y="2827445"/>
            <a:ext cx="1100295" cy="1595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4">
            <a:hlinkClick r:id="rId4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17882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332656"/>
            <a:ext cx="6972959" cy="106002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Философия  науки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412776"/>
            <a:ext cx="802937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endParaRPr lang="ru-RU" sz="24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Философия науки — это, во-первых, философское направление, исследующее характеристики научно-познавательной деятельности, </a:t>
            </a:r>
            <a:endParaRPr lang="ru-RU" sz="2400" dirty="0" smtClean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r>
              <a:rPr lang="ru-RU" sz="24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а </a:t>
            </a:r>
            <a:r>
              <a:rPr lang="ru-RU" sz="2400" dirty="0">
                <a:solidFill>
                  <a:srgbClr val="0070C0"/>
                </a:solidFill>
                <a:latin typeface="Times New Roman"/>
                <a:ea typeface="Times New Roman"/>
              </a:rPr>
              <a:t>во-вторых, — раздел философии, разрабатываемый в рамках различных философских направлений и изучающий науку как специфическую сферу человеческой деятельности и как развивающуюся систему знаний.</a:t>
            </a:r>
          </a:p>
          <a:p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665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60649"/>
            <a:ext cx="8401372" cy="1152127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bg1"/>
                </a:solidFill>
              </a:rPr>
              <a:t>Научные издания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6" name="Picture 5" descr="&amp;Kcy;&amp;acy;&amp;rcy;&amp;tcy;&amp;icy;&amp;ncy;&amp;kcy;&amp;acy; 98 &amp;icy;&amp;zcy; 151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060848"/>
            <a:ext cx="28956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&amp;Kcy;&amp;acy;&amp;rcy;&amp;tcy;&amp;icy;&amp;ncy;&amp;kcy;&amp;acy; 30 &amp;icy;&amp;zcy; 3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285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&amp;Kcy;&amp;acy;&amp;rcy;&amp;tcy;&amp;icy;&amp;ncy;&amp;kcy;&amp;acy; 19 &amp;icy;&amp;zcy; 510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6414" y="1445914"/>
            <a:ext cx="28956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698043888"/>
      </p:ext>
    </p:extLst>
  </p:cSld>
  <p:clrMapOvr>
    <a:masterClrMapping/>
  </p:clrMapOvr>
  <p:transition spd="slow" advTm="33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332656"/>
            <a:ext cx="6972959" cy="1060028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Понятие науки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412776"/>
            <a:ext cx="802937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Times New Roman"/>
                <a:ea typeface="Times New Roman"/>
              </a:rPr>
              <a:t>Под </a:t>
            </a: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словом «наука» подразумевают: 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sz="2400" b="1" dirty="0">
                <a:solidFill>
                  <a:schemeClr val="bg1"/>
                </a:solidFill>
                <a:latin typeface="Times New Roman"/>
                <a:ea typeface="Times New Roman"/>
              </a:rPr>
              <a:t>деятельность,  имеющая целью получение новых знаний;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sz="2400" b="1" dirty="0">
                <a:solidFill>
                  <a:schemeClr val="bg1"/>
                </a:solidFill>
                <a:latin typeface="Times New Roman"/>
                <a:ea typeface="Times New Roman"/>
              </a:rPr>
              <a:t>деятельность, направленная на формализацию существующего знания</a:t>
            </a:r>
            <a:r>
              <a:rPr lang="ru-RU" sz="2400" b="1" dirty="0" smtClean="0">
                <a:solidFill>
                  <a:schemeClr val="bg1"/>
                </a:solidFill>
                <a:latin typeface="Times New Roman"/>
                <a:ea typeface="Times New Roman"/>
              </a:rPr>
              <a:t>;</a:t>
            </a:r>
            <a:endParaRPr lang="ru-RU" sz="2400" b="1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социальный институт, занятый выработкой объективных знаний.</a:t>
            </a:r>
          </a:p>
          <a:p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21087"/>
            <a:ext cx="83529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Запомните термин: Формализация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>
                <a:solidFill>
                  <a:schemeClr val="bg1"/>
                </a:solidFill>
              </a:rPr>
              <a:t>– логическая операция, в которой отбрасывается содержание какого-либо высказывания и устанавливается способ его организации </a:t>
            </a:r>
            <a:r>
              <a:rPr lang="ru-RU" i="1" dirty="0" smtClean="0">
                <a:solidFill>
                  <a:schemeClr val="bg1"/>
                </a:solidFill>
              </a:rPr>
              <a:t>– форма</a:t>
            </a:r>
          </a:p>
          <a:p>
            <a:r>
              <a:rPr lang="ru-RU" dirty="0" smtClean="0"/>
              <a:t>      </a:t>
            </a:r>
            <a:r>
              <a:rPr lang="ru-RU" dirty="0" err="1" smtClean="0">
                <a:solidFill>
                  <a:schemeClr val="bg1"/>
                </a:solidFill>
              </a:rPr>
              <a:t>Форма́льные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нау́ки</a:t>
            </a:r>
            <a:r>
              <a:rPr lang="ru-RU" dirty="0">
                <a:solidFill>
                  <a:schemeClr val="bg1"/>
                </a:solidFill>
              </a:rPr>
              <a:t> — совокупность наук, занимающихся исследованием формальных систем. К формальным </a:t>
            </a:r>
            <a:r>
              <a:rPr lang="ru-RU" dirty="0" smtClean="0">
                <a:solidFill>
                  <a:schemeClr val="bg1"/>
                </a:solidFill>
              </a:rPr>
              <a:t>наукам </a:t>
            </a:r>
            <a:r>
              <a:rPr lang="ru-RU" dirty="0">
                <a:solidFill>
                  <a:schemeClr val="bg1"/>
                </a:solidFill>
              </a:rPr>
              <a:t>относятся: логика, математика, теоретическая информатика, теория информации, теория систем, теория принятия решений, </a:t>
            </a:r>
            <a:r>
              <a:rPr lang="ru-RU" dirty="0" smtClean="0">
                <a:solidFill>
                  <a:schemeClr val="bg1"/>
                </a:solidFill>
              </a:rPr>
              <a:t>статистика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6693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352928" cy="120404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Понятие субъекта науки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412776"/>
            <a:ext cx="802937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endParaRPr lang="ru-RU" sz="24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С</a:t>
            </a:r>
            <a:r>
              <a:rPr lang="ru-RU" sz="2400" dirty="0" smtClean="0">
                <a:solidFill>
                  <a:schemeClr val="bg1"/>
                </a:solidFill>
                <a:latin typeface="Times New Roman"/>
                <a:ea typeface="Times New Roman"/>
              </a:rPr>
              <a:t>убъект познания науки – специально подготовленные люди:  учёные, лаборанты, инженерно-технические работники, образующие коллектив</a:t>
            </a:r>
          </a:p>
          <a:p>
            <a:pPr lvl="0" algn="just">
              <a:spcAft>
                <a:spcPts val="0"/>
              </a:spcAft>
            </a:pP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Picture 4" descr="&amp;Kcy;&amp;acy;&amp;rcy;&amp;tcy;&amp;icy;&amp;ncy;&amp;kcy;&amp;acy; 18 &amp;icy;&amp;zcy; 2125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3140968"/>
            <a:ext cx="1620000" cy="240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77185" y="5733256"/>
            <a:ext cx="1634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К.И. </a:t>
            </a:r>
            <a:r>
              <a:rPr lang="ru-RU" b="1" dirty="0" err="1">
                <a:solidFill>
                  <a:schemeClr val="bg1"/>
                </a:solidFill>
              </a:rPr>
              <a:t>Сатпаев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&amp;Kcy;&amp;acy;&amp;rcy;&amp;tcy;&amp;icy;&amp;ncy;&amp;kcy;&amp;acy; 81 &amp;icy;&amp;zcy; 1555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2562" y="2992517"/>
            <a:ext cx="5076825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72562" y="6102588"/>
            <a:ext cx="3759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Из жизни Альберта Эйнштейна</a:t>
            </a:r>
          </a:p>
        </p:txBody>
      </p:sp>
    </p:spTree>
    <p:extLst>
      <p:ext uri="{BB962C8B-B14F-4D97-AF65-F5344CB8AC3E}">
        <p14:creationId xmlns:p14="http://schemas.microsoft.com/office/powerpoint/2010/main" xmlns="" val="400860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332656"/>
            <a:ext cx="6972959" cy="1060028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Социальные науки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412776"/>
            <a:ext cx="802937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Times New Roman"/>
                <a:ea typeface="Times New Roman"/>
              </a:rPr>
              <a:t>Предмет социальных наук общество: </a:t>
            </a: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.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</a:endParaRPr>
          </a:p>
          <a:p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   Юриспруденция</a:t>
            </a:r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    Экономика</a:t>
            </a:r>
          </a:p>
          <a:p>
            <a:r>
              <a:rPr lang="ru-RU" b="1" dirty="0">
                <a:solidFill>
                  <a:schemeClr val="bg1"/>
                </a:solidFill>
              </a:rPr>
              <a:t>    Психология</a:t>
            </a:r>
          </a:p>
          <a:p>
            <a:r>
              <a:rPr lang="ru-RU" b="1" dirty="0">
                <a:solidFill>
                  <a:schemeClr val="bg1"/>
                </a:solidFill>
              </a:rPr>
              <a:t>    Филология</a:t>
            </a:r>
          </a:p>
          <a:p>
            <a:r>
              <a:rPr lang="ru-RU" b="1" dirty="0">
                <a:solidFill>
                  <a:schemeClr val="bg1"/>
                </a:solidFill>
              </a:rPr>
              <a:t>    Лингвистика</a:t>
            </a:r>
          </a:p>
          <a:p>
            <a:r>
              <a:rPr lang="ru-RU" b="1" dirty="0">
                <a:solidFill>
                  <a:schemeClr val="bg1"/>
                </a:solidFill>
              </a:rPr>
              <a:t>    Риторика</a:t>
            </a:r>
          </a:p>
          <a:p>
            <a:r>
              <a:rPr lang="ru-RU" b="1" dirty="0">
                <a:solidFill>
                  <a:schemeClr val="bg1"/>
                </a:solidFill>
              </a:rPr>
              <a:t>    Социология</a:t>
            </a:r>
          </a:p>
          <a:p>
            <a:r>
              <a:rPr lang="ru-RU" b="1" dirty="0">
                <a:solidFill>
                  <a:schemeClr val="bg1"/>
                </a:solidFill>
              </a:rPr>
              <a:t>    История</a:t>
            </a:r>
          </a:p>
          <a:p>
            <a:r>
              <a:rPr lang="ru-RU" b="1" dirty="0">
                <a:solidFill>
                  <a:schemeClr val="bg1"/>
                </a:solidFill>
              </a:rPr>
              <a:t>    </a:t>
            </a:r>
            <a:r>
              <a:rPr lang="ru-RU" b="1" dirty="0" smtClean="0">
                <a:solidFill>
                  <a:schemeClr val="bg1"/>
                </a:solidFill>
              </a:rPr>
              <a:t>Политология</a:t>
            </a:r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    Педагогика</a:t>
            </a:r>
          </a:p>
          <a:p>
            <a:r>
              <a:rPr lang="ru-RU" b="1" dirty="0">
                <a:solidFill>
                  <a:schemeClr val="bg1"/>
                </a:solidFill>
              </a:rPr>
              <a:t>    Культурология</a:t>
            </a:r>
          </a:p>
          <a:p>
            <a:r>
              <a:rPr lang="ru-RU" b="1" dirty="0">
                <a:solidFill>
                  <a:schemeClr val="bg1"/>
                </a:solidFill>
              </a:rPr>
              <a:t>    География</a:t>
            </a:r>
          </a:p>
          <a:p>
            <a:r>
              <a:rPr lang="ru-RU" b="1" dirty="0">
                <a:solidFill>
                  <a:schemeClr val="bg1"/>
                </a:solidFill>
              </a:rPr>
              <a:t>    Антропология </a:t>
            </a:r>
          </a:p>
        </p:txBody>
      </p:sp>
    </p:spTree>
    <p:extLst>
      <p:ext uri="{BB962C8B-B14F-4D97-AF65-F5344CB8AC3E}">
        <p14:creationId xmlns:p14="http://schemas.microsoft.com/office/powerpoint/2010/main" xmlns="" val="15707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332656"/>
            <a:ext cx="6972959" cy="1060028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Гуманитарные науки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412776"/>
            <a:ext cx="80293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Times New Roman"/>
                <a:ea typeface="Times New Roman"/>
              </a:rPr>
              <a:t>Гуманитарные </a:t>
            </a: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науки — группа дисциплин, изучающих различные (в основном культурные) аспекты человеческого бытия  </a:t>
            </a:r>
            <a:r>
              <a:rPr lang="ru-RU" sz="2400" dirty="0" smtClean="0">
                <a:solidFill>
                  <a:schemeClr val="bg1"/>
                </a:solidFill>
                <a:latin typeface="Times New Roman"/>
                <a:ea typeface="Times New Roman"/>
              </a:rPr>
              <a:t>наук общество и культура</a:t>
            </a:r>
            <a:r>
              <a:rPr lang="ru-RU" sz="2400" smtClean="0">
                <a:solidFill>
                  <a:schemeClr val="bg1"/>
                </a:solidFill>
                <a:latin typeface="Times New Roman"/>
                <a:ea typeface="Times New Roman"/>
              </a:rPr>
              <a:t>: 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</a:endParaRPr>
          </a:p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6990" y="2636912"/>
            <a:ext cx="810545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/>
          </a:p>
          <a:p>
            <a:r>
              <a:rPr lang="ru-RU" sz="2000" b="1" dirty="0">
                <a:solidFill>
                  <a:schemeClr val="bg1"/>
                </a:solidFill>
              </a:rPr>
              <a:t>    философия</a:t>
            </a:r>
            <a:r>
              <a:rPr lang="ru-RU" sz="2000" b="1" dirty="0" smtClean="0">
                <a:solidFill>
                  <a:schemeClr val="bg1"/>
                </a:solidFill>
              </a:rPr>
              <a:t>;</a:t>
            </a:r>
            <a:endParaRPr lang="ru-RU" sz="2000" b="1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    литература;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    </a:t>
            </a:r>
            <a:r>
              <a:rPr lang="ru-RU" sz="2000" b="1" dirty="0" smtClean="0">
                <a:solidFill>
                  <a:schemeClr val="bg1"/>
                </a:solidFill>
              </a:rPr>
              <a:t>теология ( богословие); </a:t>
            </a:r>
            <a:endParaRPr lang="ru-RU" sz="2000" b="1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    искусство: музыка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ru-RU" sz="2000" b="1" dirty="0">
                <a:solidFill>
                  <a:schemeClr val="bg1"/>
                </a:solidFill>
              </a:rPr>
              <a:t>танцы, </a:t>
            </a:r>
            <a:r>
              <a:rPr lang="ru-RU" sz="2000" b="1" dirty="0" smtClean="0">
                <a:solidFill>
                  <a:schemeClr val="bg1"/>
                </a:solidFill>
              </a:rPr>
              <a:t>     изобразительное </a:t>
            </a:r>
            <a:r>
              <a:rPr lang="ru-RU" sz="2000" b="1" dirty="0">
                <a:solidFill>
                  <a:schemeClr val="bg1"/>
                </a:solidFill>
              </a:rPr>
              <a:t>искусство, живопись и искусствоведение;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    история (включая историю гуманитарных наук);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    археология;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    этнография;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    краеведение;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    культурология. </a:t>
            </a:r>
          </a:p>
        </p:txBody>
      </p:sp>
    </p:spTree>
    <p:extLst>
      <p:ext uri="{BB962C8B-B14F-4D97-AF65-F5344CB8AC3E}">
        <p14:creationId xmlns:p14="http://schemas.microsoft.com/office/powerpoint/2010/main" xmlns="" val="126479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5610" y="404664"/>
            <a:ext cx="802937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endParaRPr lang="ru-RU" sz="24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lvl="0" algn="ctr">
              <a:spcAft>
                <a:spcPts val="0"/>
              </a:spcAft>
            </a:pPr>
            <a:r>
              <a:rPr lang="ru-RU" sz="3600" b="1" dirty="0" smtClean="0">
                <a:solidFill>
                  <a:schemeClr val="bg1"/>
                </a:solidFill>
              </a:rPr>
              <a:t>Естествознание</a:t>
            </a:r>
            <a:endParaRPr lang="ru-RU" sz="3600" dirty="0" smtClean="0">
              <a:solidFill>
                <a:schemeClr val="bg1"/>
              </a:solidFill>
            </a:endParaRPr>
          </a:p>
          <a:p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512660"/>
            <a:ext cx="820891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000" dirty="0" smtClean="0">
                <a:solidFill>
                  <a:schemeClr val="bg1"/>
                </a:solidFill>
              </a:rPr>
              <a:t>Науки </a:t>
            </a:r>
            <a:r>
              <a:rPr lang="ru-RU" sz="2000" dirty="0">
                <a:solidFill>
                  <a:schemeClr val="bg1"/>
                </a:solidFill>
              </a:rPr>
              <a:t>о космосе, его строении и эволюции (астрономия, космология, астрофизика, космохимия и т.д.);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Физические науки; 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Химические </a:t>
            </a:r>
            <a:r>
              <a:rPr lang="ru-RU" sz="2000" dirty="0">
                <a:solidFill>
                  <a:schemeClr val="bg1"/>
                </a:solidFill>
              </a:rPr>
              <a:t>науки (химия) - науки о веществах и их превращениях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Биологические </a:t>
            </a:r>
            <a:r>
              <a:rPr lang="ru-RU" sz="2000" dirty="0">
                <a:solidFill>
                  <a:schemeClr val="bg1"/>
                </a:solidFill>
              </a:rPr>
              <a:t>науки (биология) - науки о жизни;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Науки </a:t>
            </a:r>
            <a:r>
              <a:rPr lang="ru-RU" sz="2000" dirty="0">
                <a:solidFill>
                  <a:schemeClr val="bg1"/>
                </a:solidFill>
              </a:rPr>
              <a:t>о Земле </a:t>
            </a:r>
            <a:r>
              <a:rPr lang="ru-RU" sz="2000" dirty="0" smtClean="0">
                <a:solidFill>
                  <a:schemeClr val="bg1"/>
                </a:solidFill>
              </a:rPr>
              <a:t>: </a:t>
            </a:r>
            <a:r>
              <a:rPr lang="ru-RU" sz="2000" dirty="0">
                <a:solidFill>
                  <a:schemeClr val="bg1"/>
                </a:solidFill>
              </a:rPr>
              <a:t>геология (наука о строении земной коры), география (наука о размерах и формах участков земной поверхности) и др.</a:t>
            </a:r>
          </a:p>
        </p:txBody>
      </p:sp>
    </p:spTree>
    <p:extLst>
      <p:ext uri="{BB962C8B-B14F-4D97-AF65-F5344CB8AC3E}">
        <p14:creationId xmlns:p14="http://schemas.microsoft.com/office/powerpoint/2010/main" xmlns="" val="361697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332656"/>
            <a:ext cx="6972959" cy="1060028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Символы науки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73099"/>
            <a:ext cx="3024000" cy="371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0599" y="3032705"/>
            <a:ext cx="3744000" cy="2292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9593" y="1484784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9025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332656"/>
            <a:ext cx="6972959" cy="1060028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Наука как профессия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7"/>
            <a:ext cx="3240000" cy="4363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00808"/>
            <a:ext cx="2857500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83968" y="479715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По данным Рут Дэвид, за десять лет, с 1995 по 2005 годы, численность научных работников в мире увеличилось в полтора раза</a:t>
            </a:r>
          </a:p>
        </p:txBody>
      </p:sp>
    </p:spTree>
    <p:extLst>
      <p:ext uri="{BB962C8B-B14F-4D97-AF65-F5344CB8AC3E}">
        <p14:creationId xmlns:p14="http://schemas.microsoft.com/office/powerpoint/2010/main" xmlns="" val="177982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332656"/>
            <a:ext cx="6972959" cy="1060028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>
                <a:solidFill>
                  <a:schemeClr val="bg1"/>
                </a:solidFill>
              </a:rPr>
              <a:t>З</a:t>
            </a:r>
            <a:r>
              <a:rPr lang="ru-RU" dirty="0" smtClean="0">
                <a:solidFill>
                  <a:schemeClr val="bg1"/>
                </a:solidFill>
              </a:rPr>
              <a:t>начение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bg1"/>
                </a:solidFill>
              </a:rPr>
              <a:t>науки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484784"/>
            <a:ext cx="77048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Times New Roman"/>
                <a:ea typeface="Times New Roman"/>
              </a:rPr>
              <a:t>Цель </a:t>
            </a: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и назначение науки как социального института – производство и распространение научного знания, разработка средств и методов исследования, воспроизводство ученых и обеспечение выполнения ими своих социальных функций. </a:t>
            </a:r>
            <a:endParaRPr lang="ru-RU" sz="2400" dirty="0" smtClean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Научная 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деятельность сегодня – это совместная работа творческих коллективов</a:t>
            </a: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. 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Это специализация не только по отдельным областям науки или даже отдельным ее проблемам, но и распределение различных функций в научной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108011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332656"/>
            <a:ext cx="6972959" cy="1060028"/>
          </a:xfrm>
        </p:spPr>
        <p:txBody>
          <a:bodyPr>
            <a:normAutofit/>
          </a:bodyPr>
          <a:lstStyle/>
          <a:p>
            <a:r>
              <a:rPr lang="ru-RU" dirty="0" smtClean="0"/>
              <a:t>          </a:t>
            </a:r>
            <a:r>
              <a:rPr lang="ru-RU" dirty="0" smtClean="0">
                <a:solidFill>
                  <a:schemeClr val="bg1"/>
                </a:solidFill>
              </a:rPr>
              <a:t>НКМ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3893" y="3068960"/>
            <a:ext cx="85689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r>
              <a:rPr lang="ru-RU" sz="2800" b="1" dirty="0">
                <a:solidFill>
                  <a:schemeClr val="bg1"/>
                </a:solidFill>
                <a:latin typeface="Times New Roman"/>
                <a:ea typeface="Times New Roman"/>
              </a:rPr>
              <a:t>Научная картина мира(НКМ)</a:t>
            </a:r>
            <a:r>
              <a:rPr lang="ru-RU" sz="2800" dirty="0">
                <a:solidFill>
                  <a:schemeClr val="bg1"/>
                </a:solidFill>
                <a:latin typeface="Times New Roman"/>
                <a:ea typeface="Times New Roman"/>
              </a:rPr>
              <a:t> - особая форма теоретического знания, репрезентирующая предмет исследования науки соответственно определенному этапу ее исторического развития, посредством которой интегрируются и систематизируются конкретные знания, полученные в различных областях научного поиска.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1488000" cy="22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0887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196752"/>
            <a:ext cx="813690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endParaRPr lang="ru-RU" sz="24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 </a:t>
            </a:r>
          </a:p>
          <a:p>
            <a:pPr indent="180340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В настоящее время </a:t>
            </a:r>
            <a:r>
              <a:rPr lang="ru-RU" sz="2400" dirty="0" smtClean="0">
                <a:solidFill>
                  <a:schemeClr val="bg1"/>
                </a:solidFill>
                <a:latin typeface="Times New Roman"/>
                <a:ea typeface="Times New Roman"/>
              </a:rPr>
              <a:t>сосуществуют </a:t>
            </a: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три модели исторической реконструкции науки:</a:t>
            </a:r>
          </a:p>
          <a:p>
            <a:pPr indent="180340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 </a:t>
            </a:r>
          </a:p>
          <a:p>
            <a:pPr indent="180340" algn="just">
              <a:spcAft>
                <a:spcPts val="0"/>
              </a:spcAft>
            </a:pP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1) история науки как кумулятивный, поступательный, прогрессивный процесс;</a:t>
            </a:r>
          </a:p>
          <a:p>
            <a:pPr indent="180340" algn="just">
              <a:spcAft>
                <a:spcPts val="0"/>
              </a:spcAft>
            </a:pP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2) история науки как развитие через научные революции;</a:t>
            </a:r>
          </a:p>
          <a:p>
            <a:pPr indent="180340" algn="just">
              <a:spcAft>
                <a:spcPts val="0"/>
              </a:spcAft>
            </a:pP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3) история науки как совокупность индивидуальных, частных ситуаций (кейс </a:t>
            </a: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стадис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).</a:t>
            </a:r>
          </a:p>
          <a:p>
            <a:pPr indent="18034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ru-RU" sz="2000" dirty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71600" y="368660"/>
            <a:ext cx="7486600" cy="5040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       История науки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322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196752"/>
            <a:ext cx="8136904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endParaRPr lang="ru-RU" sz="24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 </a:t>
            </a:r>
          </a:p>
          <a:p>
            <a:pPr indent="180340" algn="just">
              <a:spcAft>
                <a:spcPts val="0"/>
              </a:spcAft>
            </a:pPr>
            <a:r>
              <a:rPr lang="ru-RU" sz="2400" b="1" dirty="0"/>
              <a:t>У</a:t>
            </a:r>
            <a:r>
              <a:rPr lang="ru-RU" sz="2400" b="1" dirty="0" smtClean="0"/>
              <a:t>чение </a:t>
            </a:r>
            <a:r>
              <a:rPr lang="ru-RU" sz="2400" b="1" dirty="0"/>
              <a:t>о принципах построения, формах и способах научно-познавательной деятельности. Задачами методологии науки являются описание и анализ этапов научного исследования, анализ языка науки, определение сферы применимости отдельных процедур и методов, анализ исследовательских принципов, подходов и концепций. </a:t>
            </a:r>
          </a:p>
          <a:p>
            <a:pPr indent="180340" algn="just">
              <a:spcAft>
                <a:spcPts val="0"/>
              </a:spcAft>
            </a:pPr>
            <a:r>
              <a:rPr lang="ru-RU" sz="2400" dirty="0" smtClean="0"/>
              <a:t>Примечание: Философия науки это </a:t>
            </a:r>
            <a:r>
              <a:rPr lang="ru-RU" sz="2400" dirty="0"/>
              <a:t>методологический анализ науки </a:t>
            </a:r>
            <a:r>
              <a:rPr lang="ru-RU" sz="2400" dirty="0" smtClean="0"/>
              <a:t>по мнению Г</a:t>
            </a:r>
            <a:r>
              <a:rPr lang="ru-RU" sz="2400" dirty="0"/>
              <a:t>. Р. </a:t>
            </a:r>
            <a:r>
              <a:rPr lang="ru-RU" sz="2400" dirty="0" err="1"/>
              <a:t>Харре</a:t>
            </a:r>
            <a:r>
              <a:rPr lang="ru-RU" sz="2400" dirty="0"/>
              <a:t>, М. Б. </a:t>
            </a:r>
            <a:r>
              <a:rPr lang="ru-RU" sz="2400" dirty="0" err="1"/>
              <a:t>Хессе</a:t>
            </a:r>
            <a:r>
              <a:rPr lang="ru-RU" sz="2400" dirty="0"/>
              <a:t>, И. </a:t>
            </a:r>
            <a:r>
              <a:rPr lang="ru-RU" sz="2400" dirty="0" err="1" smtClean="0"/>
              <a:t>Лакатоса</a:t>
            </a:r>
            <a:r>
              <a:rPr lang="ru-RU" sz="2400" dirty="0" smtClean="0"/>
              <a:t>, </a:t>
            </a:r>
            <a:r>
              <a:rPr lang="ru-RU" sz="2400" dirty="0"/>
              <a:t>Л. </a:t>
            </a:r>
            <a:r>
              <a:rPr lang="ru-RU" sz="2400" dirty="0" err="1" smtClean="0"/>
              <a:t>Лаудан</a:t>
            </a:r>
            <a:r>
              <a:rPr lang="ru-RU" sz="2400" dirty="0" err="1"/>
              <a:t>а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ru-RU" sz="2000" dirty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71600" y="368660"/>
            <a:ext cx="7486600" cy="5040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      Методология науки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667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196752"/>
            <a:ext cx="813690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endParaRPr lang="ru-RU" sz="24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 </a:t>
            </a:r>
          </a:p>
          <a:p>
            <a:pPr indent="180340" algn="just">
              <a:spcAft>
                <a:spcPts val="0"/>
              </a:spcAft>
            </a:pP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ru-RU" sz="2000" dirty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71600" y="368660"/>
            <a:ext cx="7486600" cy="5040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      Методология науки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576" y="1340768"/>
            <a:ext cx="76328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структуре общенаучных методов и приемов 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выделяют три уровня: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методы эмпирического исследования;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методы теоретического 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познания;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общелогические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методы и приемы исследования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3600" dirty="0"/>
              <a:t> </a:t>
            </a:r>
            <a:endParaRPr lang="ru-RU" sz="3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633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196752"/>
            <a:ext cx="813690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endParaRPr lang="ru-RU" sz="24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 </a:t>
            </a:r>
          </a:p>
          <a:p>
            <a:pPr indent="180340" algn="just">
              <a:spcAft>
                <a:spcPts val="0"/>
              </a:spcAft>
            </a:pP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ru-RU" sz="2000" dirty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71600" y="368660"/>
            <a:ext cx="7486600" cy="5040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      Методология науки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576" y="1340768"/>
            <a:ext cx="763284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r>
              <a:rPr lang="ru-RU" sz="2000" dirty="0" smtClean="0"/>
              <a:t>В </a:t>
            </a:r>
            <a:r>
              <a:rPr lang="ru-RU" sz="2000" dirty="0"/>
              <a:t>социально-гуманитарных науках кроме философских и общенаучных применяются специфические средства, методы и операции, обусловленные особенностями предмета этих наук. В их числе:</a:t>
            </a:r>
          </a:p>
          <a:p>
            <a:r>
              <a:rPr lang="ru-RU" sz="2000" dirty="0"/>
              <a:t>1.Мониторинг</a:t>
            </a:r>
          </a:p>
          <a:p>
            <a:r>
              <a:rPr lang="ru-RU" sz="2000" dirty="0"/>
              <a:t>2. </a:t>
            </a:r>
            <a:r>
              <a:rPr lang="ru-RU" sz="2000" dirty="0" err="1"/>
              <a:t>Идиографический</a:t>
            </a:r>
            <a:r>
              <a:rPr lang="ru-RU" sz="2000" dirty="0"/>
              <a:t> метод - описание индивидуальных особенностей единичных исторических фактов и событий.</a:t>
            </a:r>
          </a:p>
          <a:p>
            <a:r>
              <a:rPr lang="ru-RU" sz="2000" dirty="0"/>
              <a:t>3. Диалог ("вопросно-ответный метод").</a:t>
            </a:r>
          </a:p>
          <a:p>
            <a:r>
              <a:rPr lang="ru-RU" sz="2000" dirty="0"/>
              <a:t>4. Понимание и рациональное (</a:t>
            </a:r>
            <a:r>
              <a:rPr lang="ru-RU" sz="2000" dirty="0" err="1"/>
              <a:t>интенциальное</a:t>
            </a:r>
            <a:r>
              <a:rPr lang="ru-RU" sz="2000" dirty="0"/>
              <a:t>) объяснение (об этом подробнее см. следующий параграф данной главы).</a:t>
            </a:r>
          </a:p>
          <a:p>
            <a:r>
              <a:rPr lang="ru-RU" sz="2000" dirty="0"/>
              <a:t>5. Анализ документов - качественный и количественный (контент-анализ).</a:t>
            </a:r>
          </a:p>
          <a:p>
            <a:r>
              <a:rPr lang="ru-RU" sz="2000" dirty="0"/>
              <a:t>6. Опросы - либо "лицом к лицу" (интервью), либо заочно (анкетный, почтовый, телефонный и т.п. опросы). Различают опросы массовые и специализированные, в которых главный источник информации - компетентные эксперты-профессионалы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60000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196752"/>
            <a:ext cx="813690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endParaRPr lang="ru-RU" sz="24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 </a:t>
            </a:r>
          </a:p>
          <a:p>
            <a:pPr indent="180340" algn="just">
              <a:spcAft>
                <a:spcPts val="0"/>
              </a:spcAft>
            </a:pP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ru-RU" sz="2000" dirty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71600" y="368660"/>
            <a:ext cx="7486600" cy="5040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      Методология науки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576" y="1340768"/>
            <a:ext cx="763284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7</a:t>
            </a:r>
            <a:r>
              <a:rPr lang="ru-RU" sz="2000" dirty="0"/>
              <a:t>. Проективные методы (характерные для психологии) - способ опосредованного изучения личностных особенностей человека по результатам его продуктивной деятельности.</a:t>
            </a:r>
          </a:p>
          <a:p>
            <a:r>
              <a:rPr lang="ru-RU" sz="2000" dirty="0"/>
              <a:t>8. Тестирование (в психологии и педагогике) - стандартизированные задания, результат выполнения которых позволяет измерить некоторые личностные характеристики (знания, умения, память, внимание и т.п.). Выделяют две основных группы тестов - тесты интеллекта (знаменитый коэффициент IQ) и тесты достижений (профессиональных, спортивных и др.). При работе с тестами очень важным является этический аспект: в руках недобросовестного или некомпетентного исследователя тесты могут принести серьезный вред.</a:t>
            </a:r>
          </a:p>
          <a:p>
            <a:r>
              <a:rPr lang="ru-RU" sz="2000" dirty="0"/>
              <a:t>9. Биографический и автобиографический методы.</a:t>
            </a:r>
          </a:p>
          <a:p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736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196752"/>
            <a:ext cx="813690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endParaRPr lang="ru-RU" sz="24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 </a:t>
            </a:r>
          </a:p>
          <a:p>
            <a:pPr indent="180340" algn="just">
              <a:spcAft>
                <a:spcPts val="0"/>
              </a:spcAft>
            </a:pP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ru-RU" sz="2000" dirty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71600" y="368660"/>
            <a:ext cx="7486600" cy="5040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      Методология науки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576" y="1340768"/>
            <a:ext cx="76328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10</a:t>
            </a:r>
            <a:r>
              <a:rPr lang="ru-RU" sz="2000" dirty="0"/>
              <a:t>. Метод социометрии - применение математических средств к изучению социальных явлений. Чаще всего применяется при изучении "малых групп" и межличностных отношений в них.</a:t>
            </a:r>
          </a:p>
          <a:p>
            <a:r>
              <a:rPr lang="ru-RU" sz="2000" dirty="0"/>
              <a:t>11. Игровые методы - применяются при выработке управленческих решений - имитационные (деловые) игры и игры открытого типа (особенно при анализе нестандартных ситуаций). </a:t>
            </a:r>
            <a:endParaRPr lang="ru-RU" sz="2000" dirty="0" smtClean="0"/>
          </a:p>
          <a:p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Примечание : за последние 10 лет как видим  математика, информатика, математическое моделирование стали важнейшим инструментом как социальных так и гуманитарных наук. Например их роль в классификации и накоплении гуманитарного знания, общении очевидна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92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332656"/>
            <a:ext cx="6972959" cy="10600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dirty="0">
                <a:solidFill>
                  <a:schemeClr val="bg1"/>
                </a:solidFill>
              </a:rPr>
              <a:t>Ф</a:t>
            </a:r>
            <a:r>
              <a:rPr lang="ru-RU" dirty="0" smtClean="0">
                <a:solidFill>
                  <a:schemeClr val="bg1"/>
                </a:solidFill>
              </a:rPr>
              <a:t>илософия науки: подходы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772816"/>
            <a:ext cx="76328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Имеются различные интерпретации понятия «философия науки»:</a:t>
            </a:r>
          </a:p>
          <a:p>
            <a:pPr indent="180340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— это философия, опирающаяся на результаты и методы науки (Р. Карнап, М. </a:t>
            </a:r>
            <a:r>
              <a:rPr lang="ru-RU" sz="2400" dirty="0" err="1">
                <a:solidFill>
                  <a:schemeClr val="bg1"/>
                </a:solidFill>
                <a:latin typeface="Times New Roman"/>
                <a:ea typeface="Times New Roman"/>
              </a:rPr>
              <a:t>Бунге</a:t>
            </a: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, А. Уайтхед);</a:t>
            </a:r>
          </a:p>
          <a:p>
            <a:pPr indent="180340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— это посредник между наукой и гуманитарным знанием (Ф. Франк, М. </a:t>
            </a:r>
            <a:r>
              <a:rPr lang="ru-RU" sz="2400" dirty="0" err="1">
                <a:solidFill>
                  <a:schemeClr val="bg1"/>
                </a:solidFill>
                <a:latin typeface="Times New Roman"/>
                <a:ea typeface="Times New Roman"/>
              </a:rPr>
              <a:t>Вартовский</a:t>
            </a: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);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— это методологический анализ науки (Г. Р. </a:t>
            </a: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Харре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, М. Б. </a:t>
            </a: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Хессе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, И. </a:t>
            </a: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Лакатос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, Л. </a:t>
            </a: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Лаудан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357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988840"/>
            <a:ext cx="712879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</a:rPr>
              <a:t>И</a:t>
            </a:r>
            <a:r>
              <a:rPr lang="ru-RU" sz="2400" b="1" dirty="0" smtClean="0">
                <a:solidFill>
                  <a:schemeClr val="bg1"/>
                </a:solidFill>
              </a:rPr>
              <a:t>сторико-эволюционистский </a:t>
            </a:r>
            <a:r>
              <a:rPr lang="ru-RU" sz="2400" b="1" dirty="0">
                <a:solidFill>
                  <a:schemeClr val="bg1"/>
                </a:solidFill>
              </a:rPr>
              <a:t>подход, </a:t>
            </a:r>
            <a:r>
              <a:rPr lang="ru-RU" sz="2400" b="1" dirty="0" err="1" smtClean="0">
                <a:solidFill>
                  <a:schemeClr val="bg1"/>
                </a:solidFill>
              </a:rPr>
              <a:t>антикумулятивизм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</a:rPr>
              <a:t>И</a:t>
            </a:r>
            <a:r>
              <a:rPr lang="ru-RU" sz="2400" b="1" dirty="0" smtClean="0">
                <a:solidFill>
                  <a:schemeClr val="bg1"/>
                </a:solidFill>
              </a:rPr>
              <a:t>дея </a:t>
            </a:r>
            <a:r>
              <a:rPr lang="ru-RU" sz="2400" b="1" dirty="0">
                <a:solidFill>
                  <a:schemeClr val="bg1"/>
                </a:solidFill>
              </a:rPr>
              <a:t>о социокультурной </a:t>
            </a:r>
            <a:r>
              <a:rPr lang="ru-RU" sz="2400" b="1" dirty="0" smtClean="0">
                <a:solidFill>
                  <a:schemeClr val="bg1"/>
                </a:solidFill>
              </a:rPr>
              <a:t>обусловленности, </a:t>
            </a:r>
            <a:r>
              <a:rPr lang="ru-RU" sz="2400" b="1" dirty="0">
                <a:solidFill>
                  <a:schemeClr val="bg1"/>
                </a:solidFill>
              </a:rPr>
              <a:t>научного познания </a:t>
            </a:r>
            <a:r>
              <a:rPr lang="ru-RU" sz="2400" b="1" dirty="0" smtClean="0">
                <a:solidFill>
                  <a:schemeClr val="bg1"/>
                </a:solidFill>
              </a:rPr>
              <a:t>-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экстернализм</a:t>
            </a:r>
            <a:endParaRPr lang="ru-RU" sz="2400" b="1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b="1" dirty="0" err="1" smtClean="0">
                <a:solidFill>
                  <a:schemeClr val="bg1"/>
                </a:solidFill>
              </a:rPr>
              <a:t>Парадигмальность</a:t>
            </a:r>
            <a:r>
              <a:rPr lang="ru-RU" sz="2400" b="1" dirty="0" smtClean="0">
                <a:solidFill>
                  <a:schemeClr val="bg1"/>
                </a:solidFill>
              </a:rPr>
              <a:t> в науке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</a:rPr>
              <a:t>Плюрализм в науке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</a:rPr>
              <a:t>Анализ личностного знания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</a:rPr>
              <a:t>Признание научных революций,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</a:rPr>
              <a:t>Утверждение значения философии для науки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3400" y="404664"/>
            <a:ext cx="8215064" cy="692299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chemeClr val="bg1"/>
                </a:solidFill>
              </a:rPr>
              <a:t>      </a:t>
            </a:r>
            <a:r>
              <a:rPr lang="ru-RU" dirty="0" err="1" smtClean="0">
                <a:solidFill>
                  <a:schemeClr val="bg1"/>
                </a:solidFill>
              </a:rPr>
              <a:t>Постпозитивизм</a:t>
            </a:r>
            <a:r>
              <a:rPr lang="ru-RU" dirty="0" smtClean="0">
                <a:solidFill>
                  <a:schemeClr val="bg1"/>
                </a:solidFill>
              </a:rPr>
              <a:t>: современная   философия науки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33082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700808"/>
            <a:ext cx="84969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99792" y="908720"/>
            <a:ext cx="5976664" cy="24368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К. Поппер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140968"/>
            <a:ext cx="8208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«Любое 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базисное предложение может в свою очередь быть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подвергнуто 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испытанию, причем в качестве пробного камня используется любое из базисных предложений, которое может быть из него выведено с помощью проверяемой теории или какой-либо иной. Эта процедура не имеет естественного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конца». 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Комментарий: ряд учёных СНГ не поддерживают данный критерий и фактически интегрируют науку и религию и  идеологию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529233"/>
            <a:ext cx="1704975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736902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895111"/>
            <a:ext cx="80293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В </a:t>
            </a:r>
            <a:r>
              <a:rPr lang="ru-RU" dirty="0" err="1">
                <a:solidFill>
                  <a:schemeClr val="bg1"/>
                </a:solidFill>
              </a:rPr>
              <a:t>СевКавГТУ</a:t>
            </a:r>
            <a:r>
              <a:rPr lang="ru-RU" dirty="0">
                <a:solidFill>
                  <a:schemeClr val="bg1"/>
                </a:solidFill>
              </a:rPr>
              <a:t> состоялся «круглый стол» на тему «Теология в современных вузах: состояние и перспективы». Инициатором проведения заседания выступила кафедра социологии. Среди участников «круглого стола» были преподаватели и ученые крупнейших вузов города, представители Ставропольской духовной семинарии, а также представители СМИ</a:t>
            </a:r>
            <a:endParaRPr lang="ru-RU" b="1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&amp;Kcy;&amp;acy;&amp;rcy;&amp;tcy;&amp;icy;&amp;ncy;&amp;kcy;&amp;acy; 11 &amp;icy;&amp;zcy; 71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780928"/>
            <a:ext cx="5076825" cy="375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4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700808"/>
            <a:ext cx="84969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07704" y="548680"/>
            <a:ext cx="6400800" cy="4873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sz="3600" dirty="0" smtClean="0">
                <a:solidFill>
                  <a:schemeClr val="bg1"/>
                </a:solidFill>
              </a:rPr>
              <a:t>Принцип </a:t>
            </a:r>
            <a:r>
              <a:rPr lang="ru-RU" sz="3600" dirty="0" err="1">
                <a:solidFill>
                  <a:schemeClr val="bg1"/>
                </a:solidFill>
              </a:rPr>
              <a:t>ф</a:t>
            </a:r>
            <a:r>
              <a:rPr lang="ru-RU" sz="3600" dirty="0" err="1" smtClean="0">
                <a:solidFill>
                  <a:schemeClr val="bg1"/>
                </a:solidFill>
              </a:rPr>
              <a:t>альсифицируемости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5157" y="2276872"/>
            <a:ext cx="85198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Критерием </a:t>
            </a:r>
            <a:r>
              <a:rPr lang="ru-RU" sz="2400" dirty="0">
                <a:solidFill>
                  <a:schemeClr val="bg1"/>
                </a:solidFill>
              </a:rPr>
              <a:t>демаркации науки и не науки является </a:t>
            </a:r>
            <a:r>
              <a:rPr lang="ru-RU" sz="2400" dirty="0" err="1">
                <a:solidFill>
                  <a:schemeClr val="bg1"/>
                </a:solidFill>
              </a:rPr>
              <a:t>фальсифицируемость</a:t>
            </a:r>
            <a:r>
              <a:rPr lang="ru-RU" sz="2400" dirty="0">
                <a:solidFill>
                  <a:schemeClr val="bg1"/>
                </a:solidFill>
              </a:rPr>
              <a:t> - принципиальная опровержимость любого утверждения, относимого к науке. 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Если 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теория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построена 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так, что ее невозможно опровергнуть, то она стоит вне науки. Именно неопровержимость марксизма, психоанализа, астрологии, связанная с расплывчатостью их понятий и умением их сторонников истолковывать любые факты как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подтверждающие 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их взгляды, делает эти учения ненаучными. </a:t>
            </a:r>
          </a:p>
        </p:txBody>
      </p:sp>
    </p:spTree>
    <p:extLst>
      <p:ext uri="{BB962C8B-B14F-4D97-AF65-F5344CB8AC3E}">
        <p14:creationId xmlns:p14="http://schemas.microsoft.com/office/powerpoint/2010/main" xmlns="" val="186933813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107" y="2706047"/>
            <a:ext cx="849694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«Модель, лежащая в основе моей концепции, имеет своей целью максимальную </a:t>
            </a:r>
            <a:r>
              <a:rPr lang="ru-RU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проверяемость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нашего знания.</a:t>
            </a:r>
          </a:p>
          <a:p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Основным положением моей концепции является принцип пролиферации, который призывает создавать и разрабатывать теории, несовместимые с принятыми точками зрения, даже если последние являются в высокой степени подтвержденными и общепризнанными. </a:t>
            </a:r>
          </a:p>
          <a:p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Любая методология, принимающая этот принцип, будет познаваться плюралистической методологией»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23728" y="620688"/>
            <a:ext cx="5748820" cy="47627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П. ФЕЙЕРАБЕНД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sz="2700" dirty="0" smtClean="0">
                <a:solidFill>
                  <a:schemeClr val="bg1"/>
                </a:solidFill>
              </a:rPr>
              <a:t>методологический плюрализм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0785"/>
            <a:ext cx="1764000" cy="2491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308489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700808"/>
            <a:ext cx="84969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03648" y="764704"/>
            <a:ext cx="6400800" cy="487363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И.Лакатос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sz="2700" dirty="0" smtClean="0">
                <a:solidFill>
                  <a:schemeClr val="bg1"/>
                </a:solidFill>
              </a:rPr>
              <a:t>Исследовательская программа</a:t>
            </a:r>
            <a:endParaRPr lang="ru-RU" sz="27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852936"/>
            <a:ext cx="83529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Согласно моей методологической концепции,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исследовательские 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программы являются величайшими научным(и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достижениями 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 их можно оценивать на основе прогрессивного или регрессивного сдвига проблем; при этом научные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революции 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состоят в том, что одна исследовательская программа (прогрессивная) вытесняет другую.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8"/>
            <a:ext cx="1548000" cy="2614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8087725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780928"/>
            <a:ext cx="75608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Научное открытие начинается с обнаружения аномалии,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которая 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не согласовалась с утвердившейся парадигмой.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Открытие 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чаще всего - это не однотактное событие, а длительный процесс. Восприятие этих открытий учеными приводит к смене парадигмы, что часто встречает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сопротивление.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2143505" cy="18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03848" y="548680"/>
            <a:ext cx="3730352" cy="54828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Т. Кун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919330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404664"/>
            <a:ext cx="8820472" cy="1224137"/>
          </a:xfrm>
          <a:noFill/>
        </p:spPr>
        <p:txBody>
          <a:bodyPr/>
          <a:lstStyle/>
          <a:p>
            <a:pPr eaLnBrk="1" hangingPunct="1"/>
            <a:r>
              <a:rPr lang="ru-RU" dirty="0" smtClean="0">
                <a:solidFill>
                  <a:schemeClr val="bg1"/>
                </a:solidFill>
              </a:rPr>
              <a:t>Модель науки Т. Куна как смена парадигм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2215939" name="AutoShape 3"/>
          <p:cNvSpPr>
            <a:spLocks noChangeArrowheads="1"/>
          </p:cNvSpPr>
          <p:nvPr/>
        </p:nvSpPr>
        <p:spPr bwMode="auto">
          <a:xfrm>
            <a:off x="827584" y="1844824"/>
            <a:ext cx="7558088" cy="28067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/>
          <a:lstStyle/>
          <a:p>
            <a:pPr algn="ctr"/>
            <a:r>
              <a:rPr lang="ru-RU" sz="2400" b="1" dirty="0" err="1">
                <a:solidFill>
                  <a:schemeClr val="bg1"/>
                </a:solidFill>
              </a:rPr>
              <a:t>Паради́гма</a:t>
            </a:r>
            <a:r>
              <a:rPr lang="ru-RU" sz="2400" b="1" dirty="0">
                <a:solidFill>
                  <a:schemeClr val="bg1"/>
                </a:solidFill>
              </a:rPr>
              <a:t> (от греч. 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>
                <a:solidFill>
                  <a:schemeClr val="bg1"/>
                </a:solidFill>
              </a:rPr>
              <a:t>«</a:t>
            </a:r>
            <a:r>
              <a:rPr lang="ru-RU" sz="2400" b="1" dirty="0" smtClean="0">
                <a:solidFill>
                  <a:schemeClr val="bg1"/>
                </a:solidFill>
              </a:rPr>
              <a:t>пример, образец</a:t>
            </a:r>
            <a:r>
              <a:rPr lang="ru-RU" sz="2400" b="1" dirty="0">
                <a:solidFill>
                  <a:schemeClr val="bg1"/>
                </a:solidFill>
              </a:rPr>
              <a:t>»)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выступает как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>
                <a:solidFill>
                  <a:schemeClr val="bg1"/>
                </a:solidFill>
              </a:rPr>
              <a:t>совокупность знаний, методов и ценностей,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безоговорочно </a:t>
            </a:r>
            <a:r>
              <a:rPr lang="ru-RU" sz="2400" b="1" dirty="0">
                <a:solidFill>
                  <a:schemeClr val="bg1"/>
                </a:solidFill>
              </a:rPr>
              <a:t>разделяемых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членами </a:t>
            </a:r>
            <a:r>
              <a:rPr lang="ru-RU" sz="2400" b="1" dirty="0">
                <a:solidFill>
                  <a:schemeClr val="bg1"/>
                </a:solidFill>
              </a:rPr>
              <a:t>научного сообщества.</a:t>
            </a:r>
          </a:p>
        </p:txBody>
      </p:sp>
    </p:spTree>
    <p:extLst>
      <p:ext uri="{BB962C8B-B14F-4D97-AF65-F5344CB8AC3E}">
        <p14:creationId xmlns:p14="http://schemas.microsoft.com/office/powerpoint/2010/main" xmlns="" val="232675660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5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15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15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15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15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94" grpId="0"/>
      <p:bldP spid="221593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404664"/>
            <a:ext cx="8820472" cy="1224137"/>
          </a:xfrm>
          <a:noFill/>
        </p:spPr>
        <p:txBody>
          <a:bodyPr/>
          <a:lstStyle/>
          <a:p>
            <a:pPr eaLnBrk="1" hangingPunct="1"/>
            <a:r>
              <a:rPr lang="ru-RU" dirty="0" smtClean="0">
                <a:solidFill>
                  <a:schemeClr val="bg1"/>
                </a:solidFill>
              </a:rPr>
              <a:t>Модель науки Т. Куна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4005064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Научная революция представляет собой процесс смены </a:t>
            </a:r>
            <a:r>
              <a:rPr lang="ru-RU" sz="2400" dirty="0" smtClean="0">
                <a:solidFill>
                  <a:schemeClr val="bg1"/>
                </a:solidFill>
              </a:rPr>
              <a:t>парадигмы</a:t>
            </a:r>
            <a:endParaRPr lang="ru-RU" dirty="0"/>
          </a:p>
          <a:p>
            <a:r>
              <a:rPr lang="ru-RU" dirty="0"/>
              <a:t>    </a:t>
            </a:r>
            <a:r>
              <a:rPr lang="ru-RU" dirty="0" smtClean="0"/>
              <a:t>Процесс </a:t>
            </a:r>
            <a:r>
              <a:rPr lang="ru-RU" dirty="0"/>
              <a:t>смены научных парадигм не может быть истолкован чисто рационально.</a:t>
            </a:r>
          </a:p>
          <a:p>
            <a:r>
              <a:rPr lang="ru-RU" dirty="0"/>
              <a:t>    наука изменяется не </a:t>
            </a:r>
            <a:r>
              <a:rPr lang="ru-RU" dirty="0" err="1"/>
              <a:t>куммулятивно</a:t>
            </a:r>
            <a:r>
              <a:rPr lang="ru-RU" dirty="0"/>
              <a:t> (поступательно-непрерывно), а прерывно </a:t>
            </a:r>
            <a:r>
              <a:rPr lang="ru-RU" dirty="0" smtClean="0"/>
              <a:t>– посредством коренных изменений взглядов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24955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3256453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9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944563" y="620713"/>
            <a:ext cx="6400800" cy="48736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«Информационного общества»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59832" y="1484784"/>
            <a:ext cx="55983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Элвин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Олвин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Тоффлер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англ.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Alvin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Toffler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родился 3 октября 1928)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44824"/>
            <a:ext cx="1504950" cy="1643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Рисунок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37921"/>
            <a:ext cx="2556000" cy="2057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Рисунок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3560" y="3140968"/>
            <a:ext cx="2145640" cy="29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0533596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Тоффлера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quarter" idx="4294967295"/>
          </p:nvPr>
        </p:nvSpPr>
        <p:spPr>
          <a:xfrm>
            <a:off x="251520" y="1340768"/>
            <a:ext cx="8641513" cy="521734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сновывается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идее сменяющих друг друга волн-типов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общества.</a:t>
            </a:r>
          </a:p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Первая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волна — это результат аграрной революции, которая сменила культуру охотников и собирателей. </a:t>
            </a: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Вторая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волна — результат индустриальной революции, которая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характеризуется конвейерной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системой образования и корпоративизмом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Третья волна — результат интеллектуальной революции, 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котором наблюдается огромное разнообразие субкультур и стилей жизни.</a:t>
            </a:r>
          </a:p>
        </p:txBody>
      </p:sp>
    </p:spTree>
    <p:extLst>
      <p:ext uri="{BB962C8B-B14F-4D97-AF65-F5344CB8AC3E}">
        <p14:creationId xmlns:p14="http://schemas.microsoft.com/office/powerpoint/2010/main" xmlns="" val="242594468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404664"/>
            <a:ext cx="8712968" cy="1080121"/>
          </a:xfrm>
          <a:noFill/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dirty="0" smtClean="0">
                <a:solidFill>
                  <a:schemeClr val="bg1"/>
                </a:solidFill>
              </a:rPr>
              <a:t>Философия науки в странах ТС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3855490"/>
            <a:ext cx="888585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Разработал концепцию типов научной рациональности (классический, неклассический, </a:t>
            </a:r>
            <a:r>
              <a:rPr lang="ru-RU" sz="24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постнеклассический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), каждый из которых характеризуется собственным типом рефлексии над наукой и системой идеалов и подходов.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13311"/>
            <a:ext cx="1532160" cy="20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87824" y="1988840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Стёпин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В. С.</a:t>
            </a:r>
            <a:r>
              <a:rPr lang="ru-RU" dirty="0" smtClean="0">
                <a:solidFill>
                  <a:schemeClr val="bg1"/>
                </a:solidFill>
              </a:rPr>
              <a:t>(род.1934г.)</a:t>
            </a:r>
            <a:r>
              <a:rPr lang="ru-RU" dirty="0">
                <a:solidFill>
                  <a:schemeClr val="bg1"/>
                </a:solidFill>
              </a:rPr>
              <a:t> — российский и белорусский философ и организатор науки</a:t>
            </a:r>
          </a:p>
        </p:txBody>
      </p:sp>
    </p:spTree>
    <p:extLst>
      <p:ext uri="{BB962C8B-B14F-4D97-AF65-F5344CB8AC3E}">
        <p14:creationId xmlns:p14="http://schemas.microsoft.com/office/powerpoint/2010/main" xmlns="" val="377627637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9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16632"/>
            <a:ext cx="8856984" cy="1512168"/>
          </a:xfrm>
        </p:spPr>
        <p:txBody>
          <a:bodyPr/>
          <a:lstStyle/>
          <a:p>
            <a:pPr algn="ctr" eaLnBrk="1" hangingPunct="1"/>
            <a:r>
              <a:rPr lang="ru-RU" smtClean="0">
                <a:solidFill>
                  <a:schemeClr val="bg1"/>
                </a:solidFill>
              </a:rPr>
              <a:t>Постмодернизм и наука</a:t>
            </a:r>
            <a:endParaRPr lang="ru-RU" sz="2000" i="1" dirty="0" smtClean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9051" y="3573016"/>
            <a:ext cx="79208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Проблема корреляции постмодернизма и современной науки была поставлена </a:t>
            </a:r>
            <a:endParaRPr lang="ru-RU" sz="2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Ж</a:t>
            </a:r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.-Ф</a:t>
            </a: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2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Лиотаром</a:t>
            </a: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1979 </a:t>
            </a: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Синергетика дает своего рода "естественнонаучную" легитимацию идеям постмодернизма.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512968"/>
            <a:ext cx="1747390" cy="26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9889255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548680"/>
            <a:ext cx="6400800" cy="487363"/>
          </a:xfrm>
        </p:spPr>
        <p:txBody>
          <a:bodyPr/>
          <a:lstStyle/>
          <a:p>
            <a:pPr eaLnBrk="1" hangingPunct="1"/>
            <a:r>
              <a:rPr lang="ru-RU" sz="2000" dirty="0" smtClean="0">
                <a:solidFill>
                  <a:schemeClr val="bg1"/>
                </a:solidFill>
              </a:rPr>
              <a:t>Диалектика  как концепция развития в ХХ</a:t>
            </a:r>
            <a:r>
              <a:rPr lang="en-US" sz="2000" dirty="0" smtClean="0">
                <a:solidFill>
                  <a:schemeClr val="bg1"/>
                </a:solidFill>
              </a:rPr>
              <a:t>I</a:t>
            </a:r>
            <a:r>
              <a:rPr lang="ru-RU" sz="2000" dirty="0" smtClean="0">
                <a:solidFill>
                  <a:schemeClr val="bg1"/>
                </a:solidFill>
              </a:rPr>
              <a:t> веке</a:t>
            </a:r>
          </a:p>
        </p:txBody>
      </p:sp>
      <p:sp>
        <p:nvSpPr>
          <p:cNvPr id="2268163" name="Rectangle 3"/>
          <p:cNvSpPr>
            <a:spLocks noGrp="1" noChangeArrowheads="1"/>
          </p:cNvSpPr>
          <p:nvPr>
            <p:ph idx="1"/>
          </p:nvPr>
        </p:nvSpPr>
        <p:spPr>
          <a:xfrm>
            <a:off x="563563" y="3525838"/>
            <a:ext cx="8231187" cy="3059112"/>
          </a:xfrm>
        </p:spPr>
        <p:txBody>
          <a:bodyPr/>
          <a:lstStyle/>
          <a:p>
            <a:pPr marL="609600" indent="-609600" eaLnBrk="1" hangingPunct="1">
              <a:buClr>
                <a:schemeClr val="bg1"/>
              </a:buClr>
              <a:buFontTx/>
              <a:buAutoNum type="arabicParenR"/>
              <a:defRPr/>
            </a:pP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Проблему развития в настоящее время разрабатывают синергетика и общая теория глобального эволюционизма.</a:t>
            </a:r>
          </a:p>
          <a:p>
            <a:pPr marL="609600" indent="-609600" eaLnBrk="1" hangingPunct="1">
              <a:buClr>
                <a:schemeClr val="bg1"/>
              </a:buClr>
              <a:buFontTx/>
              <a:buAutoNum type="arabicParenR"/>
              <a:defRPr/>
            </a:pP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«Механизм» развития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оказался более сложным. Он включает «флуктуации», «неустойчивость», «вероятность», «нестабильность», «сложное поведение» и т.п.</a:t>
            </a:r>
          </a:p>
          <a:p>
            <a:pPr marL="0" indent="0" eaLnBrk="1" hangingPunct="1">
              <a:buClr>
                <a:schemeClr val="bg1"/>
              </a:buClr>
              <a:buNone/>
              <a:defRPr/>
            </a:pPr>
            <a:endParaRPr lang="ru-RU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68164" name="AutoShape 4"/>
          <p:cNvSpPr>
            <a:spLocks noChangeArrowheads="1"/>
          </p:cNvSpPr>
          <p:nvPr/>
        </p:nvSpPr>
        <p:spPr bwMode="auto">
          <a:xfrm>
            <a:off x="2123728" y="1651650"/>
            <a:ext cx="5038725" cy="161925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Р</a:t>
            </a:r>
            <a:r>
              <a:rPr lang="ru-RU" sz="2400" b="1" dirty="0" smtClean="0">
                <a:solidFill>
                  <a:schemeClr val="bg1"/>
                </a:solidFill>
              </a:rPr>
              <a:t>азвитие </a:t>
            </a:r>
            <a:r>
              <a:rPr lang="ru-RU" sz="2400" b="1" dirty="0">
                <a:solidFill>
                  <a:schemeClr val="bg1"/>
                </a:solidFill>
              </a:rPr>
              <a:t>есть </a:t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самоорганизация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968899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6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6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6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8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68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68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8163" grpId="0" build="p"/>
      <p:bldP spid="226816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8338" name="Rectangle 2"/>
          <p:cNvSpPr>
            <a:spLocks noChangeArrowheads="1"/>
          </p:cNvSpPr>
          <p:nvPr/>
        </p:nvSpPr>
        <p:spPr bwMode="auto">
          <a:xfrm>
            <a:off x="395536" y="1124744"/>
            <a:ext cx="8424936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Автор  идеи и составитель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К. филос. н, доц., академик МАИН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Степанов </a:t>
            </a:r>
            <a:r>
              <a:rPr lang="ru-RU" sz="3200" b="1" dirty="0">
                <a:solidFill>
                  <a:schemeClr val="bg1"/>
                </a:solidFill>
              </a:rPr>
              <a:t>А.В</a:t>
            </a:r>
            <a:r>
              <a:rPr lang="ru-RU" sz="6000" b="1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Алматы (Алма-Ата), Казахстан</a:t>
            </a:r>
          </a:p>
          <a:p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   Выражаю благодарность  доктору </a:t>
            </a:r>
            <a:r>
              <a:rPr lang="ru-RU" sz="2400" b="1" dirty="0">
                <a:solidFill>
                  <a:schemeClr val="bg1"/>
                </a:solidFill>
              </a:rPr>
              <a:t>философских наук,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профессору, зав</a:t>
            </a:r>
            <a:r>
              <a:rPr lang="ru-RU" sz="2400" b="1" dirty="0">
                <a:solidFill>
                  <a:schemeClr val="bg1"/>
                </a:solidFill>
              </a:rPr>
              <a:t>. кафедрой культурологии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Петрозаводского Государственного университета 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В. М. </a:t>
            </a:r>
            <a:r>
              <a:rPr lang="ru-RU" sz="2400" b="1" dirty="0" err="1" smtClean="0">
                <a:solidFill>
                  <a:schemeClr val="bg1"/>
                </a:solidFill>
              </a:rPr>
              <a:t>Пивоеву</a:t>
            </a:r>
            <a:r>
              <a:rPr lang="ru-RU" sz="2400" b="1" dirty="0" smtClean="0">
                <a:solidFill>
                  <a:schemeClr val="bg1"/>
                </a:solidFill>
              </a:rPr>
              <a:t> за ценные замечания при подготовке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 данной презентации</a:t>
            </a:r>
          </a:p>
          <a:p>
            <a:pPr algn="ctr"/>
            <a:endParaRPr lang="ru-RU" sz="2400" b="1" dirty="0">
              <a:solidFill>
                <a:schemeClr val="bg1"/>
              </a:solidFill>
            </a:endParaRPr>
          </a:p>
          <a:p>
            <a:pPr algn="ctr"/>
            <a:endParaRPr lang="ru-RU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192196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8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18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8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18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18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2318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2318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318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318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318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318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8338" grpId="0"/>
      <p:bldP spid="231833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0.6"/>
</p:tagLst>
</file>

<file path=ppt/theme/theme1.xml><?xml version="1.0" encoding="utf-8"?>
<a:theme xmlns:a="http://schemas.openxmlformats.org/drawingml/2006/main" name="cdb2004199l">
  <a:themeElements>
    <a:clrScheme name="Тема Office 3">
      <a:dk1>
        <a:srgbClr val="000000"/>
      </a:dk1>
      <a:lt1>
        <a:srgbClr val="FFFFFF"/>
      </a:lt1>
      <a:dk2>
        <a:srgbClr val="003366"/>
      </a:dk2>
      <a:lt2>
        <a:srgbClr val="C0C0C0"/>
      </a:lt2>
      <a:accent1>
        <a:srgbClr val="229450"/>
      </a:accent1>
      <a:accent2>
        <a:srgbClr val="E3892F"/>
      </a:accent2>
      <a:accent3>
        <a:srgbClr val="FFFFFF"/>
      </a:accent3>
      <a:accent4>
        <a:srgbClr val="000000"/>
      </a:accent4>
      <a:accent5>
        <a:srgbClr val="ABC8B3"/>
      </a:accent5>
      <a:accent6>
        <a:srgbClr val="CE7C2A"/>
      </a:accent6>
      <a:hlink>
        <a:srgbClr val="0099CC"/>
      </a:hlink>
      <a:folHlink>
        <a:srgbClr val="855ADA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64B4DC"/>
        </a:accent1>
        <a:accent2>
          <a:srgbClr val="EA4A46"/>
        </a:accent2>
        <a:accent3>
          <a:srgbClr val="FFFFFF"/>
        </a:accent3>
        <a:accent4>
          <a:srgbClr val="000000"/>
        </a:accent4>
        <a:accent5>
          <a:srgbClr val="B8D6EB"/>
        </a:accent5>
        <a:accent6>
          <a:srgbClr val="D4423F"/>
        </a:accent6>
        <a:hlink>
          <a:srgbClr val="441FCD"/>
        </a:hlink>
        <a:folHlink>
          <a:srgbClr val="AAC8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480048"/>
        </a:dk2>
        <a:lt2>
          <a:srgbClr val="C0C0C0"/>
        </a:lt2>
        <a:accent1>
          <a:srgbClr val="DE791E"/>
        </a:accent1>
        <a:accent2>
          <a:srgbClr val="38A0DA"/>
        </a:accent2>
        <a:accent3>
          <a:srgbClr val="FFFFFF"/>
        </a:accent3>
        <a:accent4>
          <a:srgbClr val="000000"/>
        </a:accent4>
        <a:accent5>
          <a:srgbClr val="ECBEAB"/>
        </a:accent5>
        <a:accent6>
          <a:srgbClr val="3291C5"/>
        </a:accent6>
        <a:hlink>
          <a:srgbClr val="009999"/>
        </a:hlink>
        <a:folHlink>
          <a:srgbClr val="66A4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3366"/>
        </a:dk2>
        <a:lt2>
          <a:srgbClr val="C0C0C0"/>
        </a:lt2>
        <a:accent1>
          <a:srgbClr val="229450"/>
        </a:accent1>
        <a:accent2>
          <a:srgbClr val="E3892F"/>
        </a:accent2>
        <a:accent3>
          <a:srgbClr val="FFFFFF"/>
        </a:accent3>
        <a:accent4>
          <a:srgbClr val="000000"/>
        </a:accent4>
        <a:accent5>
          <a:srgbClr val="ABC8B3"/>
        </a:accent5>
        <a:accent6>
          <a:srgbClr val="CE7C2A"/>
        </a:accent6>
        <a:hlink>
          <a:srgbClr val="0099CC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2682</TotalTime>
  <Words>1561</Words>
  <Application>Microsoft Office PowerPoint</Application>
  <PresentationFormat>Экран (4:3)</PresentationFormat>
  <Paragraphs>209</Paragraphs>
  <Slides>34</Slides>
  <Notes>16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6" baseType="lpstr">
      <vt:lpstr>cdb2004199l</vt:lpstr>
      <vt:lpstr>Image</vt:lpstr>
      <vt:lpstr>А.В. Степанов</vt:lpstr>
      <vt:lpstr> Философия  науки</vt:lpstr>
      <vt:lpstr> </vt:lpstr>
      <vt:lpstr> Понятие науки</vt:lpstr>
      <vt:lpstr>Понятие субъекта науки</vt:lpstr>
      <vt:lpstr> Социальные науки</vt:lpstr>
      <vt:lpstr> Гуманитарные науки </vt:lpstr>
      <vt:lpstr>Слайд 8</vt:lpstr>
      <vt:lpstr> Символы науки </vt:lpstr>
      <vt:lpstr> Наука как профессия</vt:lpstr>
      <vt:lpstr> Значение  науки</vt:lpstr>
      <vt:lpstr>          НКМ</vt:lpstr>
      <vt:lpstr>        История науки</vt:lpstr>
      <vt:lpstr>       Методология науки</vt:lpstr>
      <vt:lpstr>       Методология науки</vt:lpstr>
      <vt:lpstr>       Методология науки</vt:lpstr>
      <vt:lpstr>       Методология науки</vt:lpstr>
      <vt:lpstr>       Методология науки</vt:lpstr>
      <vt:lpstr> Философия науки: подходы</vt:lpstr>
      <vt:lpstr>      Постпозитивизм: современная   философия науки</vt:lpstr>
      <vt:lpstr>К. Поппер   </vt:lpstr>
      <vt:lpstr>Слайд 22</vt:lpstr>
      <vt:lpstr>  Принцип фальсифицируемости </vt:lpstr>
      <vt:lpstr>П. ФЕЙЕРАБЕНД методологический плюрализм </vt:lpstr>
      <vt:lpstr>И.Лакатос Исследовательская программа</vt:lpstr>
      <vt:lpstr>Т. Кун</vt:lpstr>
      <vt:lpstr>Модель науки Т. Куна как смена парадигм  </vt:lpstr>
      <vt:lpstr>Модель науки Т. Куна   </vt:lpstr>
      <vt:lpstr>Концепция «Информационного общества»</vt:lpstr>
      <vt:lpstr>Концепция Тоффлера</vt:lpstr>
      <vt:lpstr>Философия науки в странах ТС  </vt:lpstr>
      <vt:lpstr>Постмодернизм и наука</vt:lpstr>
      <vt:lpstr>Диалектика  как концепция развития в ХХI веке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философия науки Мультимедийное учебное пособие</dc:title>
  <dc:subject>Презентации лекций</dc:subject>
  <dc:creator>Степанов А.В</dc:creator>
  <cp:keywords>Философия; Наука Методология</cp:keywords>
  <dc:description>Версия сентября 2008 г.</dc:description>
  <cp:lastModifiedBy>Owner</cp:lastModifiedBy>
  <cp:revision>391</cp:revision>
  <dcterms:created xsi:type="dcterms:W3CDTF">2006-05-25T06:09:22Z</dcterms:created>
  <dcterms:modified xsi:type="dcterms:W3CDTF">2013-11-10T13:57:51Z</dcterms:modified>
</cp:coreProperties>
</file>