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190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A3CA479-0CB6-4F96-B430-D38608996F13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FD9D36A-60A4-4C51-9E78-C12A79BBC8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Естественное и искусственное освещение</a:t>
            </a:r>
            <a:endParaRPr lang="ru-RU" dirty="0"/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Световая среда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Одним из ведущих факторов, обеспечивающих нормальную жизнедеятельность организма человека, является полноценная световая, ультрафиолетовая и инфракрасная среда, создаваемая Солнцем и разнообразными искусственными источниками, отличающимися спектральной характеристикой.</a:t>
            </a:r>
          </a:p>
          <a:p>
            <a:endParaRPr lang="ru-RU" dirty="0"/>
          </a:p>
        </p:txBody>
      </p:sp>
      <p:pic>
        <p:nvPicPr>
          <p:cNvPr id="4" name="Рисунок 3" descr="d1ece426992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48496" y="428604"/>
            <a:ext cx="1857388" cy="185738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17155820_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664367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picture_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643182"/>
            <a:ext cx="2500330" cy="1875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6429420" cy="621510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Естественным источником света является Солнце, температура поверхности которого равна примерно 6 000°С. Интегральное излучение Солнца, приходящее к верхней границе атмосферы, характеризуется солнечной постоянной, т.е. тем количеством лучистой энергии, которое проходит за минуту через площадку 1 см2, перпендикулярно к солнечным лучам при среднем расстоянии между Землей и Солнцем около 150 млн. км. Различают тепловую солнечную постоянную, равную 1,895 кал/см2 мин (около 1317 Вт/м2), и световую солнечную постоянную, равную 137 000 лк . На поверхности Земли указанные постоянные несколько меньше и определяются как астрономическими факторами (вращение Земли вокруг оси и отклонение (Солнца), так и оптическими свойствами атмосферы, через которую проходит солнечное излучение.</a:t>
            </a:r>
            <a:endParaRPr lang="ru-RU" dirty="0"/>
          </a:p>
        </p:txBody>
      </p:sp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4786322"/>
            <a:ext cx="2333628" cy="1750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720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Отсутствие или недостаток естественного света в производственных помещениях связаны со строительством безоконных и </a:t>
            </a:r>
            <a:r>
              <a:rPr lang="ru-RU" dirty="0" err="1" smtClean="0"/>
              <a:t>бесфонарных</a:t>
            </a:r>
            <a:r>
              <a:rPr lang="ru-RU" dirty="0" smtClean="0"/>
              <a:t> зданий или зданий соответствующих строительно-планировочных решений (одноэтажных многопролетных или многоэтажных зданий большой ширины) с недостаточной естественной освещенностью.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58204" cy="192882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Возможность отрицательного воздействия условий освещения на работающих обусловливается рядом факторов: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1) отсутствием или недостаточностью естественного света;</a:t>
            </a:r>
          </a:p>
          <a:p>
            <a:r>
              <a:rPr lang="ru-RU" dirty="0" smtClean="0"/>
              <a:t>2) пониженной освещенностью;</a:t>
            </a:r>
          </a:p>
          <a:p>
            <a:r>
              <a:rPr lang="ru-RU" dirty="0" smtClean="0"/>
              <a:t>3) повышенной яркостью;</a:t>
            </a:r>
          </a:p>
          <a:p>
            <a:r>
              <a:rPr lang="ru-RU" dirty="0" smtClean="0"/>
              <a:t>4) прямой и отраженной </a:t>
            </a:r>
            <a:r>
              <a:rPr lang="ru-RU" dirty="0" err="1" smtClean="0"/>
              <a:t>блескостью</a:t>
            </a:r>
            <a:r>
              <a:rPr lang="ru-RU" dirty="0" smtClean="0"/>
              <a:t>;</a:t>
            </a:r>
          </a:p>
          <a:p>
            <a:r>
              <a:rPr lang="ru-RU" dirty="0" smtClean="0"/>
              <a:t>5) повышенной пульсацией освещенности;</a:t>
            </a:r>
          </a:p>
          <a:p>
            <a:r>
              <a:rPr lang="ru-RU" dirty="0" smtClean="0"/>
              <a:t>6) повышенным уровнем ультрафиолетового излучения.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Оптимальные условия освещения для зрительного комфорта и работы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изучении условий освещения, необходимых для зрительного комфорта и работы следует рассмотреть факторы, влияющие на способность видеть мелкие детали. Их можно разделить на две категории: показатели наблюдателя и характеристики работы.</a:t>
            </a:r>
          </a:p>
          <a:p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Показатели наблюдателя</a:t>
            </a:r>
            <a:r>
              <a:rPr lang="ru-RU" dirty="0" smtClean="0"/>
              <a:t> включают: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· чувствительность зрительной системы индивидуума к размеру, контрасту, времени видения;</a:t>
            </a:r>
          </a:p>
          <a:p>
            <a:r>
              <a:rPr lang="ru-RU" dirty="0" smtClean="0"/>
              <a:t>· переходные свойства адаптации;</a:t>
            </a:r>
          </a:p>
          <a:p>
            <a:r>
              <a:rPr lang="ru-RU" dirty="0" smtClean="0"/>
              <a:t>· подверженность ослеплению;</a:t>
            </a:r>
          </a:p>
          <a:p>
            <a:r>
              <a:rPr lang="ru-RU" dirty="0" smtClean="0"/>
              <a:t>· возраст;</a:t>
            </a:r>
          </a:p>
          <a:p>
            <a:r>
              <a:rPr lang="ru-RU" dirty="0" smtClean="0"/>
              <a:t>· мотивационные и психологические особенности.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Характеристики работы</a:t>
            </a:r>
            <a:r>
              <a:rPr lang="ru-RU" dirty="0" smtClean="0"/>
              <a:t> включают: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· конфигурацию детали;</a:t>
            </a:r>
          </a:p>
          <a:p>
            <a:r>
              <a:rPr lang="ru-RU" dirty="0" smtClean="0"/>
              <a:t>· контраст между деталью и фоном;</a:t>
            </a:r>
          </a:p>
          <a:p>
            <a:r>
              <a:rPr lang="ru-RU" dirty="0" smtClean="0"/>
              <a:t>· фоновая яркость;</a:t>
            </a:r>
          </a:p>
          <a:p>
            <a:r>
              <a:rPr lang="ru-RU" dirty="0" smtClean="0"/>
              <a:t>· зеркальность детали.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.165.110.16777215.0...images.stories.11-articles.xenon-galogen.slep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642918"/>
            <a:ext cx="2143129" cy="1428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Ослепление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86000"/>
            <a:ext cx="8229600" cy="4572000"/>
          </a:xfrm>
        </p:spPr>
        <p:txBody>
          <a:bodyPr/>
          <a:lstStyle/>
          <a:p>
            <a:r>
              <a:rPr lang="ru-RU" dirty="0" smtClean="0"/>
              <a:t>Ослепление имеет место, когда в поле зрения возникает чрезмерная яркость. Воздействие ослепления на зрение можно разделить на две группы, именуемые соответственно </a:t>
            </a:r>
            <a:r>
              <a:rPr lang="ru-RU" i="1" dirty="0" smtClean="0"/>
              <a:t>ослепление, вызывающее потерю способности видеть</a:t>
            </a:r>
            <a:r>
              <a:rPr lang="ru-RU" dirty="0" smtClean="0"/>
              <a:t> и </a:t>
            </a:r>
            <a:r>
              <a:rPr lang="ru-RU" i="1" dirty="0" smtClean="0"/>
              <a:t>дискомфортное ослепление.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Влияние освещения на эмоции 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Эмоция - это один из феноменов наиболее хорошо известных в психологии. Эмоция сложна, так как включает организм на многочисленных уровнях нервной и химической интеграции, правда, научное исследование эмоции ограничивается эмоциональным поведением (в широком смысле слова) и механизмами, лежащими в его основе. Однако эмоциональное поведение сопровождается многими изменениями в организме, которые нельзя наблюдать непосредственно.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961703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714356"/>
            <a:ext cx="3571900" cy="2383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osveti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143380"/>
            <a:ext cx="3857652" cy="2141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642918"/>
            <a:ext cx="5214974" cy="592935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Цвет освещения имеет большое эмоциональное значение, например, для создания определенной атмосферы в пространственной зоне.</a:t>
            </a:r>
          </a:p>
          <a:p>
            <a:r>
              <a:rPr lang="ru-RU" dirty="0" smtClean="0"/>
              <a:t>Цвет освещения имеет большое биологическое значение, он влияет на здоровье, благополучие и состояние бодрости.</a:t>
            </a:r>
          </a:p>
          <a:p>
            <a:r>
              <a:rPr lang="ru-RU" dirty="0" smtClean="0"/>
              <a:t>Важный совет: следует иметь возможность изменять и подбирать уровень освещенности и цвета.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Оценка освещения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Системы освещения, применяемые в торговых помещениях, можно подразделить на три основных категории: </a:t>
            </a:r>
          </a:p>
          <a:p>
            <a:r>
              <a:rPr lang="ru-RU" dirty="0" smtClean="0"/>
              <a:t>общего освещения,</a:t>
            </a:r>
          </a:p>
          <a:p>
            <a:r>
              <a:rPr lang="ru-RU" dirty="0" smtClean="0"/>
              <a:t> локализованного (ограниченного) освещения  </a:t>
            </a:r>
          </a:p>
          <a:p>
            <a:r>
              <a:rPr lang="ru-RU" dirty="0" smtClean="0"/>
              <a:t>местного освещения.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72000"/>
          </a:xfrm>
        </p:spPr>
        <p:txBody>
          <a:bodyPr/>
          <a:lstStyle/>
          <a:p>
            <a:r>
              <a:rPr lang="ru-RU" dirty="0" smtClean="0"/>
              <a:t>Установки общего освещения дают, как правило, примерно равномерную освещенность по всей рабочей поверхности. В основе конструктивного решения таких систем часто лежит метод светового потока, где средняя освещенность будет равна: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Средняя освещенность (лк) =</a:t>
            </a:r>
            <a:endParaRPr lang="ru-RU" dirty="0" smtClean="0"/>
          </a:p>
          <a:p>
            <a:r>
              <a:rPr lang="ru-RU" i="1" u="sng" dirty="0" smtClean="0"/>
              <a:t>Световой поток (лм) </a:t>
            </a:r>
            <a:r>
              <a:rPr lang="ru-RU" i="1" u="sng" dirty="0" err="1" smtClean="0"/>
              <a:t>х</a:t>
            </a:r>
            <a:r>
              <a:rPr lang="ru-RU" i="1" u="sng" dirty="0" smtClean="0"/>
              <a:t> Коэффициент использования </a:t>
            </a:r>
            <a:r>
              <a:rPr lang="ru-RU" i="1" u="sng" dirty="0" err="1" smtClean="0"/>
              <a:t>х</a:t>
            </a:r>
            <a:r>
              <a:rPr lang="ru-RU" i="1" u="sng" dirty="0" smtClean="0"/>
              <a:t> Коэффициент обслуживания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Системы локализованного освещения служат для освещения общих производственных площадей с одновременным пониженным уровнем освещенности прилегающих площадей.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Системы местного освещения служат для освещения относительно небольших производственных площадей, где выполняются работы, требующие хорошей видимости. Такие системы обычно дополняются, в определенной степени, общим освещением.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Оптический контроль освещения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Если в светильнике используется лампа без осветительной арматуры, то вряд ли распределение света будет приемлемым, и система почти наверняка будет неэкономичной. В таких случаях эта лампа будет, вероятно, источником ослепления для людей, находящихся в комнате и даже если некоторое количество света достигнет рабочей поверхности, эффективность установки будет, скорее всего, значительно снижена из-за бликов.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Ограничение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лампа установлена в непрозрачном корпусе только с одним отверстием для выхода света, то распределение света будет очень ограничено.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Отражение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Этот метод использует отражающие поверхности, которые могут быть самыми разнообразными, от глубоко матовых до сильно отражающих или зеркальных. Этот метод контроля более эффективен, чем ограничение, так как потерянный свет собирается и направляется, туда где он нужен.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Рассеяние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Если лампа установлена в прозрачном материале, видимый размер источника света увеличивается с одновременным уменьшением его яркости. Применяемые на практике диффузоры, к несчастью, поглощают некоторое количество излучаемого света, что соответственным образом снижает общий коэффициент полезного действия светильника.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Рефракция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Этот метод использует эффект призмы, где обычно стеклянный или пластмассовый материал призмы "искривляет" лучи света и таким образом </a:t>
            </a:r>
            <a:r>
              <a:rPr lang="ru-RU" dirty="0" err="1" smtClean="0"/>
              <a:t>перенаправляет</a:t>
            </a:r>
            <a:r>
              <a:rPr lang="ru-RU" dirty="0" smtClean="0"/>
              <a:t> свет туда, где он нужен. Этот метод очень эффективен для общего внутреннего освещения. Его преимущество состоит в сочетании хорошего антибликового контроля с приемлемой эффективностью.</a:t>
            </a:r>
          </a:p>
          <a:p>
            <a:r>
              <a:rPr lang="ru-RU" dirty="0" smtClean="0"/>
              <a:t>Во многих случаях в светильнике будет использовано сочетание описанных методов оптического контроля.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Распределение яркости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Распределение светоотдачи от светильника является важным при определении визуальных условий, которые затем испытываются. Каждый из четырех описанных методов оптического контроля обеспечивает различное распределение светоотдачи от светильника.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Возникновение бликов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Часто происходит в зонах, где установлены блоки визуальной индикации. Обычными признаками этого явления являются пониженная способность правильно считывать с дисплея текст, из-за появления на самом дисплее посторонних бликов, как правило, от потолочных светильников. Может возникнуть также ситуация, когда блики появляются также на документе, находящемся на столе внутри помещения.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Определение освещенности на рабочем месте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51</TotalTime>
  <Words>939</Words>
  <Application>Microsoft Office PowerPoint</Application>
  <PresentationFormat>Экран (4:3)</PresentationFormat>
  <Paragraphs>59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Яркая</vt:lpstr>
      <vt:lpstr>Естественное и искусственное освещение</vt:lpstr>
      <vt:lpstr>Световая среда</vt:lpstr>
      <vt:lpstr>Слайд 3</vt:lpstr>
      <vt:lpstr>Слайд 4</vt:lpstr>
      <vt:lpstr>Возможность отрицательного воздействия условий освещения на работающих обусловливается рядом факторов: </vt:lpstr>
      <vt:lpstr>Оптимальные условия освещения для зрительного комфорта и работы </vt:lpstr>
      <vt:lpstr>Показатели наблюдателя включают: </vt:lpstr>
      <vt:lpstr>Характеристики работы включают: </vt:lpstr>
      <vt:lpstr>Ослепление </vt:lpstr>
      <vt:lpstr>Влияние освещения на эмоции человека</vt:lpstr>
      <vt:lpstr>Слайд 11</vt:lpstr>
      <vt:lpstr>Оценка освещения</vt:lpstr>
      <vt:lpstr>Слайд 13</vt:lpstr>
      <vt:lpstr>Слайд 14</vt:lpstr>
      <vt:lpstr>Слайд 15</vt:lpstr>
      <vt:lpstr>Слайд 16</vt:lpstr>
      <vt:lpstr>Оптический контроль освещения </vt:lpstr>
      <vt:lpstr>Ограничение </vt:lpstr>
      <vt:lpstr>Отражение </vt:lpstr>
      <vt:lpstr>Рассеяние </vt:lpstr>
      <vt:lpstr>Рефракция </vt:lpstr>
      <vt:lpstr>Распределение яркости </vt:lpstr>
      <vt:lpstr>Возникновение бликов </vt:lpstr>
      <vt:lpstr>Определение освещенности на рабочем месте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Естественное и искусственное освещение</dc:title>
  <dc:creator>Anastasiya</dc:creator>
  <cp:lastModifiedBy>Owner</cp:lastModifiedBy>
  <cp:revision>11</cp:revision>
  <dcterms:created xsi:type="dcterms:W3CDTF">2013-11-03T09:00:43Z</dcterms:created>
  <dcterms:modified xsi:type="dcterms:W3CDTF">2014-02-22T06:58:17Z</dcterms:modified>
</cp:coreProperties>
</file>