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2"/>
  </p:notesMasterIdLst>
  <p:sldIdLst>
    <p:sldId id="256" r:id="rId2"/>
    <p:sldId id="266" r:id="rId3"/>
    <p:sldId id="258" r:id="rId4"/>
    <p:sldId id="260" r:id="rId5"/>
    <p:sldId id="262" r:id="rId6"/>
    <p:sldId id="263" r:id="rId7"/>
    <p:sldId id="264" r:id="rId8"/>
    <p:sldId id="265" r:id="rId9"/>
    <p:sldId id="283" r:id="rId10"/>
    <p:sldId id="282" r:id="rId11"/>
    <p:sldId id="284" r:id="rId12"/>
    <p:sldId id="267" r:id="rId13"/>
    <p:sldId id="273" r:id="rId14"/>
    <p:sldId id="276" r:id="rId15"/>
    <p:sldId id="275" r:id="rId16"/>
    <p:sldId id="279" r:id="rId17"/>
    <p:sldId id="277" r:id="rId18"/>
    <p:sldId id="270" r:id="rId19"/>
    <p:sldId id="271" r:id="rId20"/>
    <p:sldId id="280" r:id="rId2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17B6"/>
    <a:srgbClr val="F84EC7"/>
    <a:srgbClr val="5C044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618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BB4F4A1-B486-4D6D-A494-7AA4744D3ACE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00384C-6751-445D-AADC-B179A1F906B5}">
      <dgm:prSet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pPr rtl="0"/>
          <a:endParaRPr lang="ru-RU" dirty="0"/>
        </a:p>
      </dgm:t>
    </dgm:pt>
    <dgm:pt modelId="{93BF5606-D638-4FD9-90F7-85F49154B1E2}" type="parTrans" cxnId="{57AEA632-A130-4F6E-AA96-A92EF33CAF89}">
      <dgm:prSet/>
      <dgm:spPr/>
      <dgm:t>
        <a:bodyPr/>
        <a:lstStyle/>
        <a:p>
          <a:endParaRPr lang="ru-RU"/>
        </a:p>
      </dgm:t>
    </dgm:pt>
    <dgm:pt modelId="{5C378D37-7314-4DB5-9DC8-56821D7874DF}" type="sibTrans" cxnId="{57AEA632-A130-4F6E-AA96-A92EF33CAF89}">
      <dgm:prSet/>
      <dgm:spPr/>
      <dgm:t>
        <a:bodyPr/>
        <a:lstStyle/>
        <a:p>
          <a:endParaRPr lang="ru-RU"/>
        </a:p>
      </dgm:t>
    </dgm:pt>
    <dgm:pt modelId="{A4E6F225-8840-44CB-BB9C-B937F71667F7}">
      <dgm:prSet custT="1"/>
      <dgm:spPr/>
      <dgm:t>
        <a:bodyPr/>
        <a:lstStyle/>
        <a:p>
          <a:pPr rtl="0"/>
          <a:r>
            <a:rPr lang="ru-RU" sz="1800" b="1" dirty="0" smtClean="0"/>
            <a:t>Вот что записал учёный после одного из своих опытов в 1673 году.</a:t>
          </a:r>
          <a:endParaRPr lang="ru-RU" sz="1800" dirty="0"/>
        </a:p>
      </dgm:t>
    </dgm:pt>
    <dgm:pt modelId="{A2B57366-0F00-4CFF-A32B-3488235F75C3}" type="parTrans" cxnId="{928CD259-BEF0-435B-9F19-C4557A984E55}">
      <dgm:prSet/>
      <dgm:spPr/>
      <dgm:t>
        <a:bodyPr/>
        <a:lstStyle/>
        <a:p>
          <a:endParaRPr lang="ru-RU"/>
        </a:p>
      </dgm:t>
    </dgm:pt>
    <dgm:pt modelId="{3BBBD451-5D6A-4EDD-9836-DD504AEA5C98}" type="sibTrans" cxnId="{928CD259-BEF0-435B-9F19-C4557A984E55}">
      <dgm:prSet/>
      <dgm:spPr/>
      <dgm:t>
        <a:bodyPr/>
        <a:lstStyle/>
        <a:p>
          <a:endParaRPr lang="ru-RU"/>
        </a:p>
      </dgm:t>
    </dgm:pt>
    <dgm:pt modelId="{13906A63-434A-4A41-86E7-D1AB8F9B015A}">
      <dgm:prSet custT="1"/>
      <dgm:spPr/>
      <dgm:t>
        <a:bodyPr/>
        <a:lstStyle/>
        <a:p>
          <a:pPr rtl="0"/>
          <a:r>
            <a:rPr lang="ru-RU" sz="1800" b="1" dirty="0" smtClean="0"/>
            <a:t>«После двух часов нагревания был открыт запаянный кончик реторты, причём в неё ворвался с шумом наружный воздух. </a:t>
          </a:r>
          <a:endParaRPr lang="ru-RU" sz="1800" dirty="0"/>
        </a:p>
      </dgm:t>
    </dgm:pt>
    <dgm:pt modelId="{AF1372BD-3BCA-4634-860C-971764AE2B67}" type="parTrans" cxnId="{F2E738FA-B2D3-4E91-8193-0D5AD771D4F8}">
      <dgm:prSet/>
      <dgm:spPr/>
      <dgm:t>
        <a:bodyPr/>
        <a:lstStyle/>
        <a:p>
          <a:endParaRPr lang="ru-RU"/>
        </a:p>
      </dgm:t>
    </dgm:pt>
    <dgm:pt modelId="{446B3102-77C3-4AD5-9125-B44753577A82}" type="sibTrans" cxnId="{F2E738FA-B2D3-4E91-8193-0D5AD771D4F8}">
      <dgm:prSet/>
      <dgm:spPr/>
      <dgm:t>
        <a:bodyPr/>
        <a:lstStyle/>
        <a:p>
          <a:endParaRPr lang="ru-RU"/>
        </a:p>
      </dgm:t>
    </dgm:pt>
    <dgm:pt modelId="{5EF05D42-C5AD-42F5-BAFE-E9E9E4022A94}">
      <dgm:prSet/>
      <dgm:spPr/>
      <dgm:t>
        <a:bodyPr/>
        <a:lstStyle/>
        <a:p>
          <a:pPr rtl="0"/>
          <a:r>
            <a:rPr lang="ru-RU" b="1" dirty="0" smtClean="0"/>
            <a:t>По нашему наблюдению при этой операции была прибыль в весе на 8 </a:t>
          </a:r>
          <a:r>
            <a:rPr lang="ru-RU" b="1" dirty="0" err="1" smtClean="0"/>
            <a:t>гранов</a:t>
          </a:r>
          <a:r>
            <a:rPr lang="ru-RU" b="1" dirty="0" smtClean="0"/>
            <a:t>…»</a:t>
          </a:r>
          <a:endParaRPr lang="ru-RU" dirty="0"/>
        </a:p>
      </dgm:t>
    </dgm:pt>
    <dgm:pt modelId="{155B7EED-8D12-47A3-92F8-E1900A3C61EE}" type="parTrans" cxnId="{10BC8EE5-A502-46B5-B09C-FC980FA16C9A}">
      <dgm:prSet/>
      <dgm:spPr/>
      <dgm:t>
        <a:bodyPr/>
        <a:lstStyle/>
        <a:p>
          <a:endParaRPr lang="ru-RU"/>
        </a:p>
      </dgm:t>
    </dgm:pt>
    <dgm:pt modelId="{3E2A2B6C-336B-484F-A428-AE564C7E60CF}" type="sibTrans" cxnId="{10BC8EE5-A502-46B5-B09C-FC980FA16C9A}">
      <dgm:prSet/>
      <dgm:spPr/>
      <dgm:t>
        <a:bodyPr/>
        <a:lstStyle/>
        <a:p>
          <a:endParaRPr lang="ru-RU"/>
        </a:p>
      </dgm:t>
    </dgm:pt>
    <dgm:pt modelId="{E593C4DA-9E03-442F-B7EC-679238ABFD3F}" type="pres">
      <dgm:prSet presAssocID="{2BB4F4A1-B486-4D6D-A494-7AA4744D3ACE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024785A1-0FFC-47B3-9BC4-2FF0DCFAE5B6}" type="pres">
      <dgm:prSet presAssocID="{2BB4F4A1-B486-4D6D-A494-7AA4744D3ACE}" presName="pyramid" presStyleLbl="node1" presStyleIdx="0" presStyleCnt="1"/>
      <dgm:spPr/>
    </dgm:pt>
    <dgm:pt modelId="{23C857B0-9AEF-4A68-8917-B83264B62C26}" type="pres">
      <dgm:prSet presAssocID="{2BB4F4A1-B486-4D6D-A494-7AA4744D3ACE}" presName="theList" presStyleCnt="0"/>
      <dgm:spPr/>
    </dgm:pt>
    <dgm:pt modelId="{64584DAE-F0A9-4BE3-914A-D10806474494}" type="pres">
      <dgm:prSet presAssocID="{0800384C-6751-445D-AADC-B179A1F906B5}" presName="aNode" presStyleLbl="fgAcc1" presStyleIdx="0" presStyleCnt="4" custScaleX="45765" custScaleY="252212" custLinFactY="-22731" custLinFactNeighborX="9317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F03710-3EF0-4C46-B9C1-DB12D4139438}" type="pres">
      <dgm:prSet presAssocID="{0800384C-6751-445D-AADC-B179A1F906B5}" presName="aSpace" presStyleCnt="0"/>
      <dgm:spPr/>
    </dgm:pt>
    <dgm:pt modelId="{065A7919-CBB5-49D1-A259-0584F5CA0419}" type="pres">
      <dgm:prSet presAssocID="{A4E6F225-8840-44CB-BB9C-B937F71667F7}" presName="aNode" presStyleLbl="fgAcc1" presStyleIdx="1" presStyleCnt="4" custScaleX="1362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C23DED-FC5E-40FB-A1B5-CC81F12DCC2E}" type="pres">
      <dgm:prSet presAssocID="{A4E6F225-8840-44CB-BB9C-B937F71667F7}" presName="aSpace" presStyleCnt="0"/>
      <dgm:spPr/>
    </dgm:pt>
    <dgm:pt modelId="{A16C100B-A5DC-4231-BE72-AF61FF357DD0}" type="pres">
      <dgm:prSet presAssocID="{13906A63-434A-4A41-86E7-D1AB8F9B015A}" presName="aNode" presStyleLbl="fgAcc1" presStyleIdx="2" presStyleCnt="4" custScaleX="1380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827523-2A7D-4DE8-ADDF-4C6FA1F75A62}" type="pres">
      <dgm:prSet presAssocID="{13906A63-434A-4A41-86E7-D1AB8F9B015A}" presName="aSpace" presStyleCnt="0"/>
      <dgm:spPr/>
    </dgm:pt>
    <dgm:pt modelId="{4144FF27-495C-4195-91E2-29D74F5C232E}" type="pres">
      <dgm:prSet presAssocID="{5EF05D42-C5AD-42F5-BAFE-E9E9E4022A94}" presName="aNode" presStyleLbl="fgAcc1" presStyleIdx="3" presStyleCnt="4" custScaleX="1388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4BF528-886B-45C3-A9A0-71D7B55DB540}" type="pres">
      <dgm:prSet presAssocID="{5EF05D42-C5AD-42F5-BAFE-E9E9E4022A94}" presName="aSpace" presStyleCnt="0"/>
      <dgm:spPr/>
    </dgm:pt>
  </dgm:ptLst>
  <dgm:cxnLst>
    <dgm:cxn modelId="{57AEA632-A130-4F6E-AA96-A92EF33CAF89}" srcId="{2BB4F4A1-B486-4D6D-A494-7AA4744D3ACE}" destId="{0800384C-6751-445D-AADC-B179A1F906B5}" srcOrd="0" destOrd="0" parTransId="{93BF5606-D638-4FD9-90F7-85F49154B1E2}" sibTransId="{5C378D37-7314-4DB5-9DC8-56821D7874DF}"/>
    <dgm:cxn modelId="{AE780AB5-6575-4ACF-A1EE-583C179F483E}" type="presOf" srcId="{2BB4F4A1-B486-4D6D-A494-7AA4744D3ACE}" destId="{E593C4DA-9E03-442F-B7EC-679238ABFD3F}" srcOrd="0" destOrd="0" presId="urn:microsoft.com/office/officeart/2005/8/layout/pyramid2"/>
    <dgm:cxn modelId="{928CD259-BEF0-435B-9F19-C4557A984E55}" srcId="{2BB4F4A1-B486-4D6D-A494-7AA4744D3ACE}" destId="{A4E6F225-8840-44CB-BB9C-B937F71667F7}" srcOrd="1" destOrd="0" parTransId="{A2B57366-0F00-4CFF-A32B-3488235F75C3}" sibTransId="{3BBBD451-5D6A-4EDD-9836-DD504AEA5C98}"/>
    <dgm:cxn modelId="{F2E738FA-B2D3-4E91-8193-0D5AD771D4F8}" srcId="{2BB4F4A1-B486-4D6D-A494-7AA4744D3ACE}" destId="{13906A63-434A-4A41-86E7-D1AB8F9B015A}" srcOrd="2" destOrd="0" parTransId="{AF1372BD-3BCA-4634-860C-971764AE2B67}" sibTransId="{446B3102-77C3-4AD5-9125-B44753577A82}"/>
    <dgm:cxn modelId="{69DF7051-6564-4EF8-81C1-0449FCE1D83B}" type="presOf" srcId="{5EF05D42-C5AD-42F5-BAFE-E9E9E4022A94}" destId="{4144FF27-495C-4195-91E2-29D74F5C232E}" srcOrd="0" destOrd="0" presId="urn:microsoft.com/office/officeart/2005/8/layout/pyramid2"/>
    <dgm:cxn modelId="{810E2616-D860-43B9-81B5-DE2B7CB120FC}" type="presOf" srcId="{13906A63-434A-4A41-86E7-D1AB8F9B015A}" destId="{A16C100B-A5DC-4231-BE72-AF61FF357DD0}" srcOrd="0" destOrd="0" presId="urn:microsoft.com/office/officeart/2005/8/layout/pyramid2"/>
    <dgm:cxn modelId="{10BC8EE5-A502-46B5-B09C-FC980FA16C9A}" srcId="{2BB4F4A1-B486-4D6D-A494-7AA4744D3ACE}" destId="{5EF05D42-C5AD-42F5-BAFE-E9E9E4022A94}" srcOrd="3" destOrd="0" parTransId="{155B7EED-8D12-47A3-92F8-E1900A3C61EE}" sibTransId="{3E2A2B6C-336B-484F-A428-AE564C7E60CF}"/>
    <dgm:cxn modelId="{56977386-1E4D-4054-838F-BAD8F0558E7F}" type="presOf" srcId="{0800384C-6751-445D-AADC-B179A1F906B5}" destId="{64584DAE-F0A9-4BE3-914A-D10806474494}" srcOrd="0" destOrd="0" presId="urn:microsoft.com/office/officeart/2005/8/layout/pyramid2"/>
    <dgm:cxn modelId="{91262854-ED1A-48C6-A28A-F8A8E67484E3}" type="presOf" srcId="{A4E6F225-8840-44CB-BB9C-B937F71667F7}" destId="{065A7919-CBB5-49D1-A259-0584F5CA0419}" srcOrd="0" destOrd="0" presId="urn:microsoft.com/office/officeart/2005/8/layout/pyramid2"/>
    <dgm:cxn modelId="{1A1992BD-6A20-4023-BF31-7A4159CF3E47}" type="presParOf" srcId="{E593C4DA-9E03-442F-B7EC-679238ABFD3F}" destId="{024785A1-0FFC-47B3-9BC4-2FF0DCFAE5B6}" srcOrd="0" destOrd="0" presId="urn:microsoft.com/office/officeart/2005/8/layout/pyramid2"/>
    <dgm:cxn modelId="{37877A2D-AF02-40C7-9C98-873B725CB528}" type="presParOf" srcId="{E593C4DA-9E03-442F-B7EC-679238ABFD3F}" destId="{23C857B0-9AEF-4A68-8917-B83264B62C26}" srcOrd="1" destOrd="0" presId="urn:microsoft.com/office/officeart/2005/8/layout/pyramid2"/>
    <dgm:cxn modelId="{4E897326-9280-4541-9FEA-EC426B91D698}" type="presParOf" srcId="{23C857B0-9AEF-4A68-8917-B83264B62C26}" destId="{64584DAE-F0A9-4BE3-914A-D10806474494}" srcOrd="0" destOrd="0" presId="urn:microsoft.com/office/officeart/2005/8/layout/pyramid2"/>
    <dgm:cxn modelId="{2573979B-FE9F-4EFE-A5BC-D83511597CBD}" type="presParOf" srcId="{23C857B0-9AEF-4A68-8917-B83264B62C26}" destId="{08F03710-3EF0-4C46-B9C1-DB12D4139438}" srcOrd="1" destOrd="0" presId="urn:microsoft.com/office/officeart/2005/8/layout/pyramid2"/>
    <dgm:cxn modelId="{3F8C8D28-4A3B-4B6C-A9BE-B0E3B266E5E0}" type="presParOf" srcId="{23C857B0-9AEF-4A68-8917-B83264B62C26}" destId="{065A7919-CBB5-49D1-A259-0584F5CA0419}" srcOrd="2" destOrd="0" presId="urn:microsoft.com/office/officeart/2005/8/layout/pyramid2"/>
    <dgm:cxn modelId="{AE69D0CA-1C2E-46ED-A72E-040833D6A6A2}" type="presParOf" srcId="{23C857B0-9AEF-4A68-8917-B83264B62C26}" destId="{2FC23DED-FC5E-40FB-A1B5-CC81F12DCC2E}" srcOrd="3" destOrd="0" presId="urn:microsoft.com/office/officeart/2005/8/layout/pyramid2"/>
    <dgm:cxn modelId="{DC32A0E0-1F63-404D-94BB-CFAF56B4B75B}" type="presParOf" srcId="{23C857B0-9AEF-4A68-8917-B83264B62C26}" destId="{A16C100B-A5DC-4231-BE72-AF61FF357DD0}" srcOrd="4" destOrd="0" presId="urn:microsoft.com/office/officeart/2005/8/layout/pyramid2"/>
    <dgm:cxn modelId="{8B508E7E-5994-4ECA-ABAF-086EA5AF5A1C}" type="presParOf" srcId="{23C857B0-9AEF-4A68-8917-B83264B62C26}" destId="{33827523-2A7D-4DE8-ADDF-4C6FA1F75A62}" srcOrd="5" destOrd="0" presId="urn:microsoft.com/office/officeart/2005/8/layout/pyramid2"/>
    <dgm:cxn modelId="{7066616E-D066-44F7-AFD5-96D37CECEE92}" type="presParOf" srcId="{23C857B0-9AEF-4A68-8917-B83264B62C26}" destId="{4144FF27-495C-4195-91E2-29D74F5C232E}" srcOrd="6" destOrd="0" presId="urn:microsoft.com/office/officeart/2005/8/layout/pyramid2"/>
    <dgm:cxn modelId="{DCAF7BAC-ABDC-4DCA-B6F0-CE01926153A1}" type="presParOf" srcId="{23C857B0-9AEF-4A68-8917-B83264B62C26}" destId="{B74BF528-886B-45C3-A9A0-71D7B55DB540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0169EF8B-1C34-43DC-AFEF-EE27A73F6BD4}" type="datetimeFigureOut">
              <a:rPr lang="ru-RU"/>
              <a:pPr>
                <a:defRPr/>
              </a:pPr>
              <a:t>10.06.2012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065B0881-0B12-4B95-B17D-A98ABE024B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518F2A2-F455-4DB8-934A-29AE34053126}" type="slidenum">
              <a:rPr lang="ru-RU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DB7AE1-4A22-4718-A26E-57BB2444B59A}" type="datetimeFigureOut">
              <a:rPr lang="ru-RU"/>
              <a:pPr>
                <a:defRPr/>
              </a:pPr>
              <a:t>10.06.2012</a:t>
            </a:fld>
            <a:endParaRPr lang="ru-RU"/>
          </a:p>
        </p:txBody>
      </p:sp>
      <p:sp>
        <p:nvSpPr>
          <p:cNvPr id="6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FE8AAB-F428-42B9-968D-CAC71196E6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DF2145-EAE6-494A-A937-075C65688A08}" type="datetimeFigureOut">
              <a:rPr lang="ru-RU"/>
              <a:pPr>
                <a:defRPr/>
              </a:pPr>
              <a:t>10.06.2012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35E5AB-32D9-409D-9992-9C3E2EB073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860824-3AFF-463F-A39C-53692FD08173}" type="datetimeFigureOut">
              <a:rPr lang="ru-RU"/>
              <a:pPr>
                <a:defRPr/>
              </a:pPr>
              <a:t>10.06.2012</a:t>
            </a:fld>
            <a:endParaRPr lang="ru-RU"/>
          </a:p>
        </p:txBody>
      </p:sp>
      <p:sp>
        <p:nvSpPr>
          <p:cNvPr id="7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5C55CB-736E-4C29-9F02-729CDF3103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736375-136D-40D7-AFA1-C416D22D9080}" type="datetimeFigureOut">
              <a:rPr lang="ru-RU"/>
              <a:pPr>
                <a:defRPr/>
              </a:pPr>
              <a:t>10.06.2012</a:t>
            </a:fld>
            <a:endParaRPr lang="ru-RU"/>
          </a:p>
        </p:txBody>
      </p:sp>
      <p:sp>
        <p:nvSpPr>
          <p:cNvPr id="6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2545ED-3C8E-48D4-80B1-1EAE8C788F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C7A0D8-44A1-4821-85A5-BF2DD4701D54}" type="datetimeFigureOut">
              <a:rPr lang="ru-RU"/>
              <a:pPr>
                <a:defRPr/>
              </a:pPr>
              <a:t>10.06.2012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78F52F-B844-4878-B9B9-07564DB3DD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44E6F1-F0F9-41A4-B749-EA3CF6A70A83}" type="datetimeFigureOut">
              <a:rPr lang="ru-RU"/>
              <a:pPr>
                <a:defRPr/>
              </a:pPr>
              <a:t>10.06.2012</a:t>
            </a:fld>
            <a:endParaRPr lang="ru-RU"/>
          </a:p>
        </p:txBody>
      </p:sp>
      <p:sp>
        <p:nvSpPr>
          <p:cNvPr id="4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40E51A-AF44-4FB9-8C39-E1DB5A97F9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D05D92-D538-4924-AFE8-87C830B66BED}" type="datetimeFigureOut">
              <a:rPr lang="ru-RU"/>
              <a:pPr>
                <a:defRPr/>
              </a:pPr>
              <a:t>10.06.2012</a:t>
            </a:fld>
            <a:endParaRPr lang="ru-RU"/>
          </a:p>
        </p:txBody>
      </p:sp>
      <p:sp>
        <p:nvSpPr>
          <p:cNvPr id="3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861236-EF73-4232-AEBF-B5CD21DB93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7896C6-EC59-4DB4-9FF7-9C9E9ACCAED4}" type="datetimeFigureOut">
              <a:rPr lang="ru-RU"/>
              <a:pPr>
                <a:defRPr/>
              </a:pPr>
              <a:t>10.06.2012</a:t>
            </a:fld>
            <a:endParaRPr lang="ru-RU"/>
          </a:p>
        </p:txBody>
      </p:sp>
      <p:sp>
        <p:nvSpPr>
          <p:cNvPr id="7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2E315D-9F7B-4859-BF71-8AF60B1370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89F73F-5526-4E87-BE8E-50E724A8083B}" type="datetimeFigureOut">
              <a:rPr lang="ru-RU"/>
              <a:pPr>
                <a:defRPr/>
              </a:pPr>
              <a:t>10.06.2012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EF703C-F249-489B-9FCB-3C141F5E66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67E516-4F1B-4666-B667-F80FD37A812A}" type="datetimeFigureOut">
              <a:rPr lang="ru-RU"/>
              <a:pPr>
                <a:defRPr/>
              </a:pPr>
              <a:t>10.06.2012</a:t>
            </a:fld>
            <a:endParaRPr lang="ru-RU"/>
          </a:p>
        </p:txBody>
      </p:sp>
      <p:sp>
        <p:nvSpPr>
          <p:cNvPr id="5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652B4B-0BC5-4061-9E79-5CA0CA2A4A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BB7B20-ADDE-4198-8EB1-F467914CBB1F}" type="datetimeFigureOut">
              <a:rPr lang="ru-RU"/>
              <a:pPr>
                <a:defRPr/>
              </a:pPr>
              <a:t>10.06.2012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B717CD-1FC5-4085-B396-1CB99794D5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9" name="Текст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0CF3867-9BF0-4A32-885F-789C5245EFDA}" type="datetimeFigureOut">
              <a:rPr lang="ru-RU"/>
              <a:pPr>
                <a:defRPr/>
              </a:pPr>
              <a:t>10.06.2012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024F614-C624-40F2-BB27-2828F83C57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3" r:id="rId4"/>
    <p:sldLayoutId id="2147483729" r:id="rId5"/>
    <p:sldLayoutId id="2147483724" r:id="rId6"/>
    <p:sldLayoutId id="2147483730" r:id="rId7"/>
    <p:sldLayoutId id="2147483731" r:id="rId8"/>
    <p:sldLayoutId id="2147483732" r:id="rId9"/>
    <p:sldLayoutId id="2147483725" r:id="rId10"/>
    <p:sldLayoutId id="214748373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upload.wikimedia.org/wikipedia/commons/b/b9/Lomonosov_(3).jpg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900igr.net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wmf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Documents%20and%20Settings\Admin\&#1052;&#1086;&#1080;%20&#1076;&#1086;&#1082;&#1091;&#1084;&#1077;&#1085;&#1090;&#1099;\&#1079;&#1072;&#1082;&#1086;&#1085;%20&#1089;&#1086;&#1093;&#1088;%20&#1084;&#1072;&#1089;&#1089;&#1099;.avi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Documents%20and%20Settings\Admin\&#1052;&#1086;&#1080;%20&#1076;&#1086;&#1082;&#1091;&#1084;&#1077;&#1085;&#1090;&#1099;\&#1055;&#1088;&#1080;&#1083;&#1086;&#1078;&#1077;&#1085;&#1080;&#1077;%203.avi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Documents%20and%20Settings\Admin\&#1052;&#1086;&#1080;%20&#1076;&#1086;&#1082;&#1091;&#1084;&#1077;&#1085;&#1090;&#1099;\pril2.wmv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29000" y="1500188"/>
            <a:ext cx="5357813" cy="1071562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Закон сохранения массы веществ.  Уравнения химических реакций.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43" name="TextBox 3"/>
          <p:cNvSpPr txBox="1">
            <a:spLocks noChangeArrowheads="1"/>
          </p:cNvSpPr>
          <p:nvPr/>
        </p:nvSpPr>
        <p:spPr bwMode="auto">
          <a:xfrm>
            <a:off x="357159" y="357188"/>
            <a:ext cx="821534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517B6"/>
                </a:solidFill>
                <a:latin typeface="Franklin Gothic Book" pitchFamily="34" charset="0"/>
              </a:rPr>
              <a:t>Общая </a:t>
            </a:r>
            <a:r>
              <a:rPr lang="ru-RU" sz="2800" b="1" dirty="0">
                <a:solidFill>
                  <a:srgbClr val="F517B6"/>
                </a:solidFill>
                <a:latin typeface="Franklin Gothic Book" pitchFamily="34" charset="0"/>
              </a:rPr>
              <a:t>средняя школа № 36  имени  </a:t>
            </a:r>
            <a:r>
              <a:rPr lang="ru-RU" sz="2800" b="1" dirty="0" err="1">
                <a:solidFill>
                  <a:srgbClr val="F517B6"/>
                </a:solidFill>
                <a:latin typeface="Franklin Gothic Book" pitchFamily="34" charset="0"/>
              </a:rPr>
              <a:t>Казыбек</a:t>
            </a:r>
            <a:r>
              <a:rPr lang="ru-RU" sz="2800" b="1" dirty="0">
                <a:solidFill>
                  <a:srgbClr val="F517B6"/>
                </a:solidFill>
                <a:latin typeface="Franklin Gothic Book" pitchFamily="34" charset="0"/>
              </a:rPr>
              <a:t>  </a:t>
            </a:r>
            <a:r>
              <a:rPr lang="ru-RU" sz="2800" b="1" dirty="0" err="1">
                <a:solidFill>
                  <a:srgbClr val="F517B6"/>
                </a:solidFill>
                <a:latin typeface="Franklin Gothic Book" pitchFamily="34" charset="0"/>
              </a:rPr>
              <a:t>би</a:t>
            </a:r>
            <a:r>
              <a:rPr lang="ru-RU" sz="2800" b="1" dirty="0">
                <a:solidFill>
                  <a:srgbClr val="F517B6"/>
                </a:solidFill>
                <a:latin typeface="Franklin Gothic Book" pitchFamily="34" charset="0"/>
              </a:rPr>
              <a:t> 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714744" y="3214688"/>
            <a:ext cx="5072098" cy="2554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Составила : учитель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химии, биологии 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высшей квалификационной категории: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Палжанова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А.Ш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</a:t>
            </a:r>
          </a:p>
          <a:p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</a:t>
            </a:r>
          </a:p>
          <a:p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2011 год</a:t>
            </a:r>
          </a:p>
        </p:txBody>
      </p:sp>
      <p:pic>
        <p:nvPicPr>
          <p:cNvPr id="8" name="Picture 2" descr="Файл:Lomonosov (3)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1428736"/>
            <a:ext cx="2499859" cy="3000379"/>
          </a:xfrm>
          <a:prstGeom prst="rect">
            <a:avLst/>
          </a:prstGeom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Скругленный прямоугольник 5">
            <a:hlinkClick r:id="rId4" tooltip=" Каталог презентаций "/>
          </p:cNvPr>
          <p:cNvSpPr/>
          <p:nvPr/>
        </p:nvSpPr>
        <p:spPr>
          <a:xfrm>
            <a:off x="3898900" y="6477000"/>
            <a:ext cx="13462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900" tIns="25400" rIns="88900" bIns="50800" rtlCol="0" anchor="ctr"/>
          <a:lstStyle/>
          <a:p>
            <a:pPr algn="ctr"/>
            <a:r>
              <a:rPr lang="en-US" sz="2000" u="sng" smtClean="0">
                <a:solidFill>
                  <a:srgbClr val="3333CC"/>
                </a:solidFill>
                <a:latin typeface="Arial"/>
              </a:rPr>
              <a:t>900igr.net</a:t>
            </a:r>
            <a:endParaRPr lang="ru-RU" sz="2000" u="sng">
              <a:solidFill>
                <a:srgbClr val="3333CC"/>
              </a:solidFill>
              <a:latin typeface="Arial"/>
            </a:endParaRPr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00430" y="142852"/>
            <a:ext cx="5491170" cy="1214446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ru-RU" sz="2400" b="1" i="1" dirty="0" smtClean="0">
                <a:solidFill>
                  <a:srgbClr val="7030A0"/>
                </a:solidFill>
              </a:rPr>
              <a:t>Единственный путь, ведущий к знанию, - это деятельность.</a:t>
            </a:r>
            <a:br>
              <a:rPr lang="ru-RU" sz="2400" b="1" i="1" dirty="0" smtClean="0">
                <a:solidFill>
                  <a:srgbClr val="7030A0"/>
                </a:solidFill>
              </a:rPr>
            </a:br>
            <a:endParaRPr lang="ru-RU" sz="2400" b="1" i="1" dirty="0">
              <a:solidFill>
                <a:srgbClr val="7030A0"/>
              </a:solidFill>
            </a:endParaRPr>
          </a:p>
        </p:txBody>
      </p:sp>
      <p:sp>
        <p:nvSpPr>
          <p:cNvPr id="11267" name="Содержимое 2"/>
          <p:cNvSpPr>
            <a:spLocks noGrp="1"/>
          </p:cNvSpPr>
          <p:nvPr>
            <p:ph idx="1"/>
          </p:nvPr>
        </p:nvSpPr>
        <p:spPr>
          <a:xfrm>
            <a:off x="642910" y="1214422"/>
            <a:ext cx="8286808" cy="5357850"/>
          </a:xfrm>
        </p:spPr>
        <p:txBody>
          <a:bodyPr/>
          <a:lstStyle/>
          <a:p>
            <a:pPr marL="542925" indent="-180975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ru-RU" sz="2800" dirty="0" smtClean="0">
                <a:solidFill>
                  <a:srgbClr val="0070C0"/>
                </a:solidFill>
              </a:rPr>
              <a:t>Цели урока: </a:t>
            </a:r>
          </a:p>
          <a:p>
            <a:pPr marL="542925" indent="-180975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ru-RU" sz="2800" b="1" dirty="0" smtClean="0">
                <a:solidFill>
                  <a:srgbClr val="0070C0"/>
                </a:solidFill>
              </a:rPr>
              <a:t>  </a:t>
            </a:r>
            <a:r>
              <a:rPr lang="ru-RU" sz="2000" b="1" dirty="0" smtClean="0">
                <a:solidFill>
                  <a:srgbClr val="FF0000"/>
                </a:solidFill>
              </a:rPr>
              <a:t>Обучающие</a:t>
            </a:r>
            <a:r>
              <a:rPr lang="ru-RU" sz="2000" dirty="0" smtClean="0">
                <a:solidFill>
                  <a:srgbClr val="002060"/>
                </a:solidFill>
              </a:rPr>
              <a:t> - экспериментально доказать закон сохранения массы веществ. На основе этого закона сформировать понятие о материальном балансе химической реакции. Сформировать понятие об уравнении химической реакции как об условной записи, отображающей превращения веществ. </a:t>
            </a:r>
          </a:p>
          <a:p>
            <a:pPr marL="542925" indent="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ru-RU" sz="2000" b="1" i="1" dirty="0" smtClean="0">
                <a:solidFill>
                  <a:srgbClr val="FF0000"/>
                </a:solidFill>
              </a:rPr>
              <a:t>Развивающие</a:t>
            </a:r>
            <a:r>
              <a:rPr lang="ru-RU" sz="2000" b="1" i="1" dirty="0" smtClean="0">
                <a:solidFill>
                  <a:srgbClr val="002060"/>
                </a:solidFill>
              </a:rPr>
              <a:t> </a:t>
            </a:r>
            <a:r>
              <a:rPr lang="ru-RU" sz="2000" dirty="0" smtClean="0">
                <a:solidFill>
                  <a:srgbClr val="002060"/>
                </a:solidFill>
              </a:rPr>
              <a:t>- развивать умения ставить несложные проблемы, формулировать гипотезы и проводить их опытную проверку; совершенствовать умения работать с лабораторным оборудованием и реактивами ; развивать способность к логическому мышлению.</a:t>
            </a:r>
          </a:p>
          <a:p>
            <a:pPr marL="542925" indent="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ru-RU" sz="2000" b="1" i="1" dirty="0" smtClean="0">
                <a:solidFill>
                  <a:srgbClr val="FF0000"/>
                </a:solidFill>
              </a:rPr>
              <a:t>Воспитательные</a:t>
            </a:r>
            <a:r>
              <a:rPr lang="ru-RU" sz="2000" dirty="0" smtClean="0">
                <a:solidFill>
                  <a:srgbClr val="002060"/>
                </a:solidFill>
              </a:rPr>
              <a:t> - продолжить формирование научного мировоззрения учащихся; воспитывать коммуникативную компетентность, а также наблюдательность, внимание, инициативу. На примере жизни и деятельности М. В. Ломоносова воспитывать интерес к изучению химии.</a:t>
            </a:r>
            <a:br>
              <a:rPr lang="ru-RU" sz="2000" dirty="0" smtClean="0">
                <a:solidFill>
                  <a:srgbClr val="002060"/>
                </a:solidFill>
              </a:rPr>
            </a:br>
            <a:endParaRPr lang="ru-RU" sz="2000" dirty="0" smtClean="0">
              <a:solidFill>
                <a:srgbClr val="002060"/>
              </a:solidFill>
            </a:endParaRPr>
          </a:p>
          <a:p>
            <a:pPr eaLnBrk="1" hangingPunct="1">
              <a:buNone/>
            </a:pPr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E:\Documents and Settings\Администратор\Мои документы\Мои рисунки\180px-Robert_Boyl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714500"/>
            <a:ext cx="2500298" cy="3414713"/>
          </a:xfrm>
          <a:prstGeom prst="rect">
            <a:avLst/>
          </a:prstGeom>
          <a:noFill/>
          <a:ln w="9525">
            <a:solidFill>
              <a:srgbClr val="F517B6"/>
            </a:solidFill>
            <a:miter lim="800000"/>
            <a:headEnd/>
            <a:tailEnd/>
          </a:ln>
        </p:spPr>
      </p:pic>
      <p:pic>
        <p:nvPicPr>
          <p:cNvPr id="16" name="Рисунок 5" descr="Михаил Ломоносов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0298" y="1857364"/>
            <a:ext cx="2786082" cy="3929062"/>
          </a:xfrm>
          <a:prstGeom prst="rect">
            <a:avLst/>
          </a:prstGeom>
          <a:noFill/>
          <a:ln w="9525">
            <a:solidFill>
              <a:srgbClr val="F517B6"/>
            </a:solidFill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001156" cy="1154098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rgbClr val="0070C0"/>
                </a:solidFill>
              </a:rPr>
              <a:t>   </a:t>
            </a:r>
            <a:r>
              <a:rPr lang="ru-RU" sz="4000" b="1" dirty="0" smtClean="0">
                <a:solidFill>
                  <a:srgbClr val="F517B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Открытие закона сохранения    </a:t>
            </a:r>
            <a:br>
              <a:rPr lang="ru-RU" sz="4000" b="1" dirty="0" smtClean="0">
                <a:solidFill>
                  <a:srgbClr val="F517B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</a:br>
            <a:r>
              <a:rPr lang="ru-RU" sz="4000" b="1" dirty="0" smtClean="0">
                <a:solidFill>
                  <a:srgbClr val="F517B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   массы  веществ</a:t>
            </a:r>
            <a:endParaRPr lang="ru-RU" sz="4000" b="1" dirty="0">
              <a:solidFill>
                <a:srgbClr val="F517B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</a:endParaRPr>
          </a:p>
        </p:txBody>
      </p:sp>
      <p:pic>
        <p:nvPicPr>
          <p:cNvPr id="12292" name="Picture 5" descr="j023413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58148" y="1000108"/>
            <a:ext cx="1127456" cy="1081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7" descr="Лавуазье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72066" y="2143116"/>
            <a:ext cx="2714624" cy="3632200"/>
          </a:xfrm>
          <a:prstGeom prst="rect">
            <a:avLst/>
          </a:prstGeom>
          <a:noFill/>
          <a:ln w="9525">
            <a:solidFill>
              <a:srgbClr val="F517B6"/>
            </a:solidFill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4714875" y="5715000"/>
            <a:ext cx="4429125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1353502" lvl="3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defRPr/>
            </a:pPr>
            <a:endParaRPr lang="ru-RU" dirty="0">
              <a:solidFill>
                <a:srgbClr val="0070C0"/>
              </a:solidFill>
            </a:endParaRPr>
          </a:p>
          <a:p>
            <a:pPr marL="1353502" lvl="3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defRPr/>
            </a:pPr>
            <a:endParaRPr lang="ru-RU" dirty="0">
              <a:solidFill>
                <a:srgbClr val="0070C0"/>
              </a:solidFill>
            </a:endParaRPr>
          </a:p>
          <a:p>
            <a:pPr marL="1353502" lvl="3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defRPr/>
            </a:pPr>
            <a:r>
              <a:rPr lang="ru-RU" dirty="0">
                <a:solidFill>
                  <a:srgbClr val="0070C0"/>
                </a:solidFill>
              </a:rPr>
              <a:t>         </a:t>
            </a:r>
            <a:r>
              <a:rPr lang="ru-RU" b="1" dirty="0">
                <a:solidFill>
                  <a:srgbClr val="0070C0"/>
                </a:solidFill>
              </a:rPr>
              <a:t>1789г.</a:t>
            </a:r>
            <a:br>
              <a:rPr lang="ru-RU" b="1" dirty="0">
                <a:solidFill>
                  <a:srgbClr val="0070C0"/>
                </a:solidFill>
              </a:rPr>
            </a:b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539750" y="5516563"/>
            <a:ext cx="20161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latin typeface="Calibri" pitchFamily="34" charset="0"/>
              </a:rPr>
              <a:t>Роберт Бойль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827088" y="6021388"/>
            <a:ext cx="1081087" cy="36988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Arial" pitchFamily="34" charset="0"/>
              <a:buNone/>
              <a:defRPr/>
            </a:pPr>
            <a:r>
              <a:rPr lang="ru-RU" b="1" dirty="0">
                <a:solidFill>
                  <a:srgbClr val="0070C0"/>
                </a:solidFill>
              </a:rPr>
              <a:t>1673г.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786063" y="6286500"/>
            <a:ext cx="1214437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Arial" pitchFamily="34" charset="0"/>
              <a:buNone/>
              <a:defRPr/>
            </a:pPr>
            <a:r>
              <a:rPr lang="ru-RU" b="1" dirty="0">
                <a:solidFill>
                  <a:srgbClr val="0070C0"/>
                </a:solidFill>
              </a:rPr>
              <a:t>1748г.</a:t>
            </a:r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2214563" y="5929313"/>
            <a:ext cx="250031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latin typeface="Calibri" pitchFamily="34" charset="0"/>
              </a:rPr>
              <a:t>М. В. Ломоносов</a:t>
            </a:r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5500688" y="5572125"/>
            <a:ext cx="2928937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400" b="1">
              <a:latin typeface="Calibri" pitchFamily="34" charset="0"/>
            </a:endParaRPr>
          </a:p>
          <a:p>
            <a:r>
              <a:rPr lang="ru-RU" sz="2400" b="1">
                <a:latin typeface="Calibri" pitchFamily="34" charset="0"/>
              </a:rPr>
              <a:t>Антуан  Лавуазье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6" descr="Опыт Бойля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85938" y="214313"/>
            <a:ext cx="5214937" cy="4011612"/>
          </a:xfrm>
          <a:noFill/>
          <a:ln w="38100">
            <a:solidFill>
              <a:srgbClr val="F517B6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285750" y="2690813"/>
            <a:ext cx="8643938" cy="353853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 sz="2800" dirty="0"/>
          </a:p>
          <a:p>
            <a:pPr>
              <a:defRPr/>
            </a:pPr>
            <a:endParaRPr lang="ru-RU" sz="2800" dirty="0"/>
          </a:p>
          <a:p>
            <a:pPr>
              <a:defRPr/>
            </a:pPr>
            <a:endParaRPr lang="ru-RU" sz="2800" dirty="0"/>
          </a:p>
          <a:p>
            <a:pPr>
              <a:defRPr/>
            </a:pPr>
            <a:endParaRPr lang="ru-RU" sz="2800" dirty="0"/>
          </a:p>
          <a:p>
            <a:pPr>
              <a:defRPr/>
            </a:pP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Бойль проделал множество опытов по прокаливанию металлов в запаянных ретортах и всякий раз масса окалины оказывалась больше массы прокаливаемого металла.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/>
        </p:nvGraphicFramePr>
        <p:xfrm>
          <a:off x="428596" y="357166"/>
          <a:ext cx="8229600" cy="53609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24785A1-0FFC-47B3-9BC4-2FF0DCFAE5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graphicEl>
                                              <a:dgm id="{024785A1-0FFC-47B3-9BC4-2FF0DCFAE5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4584DAE-F0A9-4BE3-914A-D108064744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graphicEl>
                                              <a:dgm id="{64584DAE-F0A9-4BE3-914A-D1080647449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65A7919-CBB5-49D1-A259-0584F5CA04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graphicEl>
                                              <a:dgm id="{065A7919-CBB5-49D1-A259-0584F5CA041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16C100B-A5DC-4231-BE72-AF61FF357D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graphicEl>
                                              <a:dgm id="{A16C100B-A5DC-4231-BE72-AF61FF357D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144FF27-495C-4195-91E2-29D74F5C23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>
                                            <p:graphicEl>
                                              <a:dgm id="{4144FF27-495C-4195-91E2-29D74F5C232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6" descr="Опыт Ломоносов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25" y="214313"/>
            <a:ext cx="5500688" cy="436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Прямоугольник 2"/>
          <p:cNvSpPr>
            <a:spLocks noChangeArrowheads="1"/>
          </p:cNvSpPr>
          <p:nvPr/>
        </p:nvSpPr>
        <p:spPr bwMode="auto">
          <a:xfrm>
            <a:off x="1357313" y="2828925"/>
            <a:ext cx="7000875" cy="354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2800" b="1">
              <a:solidFill>
                <a:srgbClr val="002060"/>
              </a:solidFill>
            </a:endParaRPr>
          </a:p>
          <a:p>
            <a:pPr algn="ctr"/>
            <a:endParaRPr lang="ru-RU" sz="2800" b="1">
              <a:solidFill>
                <a:srgbClr val="002060"/>
              </a:solidFill>
            </a:endParaRPr>
          </a:p>
          <a:p>
            <a:pPr algn="ctr"/>
            <a:endParaRPr lang="ru-RU" sz="2800" b="1">
              <a:solidFill>
                <a:srgbClr val="002060"/>
              </a:solidFill>
            </a:endParaRPr>
          </a:p>
          <a:p>
            <a:pPr algn="ctr"/>
            <a:endParaRPr lang="ru-RU" sz="2800" b="1">
              <a:solidFill>
                <a:srgbClr val="002060"/>
              </a:solidFill>
            </a:endParaRPr>
          </a:p>
          <a:p>
            <a:pPr algn="ctr"/>
            <a:r>
              <a:rPr lang="ru-RU" sz="2800" b="1">
                <a:solidFill>
                  <a:srgbClr val="002060"/>
                </a:solidFill>
              </a:rPr>
              <a:t>Русский учёный М.В. Ломоносов предположил, что чувственный опыт обманывает нас. 5 июля 1748 года он написал в письме Леонарду Эйлеру: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57290" y="1214422"/>
            <a:ext cx="6429420" cy="3539430"/>
          </a:xfrm>
          <a:prstGeom prst="rect">
            <a:avLst/>
          </a:prstGeom>
          <a:ln/>
          <a:effectLst>
            <a:glow rad="228600">
              <a:schemeClr val="accent2">
                <a:satMod val="175000"/>
                <a:alpha val="40000"/>
              </a:schemeClr>
            </a:glow>
            <a:outerShdw blurRad="63500" dist="25400" dir="5400000" rotWithShape="0">
              <a:srgbClr val="000000">
                <a:alpha val="43137"/>
              </a:srgb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/>
              <a:t>«Все перемены в натуре случающиеся такого суть состояния, что сколько чего у одного тела отнимется, столько же присовокупится к другому. Так, ежели где </a:t>
            </a:r>
            <a:r>
              <a:rPr lang="ru-RU" sz="2800" b="1" dirty="0" smtClean="0"/>
              <a:t>убудет</a:t>
            </a:r>
            <a:r>
              <a:rPr lang="en-US" sz="2800" b="1" dirty="0" smtClean="0"/>
              <a:t> </a:t>
            </a:r>
            <a:r>
              <a:rPr lang="ru-RU" sz="2800" b="1" dirty="0" smtClean="0"/>
              <a:t> </a:t>
            </a:r>
            <a:r>
              <a:rPr lang="ru-RU" sz="2800" b="1" dirty="0"/>
              <a:t>материи, то умножится в другом месте; сколько часов положит кто на бдение, столько же сну отнимет...»</a:t>
            </a:r>
          </a:p>
        </p:txBody>
      </p:sp>
      <p:pic>
        <p:nvPicPr>
          <p:cNvPr id="3" name="Picture 16" descr="Колбы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4929198"/>
            <a:ext cx="1714512" cy="1742915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48" y="1714488"/>
            <a:ext cx="8072494" cy="2554545"/>
          </a:xfrm>
          <a:prstGeom prst="rect">
            <a:avLst/>
          </a:prstGeom>
          <a:ln>
            <a:solidFill>
              <a:srgbClr val="00B0F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63500" dist="25400" dir="5400000" rotWithShape="0">
              <a:srgbClr val="000000">
                <a:alpha val="43137"/>
              </a:srgb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buFont typeface="Wingdings 2" pitchFamily="18" charset="2"/>
              <a:buNone/>
              <a:defRPr/>
            </a:pPr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«Масса веществ, вступивших в реакцию,  равна массе образовавшихся веществ в результате реакции» - современная </a:t>
            </a:r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формулировка  закона сохранения  массы веществ.</a:t>
            </a:r>
            <a:endParaRPr lang="ru-RU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411" name="Прямоугольник 2"/>
          <p:cNvSpPr>
            <a:spLocks noChangeArrowheads="1"/>
          </p:cNvSpPr>
          <p:nvPr/>
        </p:nvSpPr>
        <p:spPr bwMode="auto">
          <a:xfrm>
            <a:off x="357188" y="3000375"/>
            <a:ext cx="65008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endParaRPr lang="ru-RU" sz="2400" dirty="0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закон сохр массы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2895600" y="2057400"/>
            <a:ext cx="3352800" cy="2743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 fullScrn="1"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571481"/>
            <a:ext cx="8572560" cy="3108543"/>
          </a:xfrm>
          <a:prstGeom prst="rect">
            <a:avLst/>
          </a:prstGeom>
          <a:solidFill>
            <a:schemeClr val="bg1"/>
          </a:solidFill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Лишь в 1756 году Ломоносову удалось проверить опытным путём теоретически открытый закон сохранения массы веществ. Подобно Бойлю русский учёный делал опыт в запаянных ретортах. Но, в отличие от Бойля,  Ломоносов взвешивал сосуды как до, так и после прокаливания не вскрывая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Приложение 3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2895600" y="2057400"/>
            <a:ext cx="3352800" cy="2743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 fullScrn="1"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Лавуазь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5" y="1714500"/>
            <a:ext cx="2632075" cy="2928938"/>
          </a:xfrm>
          <a:prstGeom prst="rect">
            <a:avLst/>
          </a:prstGeom>
          <a:noFill/>
          <a:ln w="38100">
            <a:solidFill>
              <a:srgbClr val="F517B6"/>
            </a:solidFill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357554" y="1071546"/>
            <a:ext cx="5286412" cy="4524315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  <a:outerShdw blurRad="63500" dist="25400" dir="5400000" rotWithShape="0">
              <a:srgbClr val="000000">
                <a:alpha val="43137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ru-RU" sz="3200" b="1" dirty="0"/>
              <a:t>      </a:t>
            </a:r>
          </a:p>
          <a:p>
            <a:pPr>
              <a:defRPr/>
            </a:pPr>
            <a:endParaRPr lang="ru-RU" sz="3200" b="1" dirty="0"/>
          </a:p>
          <a:p>
            <a:pPr>
              <a:defRPr/>
            </a:pPr>
            <a:r>
              <a:rPr lang="ru-RU" sz="3200" b="1" dirty="0"/>
              <a:t>      Значительно позже этот     </a:t>
            </a:r>
          </a:p>
          <a:p>
            <a:pPr>
              <a:defRPr/>
            </a:pPr>
            <a:r>
              <a:rPr lang="ru-RU" sz="3200" b="1" dirty="0"/>
              <a:t>       </a:t>
            </a:r>
            <a:r>
              <a:rPr lang="ru-RU" sz="3200" b="1" dirty="0" err="1"/>
              <a:t>закон,независимо</a:t>
            </a:r>
            <a:r>
              <a:rPr lang="ru-RU" sz="3200" b="1" dirty="0"/>
              <a:t> от </a:t>
            </a:r>
          </a:p>
          <a:p>
            <a:pPr>
              <a:defRPr/>
            </a:pPr>
            <a:r>
              <a:rPr lang="ru-RU" sz="3200" b="1" dirty="0"/>
              <a:t>       М.В. </a:t>
            </a:r>
            <a:r>
              <a:rPr lang="ru-RU" sz="3200" b="1" dirty="0" err="1"/>
              <a:t>Ломоносова,был</a:t>
            </a:r>
            <a:r>
              <a:rPr lang="ru-RU" sz="3200" b="1" dirty="0"/>
              <a:t> </a:t>
            </a:r>
          </a:p>
          <a:p>
            <a:pPr>
              <a:defRPr/>
            </a:pPr>
            <a:r>
              <a:rPr lang="ru-RU" sz="3200" b="1" dirty="0"/>
              <a:t>       открыт французским </a:t>
            </a:r>
          </a:p>
          <a:p>
            <a:pPr>
              <a:defRPr/>
            </a:pPr>
            <a:r>
              <a:rPr lang="ru-RU" sz="3200" b="1" dirty="0"/>
              <a:t>       ученым А.Лавуазье.</a:t>
            </a:r>
          </a:p>
          <a:p>
            <a:pPr>
              <a:defRPr/>
            </a:pPr>
            <a:endParaRPr lang="ru-RU" sz="3200" b="1" dirty="0"/>
          </a:p>
          <a:p>
            <a:pPr>
              <a:defRPr/>
            </a:pP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6000" dirty="0" smtClean="0">
                <a:solidFill>
                  <a:schemeClr val="accent5">
                    <a:lumMod val="75000"/>
                  </a:schemeClr>
                </a:solidFill>
                <a:latin typeface="Arno Pro" pitchFamily="18" charset="0"/>
              </a:rPr>
              <a:t>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214291"/>
            <a:ext cx="7643866" cy="4357718"/>
          </a:xfrm>
        </p:spPr>
        <p:txBody>
          <a:bodyPr rtlCol="0">
            <a:normAutofit/>
          </a:bodyPr>
          <a:lstStyle/>
          <a:p>
            <a:pPr marL="265176" indent="-265176" algn="just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ru-RU" sz="2000" b="1" dirty="0" smtClean="0">
              <a:solidFill>
                <a:srgbClr val="FF0000"/>
              </a:solidFill>
            </a:endParaRPr>
          </a:p>
          <a:p>
            <a:pPr marL="265176" indent="-265176" algn="just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ru-RU" sz="2000" b="1" dirty="0" smtClean="0">
              <a:solidFill>
                <a:srgbClr val="FF0000"/>
              </a:solidFill>
            </a:endParaRPr>
          </a:p>
          <a:p>
            <a:pPr marL="265176" indent="-265176" algn="just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2000" b="1" dirty="0" smtClean="0">
                <a:solidFill>
                  <a:srgbClr val="FF0000"/>
                </a:solidFill>
              </a:rPr>
              <a:t>Химическая </a:t>
            </a:r>
            <a:r>
              <a:rPr lang="ru-RU" sz="2000" b="1" dirty="0">
                <a:solidFill>
                  <a:srgbClr val="FF0000"/>
                </a:solidFill>
              </a:rPr>
              <a:t>формула </a:t>
            </a:r>
            <a:r>
              <a:rPr lang="ru-RU" sz="2000" b="1" dirty="0">
                <a:solidFill>
                  <a:srgbClr val="002060"/>
                </a:solidFill>
              </a:rPr>
              <a:t>– условная запись состава вещества с  помощью химических знаков и индексов.</a:t>
            </a:r>
          </a:p>
          <a:p>
            <a:pPr marL="265176" indent="-265176" algn="just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2000" b="1" dirty="0">
                <a:solidFill>
                  <a:srgbClr val="002060"/>
                </a:solidFill>
              </a:rPr>
              <a:t>    </a:t>
            </a:r>
            <a:r>
              <a:rPr lang="ru-RU" sz="2000" b="1" dirty="0">
                <a:solidFill>
                  <a:srgbClr val="FF0000"/>
                </a:solidFill>
              </a:rPr>
              <a:t>Индекс</a:t>
            </a:r>
            <a:r>
              <a:rPr lang="ru-RU" sz="2000" b="1" dirty="0">
                <a:solidFill>
                  <a:srgbClr val="002060"/>
                </a:solidFill>
              </a:rPr>
              <a:t>  показывает число атомов в формульной единице вещества.</a:t>
            </a:r>
          </a:p>
          <a:p>
            <a:pPr marL="265176" indent="-265176" algn="just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2000" b="1" dirty="0">
                <a:solidFill>
                  <a:srgbClr val="FF0000"/>
                </a:solidFill>
              </a:rPr>
              <a:t>    Коэффициент  </a:t>
            </a:r>
            <a:r>
              <a:rPr lang="ru-RU" sz="2000" b="1" dirty="0">
                <a:solidFill>
                  <a:srgbClr val="002060"/>
                </a:solidFill>
              </a:rPr>
              <a:t>показывает число несоединенных друг с другом частиц</a:t>
            </a:r>
          </a:p>
          <a:p>
            <a:pPr marL="265176" indent="-265176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ru-RU" sz="24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428860" y="3500438"/>
            <a:ext cx="3429024" cy="92333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54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5Н</a:t>
            </a:r>
            <a:r>
              <a:rPr lang="ru-RU" sz="36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</a:t>
            </a:r>
            <a:r>
              <a:rPr lang="ru-RU" sz="54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</a:t>
            </a:r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2643188" y="3214688"/>
            <a:ext cx="857250" cy="5715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 rot="5400000">
            <a:off x="4072732" y="3356769"/>
            <a:ext cx="285750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1643063" y="3000375"/>
            <a:ext cx="18064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 </a:t>
            </a:r>
            <a:r>
              <a:rPr lang="ru-RU" sz="2000" dirty="0">
                <a:latin typeface="+mn-lt"/>
              </a:rPr>
              <a:t>Коэффициент 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3357563" y="2857500"/>
            <a:ext cx="250510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dirty="0">
                <a:latin typeface="Calibri" pitchFamily="34" charset="0"/>
              </a:rPr>
              <a:t>Химическая формула</a:t>
            </a: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5643563" y="3143250"/>
            <a:ext cx="24495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dirty="0">
                <a:latin typeface="Calibri" pitchFamily="34" charset="0"/>
              </a:rPr>
              <a:t>Индекс</a:t>
            </a:r>
          </a:p>
        </p:txBody>
      </p:sp>
      <p:cxnSp>
        <p:nvCxnSpPr>
          <p:cNvPr id="10" name="Прямая со стрелкой 9"/>
          <p:cNvCxnSpPr/>
          <p:nvPr/>
        </p:nvCxnSpPr>
        <p:spPr>
          <a:xfrm rot="10800000" flipV="1">
            <a:off x="4357686" y="3429000"/>
            <a:ext cx="1285875" cy="5000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357158" y="4500563"/>
            <a:ext cx="8072494" cy="1769715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marL="265176" indent="-265176" algn="ctr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 основании данного закона составляют</a:t>
            </a:r>
            <a:endParaRPr lang="ru-RU" sz="1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65176" indent="-265176" algn="ctr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  <a:hlinkClick r:id="rId2" action="ppaction://hlinksldjump"/>
            </a:endParaRPr>
          </a:p>
          <a:p>
            <a:pPr marL="265176" indent="-265176" algn="ctr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уравнения 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химических реакций </a:t>
            </a:r>
            <a:endParaRPr lang="ru-RU" sz="3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265176" indent="-265176" algn="ctr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100" b="1" u="sng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65176" indent="-265176" algn="ctr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65176" indent="-265176" algn="ctr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помощью химических формул, коэффициентов и </a:t>
            </a:r>
          </a:p>
          <a:p>
            <a:pPr marL="265176" indent="-265176" algn="ctr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математических знаков.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0"/>
                            </p:stCondLst>
                            <p:childTnLst>
                              <p:par>
                                <p:cTn id="6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500"/>
                            </p:stCondLst>
                            <p:childTnLst>
                              <p:par>
                                <p:cTn id="7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3238" y="428625"/>
            <a:ext cx="8183562" cy="928688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Химические уравнения</a:t>
            </a:r>
            <a:endParaRPr lang="ru-RU" sz="48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503238" y="1428750"/>
            <a:ext cx="8183562" cy="4572000"/>
          </a:xfrm>
        </p:spPr>
        <p:txBody>
          <a:bodyPr>
            <a:normAutofit/>
          </a:bodyPr>
          <a:lstStyle/>
          <a:p>
            <a:pPr marL="265176" indent="-265176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i="1" dirty="0" smtClean="0"/>
              <a:t>    </a:t>
            </a:r>
            <a:r>
              <a:rPr lang="ru-RU" sz="4400" b="1" i="1" dirty="0" smtClean="0">
                <a:solidFill>
                  <a:schemeClr val="accent2">
                    <a:lumMod val="50000"/>
                  </a:schemeClr>
                </a:solidFill>
              </a:rPr>
              <a:t>Химическое уравнение – условная запись химической реакции с помощью </a:t>
            </a:r>
            <a:r>
              <a:rPr lang="ru-RU" sz="4400" b="1" i="1" dirty="0" smtClean="0">
                <a:solidFill>
                  <a:srgbClr val="F517B6"/>
                </a:solidFill>
              </a:rPr>
              <a:t>химических формул  </a:t>
            </a:r>
            <a:r>
              <a:rPr lang="ru-RU" sz="4400" b="1" i="1" dirty="0" smtClean="0">
                <a:solidFill>
                  <a:schemeClr val="accent2">
                    <a:lumMod val="50000"/>
                  </a:schemeClr>
                </a:solidFill>
              </a:rPr>
              <a:t>и </a:t>
            </a:r>
            <a:r>
              <a:rPr lang="ru-RU" sz="4400" b="1" i="1" dirty="0" smtClean="0">
                <a:solidFill>
                  <a:srgbClr val="FF0000"/>
                </a:solidFill>
              </a:rPr>
              <a:t> </a:t>
            </a:r>
            <a:r>
              <a:rPr lang="ru-RU" sz="4400" b="1" i="1" dirty="0" smtClean="0">
                <a:solidFill>
                  <a:srgbClr val="F517B6"/>
                </a:solidFill>
              </a:rPr>
              <a:t>коэффициентов</a:t>
            </a:r>
            <a:endParaRPr lang="ru-RU" i="1" dirty="0" smtClean="0">
              <a:solidFill>
                <a:srgbClr val="F517B6"/>
              </a:solidFill>
            </a:endParaRP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142875"/>
            <a:ext cx="635429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Алгоритм </a:t>
            </a:r>
            <a:r>
              <a:rPr lang="ru-RU" sz="28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составления  уравнений </a:t>
            </a:r>
            <a:endParaRPr lang="ru-RU" sz="28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14282" y="785793"/>
          <a:ext cx="8643998" cy="5906170"/>
        </p:xfrm>
        <a:graphic>
          <a:graphicData uri="http://schemas.openxmlformats.org/drawingml/2006/table">
            <a:tbl>
              <a:tblPr/>
              <a:tblGrid>
                <a:gridCol w="4321999"/>
                <a:gridCol w="4321999"/>
              </a:tblGrid>
              <a:tr h="3113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Порядок выполнения операций 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Пример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6352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 В левой части уравнения записать исходные вещества, в правой — продукты реакции (молекулы газов водорода, хлора, кислорода, азота состоят из двух атомов) 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Al   +   O</a:t>
                      </a:r>
                      <a:r>
                        <a:rPr kumimoji="0" lang="en-US" sz="11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1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=    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Al</a:t>
                      </a:r>
                      <a:r>
                        <a:rPr kumimoji="0" lang="en-US" sz="11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r>
                        <a:rPr kumimoji="0" lang="en-US" sz="11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+3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</a:t>
                      </a:r>
                      <a:r>
                        <a:rPr kumimoji="0" lang="en-US" sz="11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1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</a:tr>
              <a:tr h="920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 Определить число атомов каждого элемента в левой и правой частях схемы реакции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Лево                          право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Al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 атом                         2атома       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-2  атома                      3атома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</a:tr>
              <a:tr h="5646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 Среди элементов с разным числом атомов до и после реакции выбрать тот, число атомов которого больше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 — 2 атома слева</a:t>
                      </a:r>
                      <a:b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 — 3 атомов справа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</a:tr>
              <a:tr h="6352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 Найти наименьшее общее кратное (НОК) числа атомов этого элемента в левой части уравнения и числа атомов этого элемента в правой части уравнения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НОК — 6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</a:tr>
              <a:tr h="6352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 Разделить НОК на число атомов этого элемента в левой части уравнения, получив коэффициент для левой части уравнения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 : 2 = 3</a:t>
                      </a:r>
                      <a:b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Al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+ 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</a:t>
                      </a:r>
                      <a:r>
                        <a:rPr kumimoji="0" lang="ru-RU" sz="11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=  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Al</a:t>
                      </a:r>
                      <a:r>
                        <a:rPr kumimoji="0" lang="ru-RU" sz="11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</a:t>
                      </a:r>
                      <a:r>
                        <a:rPr kumimoji="0" lang="en-US" sz="11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</a:tr>
              <a:tr h="6352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 Разделить НОК на число атомов этого элемента в правой части уравнения, получив коэффициент для правой части уравнения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: 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= 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Al </a:t>
                      </a: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</a:t>
                      </a:r>
                      <a:r>
                        <a:rPr kumimoji="0" lang="ru-RU" sz="11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= 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Al</a:t>
                      </a:r>
                      <a:r>
                        <a:rPr kumimoji="0" lang="ru-RU" sz="11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</a:t>
                      </a:r>
                      <a:r>
                        <a:rPr kumimoji="0" lang="ru-RU" sz="11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    </a:t>
                      </a: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        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</a:tr>
              <a:tr h="15690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 Необходимо подсчитать число атомов других элементов в левой и правой частях уравнения и с помощью коэффициентов уравнять их, т. е. число атомов каждого элемента в левой и правой частях уравнения должно быть одинаковым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Al 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</a:t>
                      </a:r>
                      <a:r>
                        <a:rPr kumimoji="0" lang="ru-RU" sz="11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= 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Al</a:t>
                      </a:r>
                      <a:r>
                        <a:rPr kumimoji="0" lang="ru-RU" sz="11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</a:t>
                      </a:r>
                      <a:r>
                        <a:rPr kumimoji="0" lang="ru-RU" sz="11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    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    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Al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-1                               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Al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–4</a:t>
                      </a:r>
                      <a:r>
                        <a:rPr kumimoji="0" lang="ru-RU" sz="11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– 6                              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- 6</a:t>
                      </a:r>
                      <a:r>
                        <a:rPr kumimoji="0" lang="ru-RU" sz="11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                                   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левую часть уравнения перед фосфором необходимо поставить коэффициент 4.</a:t>
                      </a:r>
                      <a:b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Al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+ 3O</a:t>
                      </a:r>
                      <a:r>
                        <a:rPr kumimoji="0" lang="ru-RU" sz="11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=  2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Al</a:t>
                      </a:r>
                      <a:r>
                        <a:rPr kumimoji="0" lang="ru-RU" sz="11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</a:t>
                      </a:r>
                      <a:r>
                        <a:rPr kumimoji="0" lang="ru-RU" sz="11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</a:tr>
            </a:tbl>
          </a:graphicData>
        </a:graphic>
      </p:graphicFrame>
      <p:sp>
        <p:nvSpPr>
          <p:cNvPr id="17440" name="Rectangle 1"/>
          <p:cNvSpPr>
            <a:spLocks noChangeArrowheads="1"/>
          </p:cNvSpPr>
          <p:nvPr/>
        </p:nvSpPr>
        <p:spPr bwMode="auto">
          <a:xfrm>
            <a:off x="0" y="6500813"/>
            <a:ext cx="23436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1400" dirty="0" smtClean="0">
                <a:cs typeface="Times New Roman" pitchFamily="18" charset="0"/>
              </a:rPr>
              <a:t> </a:t>
            </a:r>
            <a:endParaRPr lang="ru-RU" dirty="0"/>
          </a:p>
        </p:txBody>
      </p:sp>
      <p:sp>
        <p:nvSpPr>
          <p:cNvPr id="17441" name="Прямоугольник 4"/>
          <p:cNvSpPr>
            <a:spLocks noChangeArrowheads="1"/>
          </p:cNvSpPr>
          <p:nvPr/>
        </p:nvSpPr>
        <p:spPr bwMode="auto">
          <a:xfrm>
            <a:off x="4067175" y="6488113"/>
            <a:ext cx="3000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</a:rPr>
              <a:t>  </a:t>
            </a:r>
            <a:endParaRPr lang="ru-RU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457200"/>
            <a:ext cx="535785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smtClean="0">
                <a:solidFill>
                  <a:srgbClr val="F517B6"/>
                </a:solidFill>
              </a:rPr>
              <a:t>составить уравнения </a:t>
            </a:r>
            <a:r>
              <a:rPr lang="en-US" dirty="0" smtClean="0">
                <a:solidFill>
                  <a:srgbClr val="F517B6"/>
                </a:solidFill>
              </a:rPr>
              <a:t/>
            </a:r>
            <a:br>
              <a:rPr lang="en-US" dirty="0" smtClean="0">
                <a:solidFill>
                  <a:srgbClr val="F517B6"/>
                </a:solidFill>
              </a:rPr>
            </a:br>
            <a:r>
              <a:rPr lang="ru-RU" dirty="0" smtClean="0">
                <a:solidFill>
                  <a:srgbClr val="F517B6"/>
                </a:solidFill>
              </a:rPr>
              <a:t>химических</a:t>
            </a:r>
            <a:r>
              <a:rPr lang="en-US" dirty="0" smtClean="0">
                <a:solidFill>
                  <a:srgbClr val="F517B6"/>
                </a:solidFill>
              </a:rPr>
              <a:t> </a:t>
            </a:r>
            <a:r>
              <a:rPr lang="ru-RU" dirty="0" smtClean="0">
                <a:solidFill>
                  <a:srgbClr val="F517B6"/>
                </a:solidFill>
              </a:rPr>
              <a:t>реакций</a:t>
            </a:r>
            <a:endParaRPr lang="ru-RU" dirty="0">
              <a:solidFill>
                <a:srgbClr val="F517B6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None/>
            </a:pPr>
            <a:endParaRPr lang="ru-RU" dirty="0" smtClean="0"/>
          </a:p>
          <a:p>
            <a:pPr eaLnBrk="1" hangingPunct="1">
              <a:buNone/>
            </a:pPr>
            <a:r>
              <a:rPr lang="ru-RU" b="1" dirty="0" smtClean="0">
                <a:solidFill>
                  <a:srgbClr val="002060"/>
                </a:solidFill>
              </a:rPr>
              <a:t>1)   </a:t>
            </a:r>
            <a:r>
              <a:rPr lang="ru-RU" b="1" dirty="0" err="1" smtClean="0">
                <a:solidFill>
                  <a:srgbClr val="002060"/>
                </a:solidFill>
              </a:rPr>
              <a:t>Са</a:t>
            </a:r>
            <a:r>
              <a:rPr lang="ru-RU" b="1" dirty="0" smtClean="0">
                <a:solidFill>
                  <a:srgbClr val="002060"/>
                </a:solidFill>
              </a:rPr>
              <a:t> + О</a:t>
            </a:r>
            <a:r>
              <a:rPr lang="ru-RU" b="1" baseline="-25000" dirty="0" smtClean="0">
                <a:solidFill>
                  <a:srgbClr val="002060"/>
                </a:solidFill>
              </a:rPr>
              <a:t>2</a:t>
            </a:r>
            <a:r>
              <a:rPr lang="ru-RU" b="1" dirty="0" smtClean="0">
                <a:solidFill>
                  <a:srgbClr val="002060"/>
                </a:solidFill>
              </a:rPr>
              <a:t> → </a:t>
            </a:r>
            <a:r>
              <a:rPr lang="ru-RU" b="1" dirty="0" err="1" smtClean="0">
                <a:solidFill>
                  <a:srgbClr val="002060"/>
                </a:solidFill>
              </a:rPr>
              <a:t>СаО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</a:p>
          <a:p>
            <a:pPr eaLnBrk="1" hangingPunct="1">
              <a:buNone/>
            </a:pPr>
            <a:r>
              <a:rPr lang="ru-RU" b="1" i="1" dirty="0" smtClean="0">
                <a:solidFill>
                  <a:srgbClr val="002060"/>
                </a:solidFill>
              </a:rPr>
              <a:t>2)   </a:t>
            </a:r>
            <a:r>
              <a:rPr lang="ru-RU" b="1" dirty="0" smtClean="0">
                <a:solidFill>
                  <a:srgbClr val="002060"/>
                </a:solidFill>
              </a:rPr>
              <a:t>К + О</a:t>
            </a:r>
            <a:r>
              <a:rPr lang="ru-RU" b="1" baseline="-25000" dirty="0" smtClean="0">
                <a:solidFill>
                  <a:srgbClr val="002060"/>
                </a:solidFill>
              </a:rPr>
              <a:t>2</a:t>
            </a:r>
            <a:r>
              <a:rPr lang="ru-RU" b="1" dirty="0" smtClean="0">
                <a:solidFill>
                  <a:srgbClr val="002060"/>
                </a:solidFill>
              </a:rPr>
              <a:t> → </a:t>
            </a:r>
            <a:r>
              <a:rPr lang="en-US" b="1" dirty="0" smtClean="0">
                <a:solidFill>
                  <a:srgbClr val="002060"/>
                </a:solidFill>
              </a:rPr>
              <a:t>K</a:t>
            </a:r>
            <a:r>
              <a:rPr lang="ru-RU" b="1" baseline="-25000" dirty="0" smtClean="0">
                <a:solidFill>
                  <a:srgbClr val="002060"/>
                </a:solidFill>
              </a:rPr>
              <a:t>2</a:t>
            </a:r>
            <a:r>
              <a:rPr lang="en-US" b="1" dirty="0" smtClean="0">
                <a:solidFill>
                  <a:srgbClr val="002060"/>
                </a:solidFill>
              </a:rPr>
              <a:t>O</a:t>
            </a:r>
            <a:endParaRPr lang="ru-RU" b="1" dirty="0" smtClean="0">
              <a:solidFill>
                <a:srgbClr val="002060"/>
              </a:solidFill>
            </a:endParaRPr>
          </a:p>
          <a:p>
            <a:pPr eaLnBrk="1" hangingPunct="1">
              <a:buNone/>
            </a:pPr>
            <a:r>
              <a:rPr lang="ru-RU" b="1" dirty="0" smtClean="0">
                <a:solidFill>
                  <a:srgbClr val="002060"/>
                </a:solidFill>
              </a:rPr>
              <a:t>3)   </a:t>
            </a:r>
            <a:r>
              <a:rPr lang="en-US" b="1" dirty="0" smtClean="0">
                <a:solidFill>
                  <a:srgbClr val="002060"/>
                </a:solidFill>
              </a:rPr>
              <a:t>H</a:t>
            </a:r>
            <a:r>
              <a:rPr lang="ru-RU" b="1" baseline="-25000" dirty="0" smtClean="0">
                <a:solidFill>
                  <a:srgbClr val="002060"/>
                </a:solidFill>
              </a:rPr>
              <a:t>2   </a:t>
            </a:r>
            <a:r>
              <a:rPr lang="ru-RU" b="1" dirty="0" smtClean="0">
                <a:solidFill>
                  <a:srgbClr val="002060"/>
                </a:solidFill>
              </a:rPr>
              <a:t>+</a:t>
            </a:r>
            <a:r>
              <a:rPr lang="ru-RU" b="1" baseline="-25000" dirty="0" smtClean="0">
                <a:solidFill>
                  <a:srgbClr val="002060"/>
                </a:solidFill>
              </a:rPr>
              <a:t>   </a:t>
            </a:r>
            <a:r>
              <a:rPr lang="en-US" b="1" dirty="0" smtClean="0">
                <a:solidFill>
                  <a:srgbClr val="002060"/>
                </a:solidFill>
              </a:rPr>
              <a:t>O</a:t>
            </a:r>
            <a:r>
              <a:rPr lang="ru-RU" b="1" baseline="-25000" dirty="0" smtClean="0">
                <a:solidFill>
                  <a:srgbClr val="002060"/>
                </a:solidFill>
              </a:rPr>
              <a:t>2</a:t>
            </a:r>
            <a:r>
              <a:rPr lang="en-US" b="1" dirty="0" smtClean="0">
                <a:solidFill>
                  <a:srgbClr val="002060"/>
                </a:solidFill>
              </a:rPr>
              <a:t> →H</a:t>
            </a:r>
            <a:r>
              <a:rPr lang="ru-RU" b="1" baseline="-25000" dirty="0" smtClean="0">
                <a:solidFill>
                  <a:srgbClr val="002060"/>
                </a:solidFill>
              </a:rPr>
              <a:t>2</a:t>
            </a:r>
            <a:r>
              <a:rPr lang="en-US" b="1" dirty="0" smtClean="0">
                <a:solidFill>
                  <a:srgbClr val="002060"/>
                </a:solidFill>
              </a:rPr>
              <a:t>O</a:t>
            </a:r>
            <a:r>
              <a:rPr lang="ru-RU" b="1" dirty="0" smtClean="0">
                <a:solidFill>
                  <a:srgbClr val="002060"/>
                </a:solidFill>
              </a:rPr>
              <a:t>  </a:t>
            </a:r>
          </a:p>
          <a:p>
            <a:pPr eaLnBrk="1" hangingPunct="1"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ril2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428596" y="1000108"/>
            <a:ext cx="3448050" cy="276225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643174" y="1142984"/>
            <a:ext cx="36433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 </a:t>
            </a:r>
            <a:endParaRPr lang="ru-RU" sz="1200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071934" y="2214554"/>
            <a:ext cx="44291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solidFill>
                  <a:srgbClr val="F517B6"/>
                </a:solidFill>
              </a:rPr>
              <a:t>Cu + Cl</a:t>
            </a:r>
            <a:r>
              <a:rPr lang="en-US" sz="2400" b="1" dirty="0" smtClean="0">
                <a:solidFill>
                  <a:srgbClr val="F517B6"/>
                </a:solidFill>
              </a:rPr>
              <a:t>2</a:t>
            </a:r>
            <a:r>
              <a:rPr lang="en-US" sz="3600" b="1" dirty="0" smtClean="0">
                <a:solidFill>
                  <a:srgbClr val="F517B6"/>
                </a:solidFill>
              </a:rPr>
              <a:t> → CuCl</a:t>
            </a:r>
            <a:r>
              <a:rPr lang="en-US" sz="2400" b="1" dirty="0" smtClean="0">
                <a:solidFill>
                  <a:srgbClr val="F517B6"/>
                </a:solidFill>
              </a:rPr>
              <a:t>2</a:t>
            </a:r>
            <a:r>
              <a:rPr lang="en-US" sz="3600" b="1" dirty="0" smtClean="0">
                <a:solidFill>
                  <a:srgbClr val="F517B6"/>
                </a:solidFill>
              </a:rPr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 fullScrn="1"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0034" y="1071546"/>
            <a:ext cx="82153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002060"/>
                </a:solidFill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</a:rPr>
              <a:t>Запишите уравнение реакции взаимодействия   </a:t>
            </a:r>
          </a:p>
          <a:p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</a:rPr>
              <a:t> меди с кислородом ( вспомните видеофрагмент</a:t>
            </a:r>
            <a:r>
              <a:rPr lang="ru-RU" sz="2400" dirty="0" smtClean="0">
                <a:solidFill>
                  <a:srgbClr val="002060"/>
                </a:solidFill>
              </a:rPr>
              <a:t>)</a:t>
            </a:r>
            <a:endParaRPr lang="ru-RU" sz="2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2844" y="0"/>
            <a:ext cx="8643999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</a:t>
            </a:r>
          </a:p>
          <a:p>
            <a:pPr algn="ctr"/>
            <a:r>
              <a:rPr lang="ru-RU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Домашнее задание:</a:t>
            </a:r>
          </a:p>
          <a:p>
            <a:pPr algn="ctr"/>
            <a:endParaRPr lang="ru-RU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14480" y="1785926"/>
            <a:ext cx="301397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solidFill>
                  <a:srgbClr val="7030A0"/>
                </a:solidFill>
              </a:rPr>
              <a:t>  § 14,15 стр.40 №6,7.</a:t>
            </a:r>
            <a:endParaRPr lang="ru-RU" sz="3600" dirty="0">
              <a:solidFill>
                <a:srgbClr val="7030A0"/>
              </a:solidFill>
            </a:endParaRPr>
          </a:p>
        </p:txBody>
      </p:sp>
      <p:pic>
        <p:nvPicPr>
          <p:cNvPr id="5" name="Picture 5" descr="Книга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29313" y="2357438"/>
            <a:ext cx="2571750" cy="207168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rgbClr val="F517B6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Изящная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312</TotalTime>
  <Words>586</Words>
  <Application>Microsoft Office PowerPoint</Application>
  <PresentationFormat>Экран (4:3)</PresentationFormat>
  <Paragraphs>106</Paragraphs>
  <Slides>20</Slides>
  <Notes>1</Notes>
  <HiddenSlides>0</HiddenSlides>
  <MMClips>3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Трек</vt:lpstr>
      <vt:lpstr>Закон сохранения массы веществ.  Уравнения химических реакций.</vt:lpstr>
      <vt:lpstr>Единственный путь, ведущий к знанию, - это деятельность. </vt:lpstr>
      <vt:lpstr>   Открытие закона сохранения        массы  веществ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 </vt:lpstr>
      <vt:lpstr>Химические уравнения</vt:lpstr>
      <vt:lpstr>Слайд 16</vt:lpstr>
      <vt:lpstr>   составить уравнения  химических реакций</vt:lpstr>
      <vt:lpstr>Слайд 18</vt:lpstr>
      <vt:lpstr>Слайд 19</vt:lpstr>
      <vt:lpstr>Слайд 20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Тема урока:  Закон сохранения массы веществ. Химические уравнения.</dc:title>
  <dc:creator>Admin</dc:creator>
  <cp:lastModifiedBy>Owner</cp:lastModifiedBy>
  <cp:revision>35</cp:revision>
  <dcterms:created xsi:type="dcterms:W3CDTF">2011-10-15T15:59:02Z</dcterms:created>
  <dcterms:modified xsi:type="dcterms:W3CDTF">2012-06-10T10:13:13Z</dcterms:modified>
</cp:coreProperties>
</file>