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61" r:id="rId4"/>
    <p:sldId id="280" r:id="rId5"/>
    <p:sldId id="269" r:id="rId6"/>
    <p:sldId id="277" r:id="rId7"/>
    <p:sldId id="268" r:id="rId8"/>
    <p:sldId id="279" r:id="rId9"/>
    <p:sldId id="270" r:id="rId10"/>
    <p:sldId id="265" r:id="rId11"/>
    <p:sldId id="285" r:id="rId12"/>
    <p:sldId id="272" r:id="rId13"/>
    <p:sldId id="263" r:id="rId14"/>
    <p:sldId id="275" r:id="rId15"/>
    <p:sldId id="286" r:id="rId16"/>
    <p:sldId id="273" r:id="rId17"/>
    <p:sldId id="290" r:id="rId18"/>
    <p:sldId id="291" r:id="rId19"/>
    <p:sldId id="292" r:id="rId20"/>
    <p:sldId id="293" r:id="rId21"/>
    <p:sldId id="294" r:id="rId22"/>
    <p:sldId id="262" r:id="rId23"/>
    <p:sldId id="266" r:id="rId24"/>
    <p:sldId id="267" r:id="rId25"/>
    <p:sldId id="278" r:id="rId26"/>
    <p:sldId id="287" r:id="rId27"/>
    <p:sldId id="288" r:id="rId28"/>
    <p:sldId id="271" r:id="rId29"/>
    <p:sldId id="274" r:id="rId30"/>
    <p:sldId id="281" r:id="rId31"/>
    <p:sldId id="282" r:id="rId32"/>
    <p:sldId id="259" r:id="rId33"/>
    <p:sldId id="289" r:id="rId34"/>
    <p:sldId id="283" r:id="rId35"/>
    <p:sldId id="284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EFF"/>
    <a:srgbClr val="280E96"/>
    <a:srgbClr val="0071E2"/>
    <a:srgbClr val="CB37FF"/>
    <a:srgbClr val="007FFE"/>
    <a:srgbClr val="75009E"/>
    <a:srgbClr val="0033CC"/>
    <a:srgbClr val="00326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5" autoAdjust="0"/>
    <p:restoredTop sz="99744" autoAdjust="0"/>
  </p:normalViewPr>
  <p:slideViewPr>
    <p:cSldViewPr>
      <p:cViewPr>
        <p:scale>
          <a:sx n="80" d="100"/>
          <a:sy n="80" d="100"/>
        </p:scale>
        <p:origin x="-72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879EE2A-9F23-4F19-8EAC-6DD183C85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196CE5F-8ADB-4BFA-BD87-9AD1B36143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FFE14E-35E7-466F-ABBE-BBBF3FE1AA73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86200"/>
            <a:ext cx="8610600" cy="998538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Заголовок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8610600" cy="838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ru-RU"/>
              <a:t>Подзаголовок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5ACD1-24DC-4D19-83D1-B350D4ABDA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9B458-2F88-48A7-A254-0043875DD0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2629B-8F90-4130-9A63-76D68C66D8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8301D-DD16-4293-A0D5-C3AA2C7107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79AC8-62E9-4D46-B80D-CCA4056FB8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FAE86-3328-4DFE-BBE5-80DE9084B4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25669-AA1D-4550-9B6A-71798032D1B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AE1DA-A69D-4D0A-8086-A01B5E7A88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09974-D9F3-4A59-A27E-E6F8B26725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0D896-ADC5-472A-9CF8-0A677B9749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400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400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DAF6A-0747-4FA0-BDC6-2C656A831A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467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0579C952-19E0-4C8A-8006-3DE423BF5E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900igr.net/" TargetMode="Externa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image" Target="../media/image27.jpe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pn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cwc.ru/pics/shlaki2.gif" TargetMode="External"/><Relationship Id="rId5" Type="http://schemas.openxmlformats.org/officeDocument/2006/relationships/image" Target="../media/image55.gif"/><Relationship Id="rId4" Type="http://schemas.openxmlformats.org/officeDocument/2006/relationships/image" Target="http://www.cwc.ru/pics/shlaki1.gi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pn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12" Type="http://schemas.openxmlformats.org/officeDocument/2006/relationships/image" Target="../media/image70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WordArt 4"/>
          <p:cNvSpPr>
            <a:spLocks noChangeArrowheads="1" noChangeShapeType="1" noTextEdit="1"/>
          </p:cNvSpPr>
          <p:nvPr/>
        </p:nvSpPr>
        <p:spPr bwMode="auto">
          <a:xfrm>
            <a:off x="428596" y="4071942"/>
            <a:ext cx="8358246" cy="1714511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cs typeface="Times New Roman"/>
              </a:rPr>
              <a:t>Роль воды в организме человека</a:t>
            </a:r>
          </a:p>
        </p:txBody>
      </p:sp>
      <p:pic>
        <p:nvPicPr>
          <p:cNvPr id="111621" name="Picture 5" descr="glavnaya[1]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1928802"/>
            <a:ext cx="2312979" cy="1772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0" y="0"/>
            <a:ext cx="5500694" cy="23083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Вода, у тебя нет ни вкуса, ни цвета, ни запаха. Тебя невозможно описать, тобой наслаждаются, не ведая, что ты такое! Нельзя сказать, что ты необходима для жизни: ты – сама жизнь. Ты самое большое богатство на свете.</a:t>
            </a:r>
            <a:r>
              <a:rPr lang="ru-RU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 </a:t>
            </a:r>
          </a:p>
          <a:p>
            <a:pPr algn="ctr">
              <a:spcBef>
                <a:spcPct val="50000"/>
              </a:spcBef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pic>
        <p:nvPicPr>
          <p:cNvPr id="1026" name="Picture 2" descr="C:\Documents and Settings\777\Рабочий стол\БИОЛОГИЯ\Вода\12494[1]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78" y="1928802"/>
            <a:ext cx="1761485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86116" y="1500174"/>
            <a:ext cx="2286016" cy="51905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28000"/>
              </a:lnSpc>
              <a:spcBef>
                <a:spcPts val="600"/>
              </a:spcBef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 </a:t>
            </a:r>
            <a:endParaRPr lang="ru-RU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1643050"/>
            <a:ext cx="3129383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Антуан де Сент-Экзюпери</a:t>
            </a:r>
            <a:r>
              <a:rPr lang="ru-RU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</a:t>
            </a:r>
          </a:p>
        </p:txBody>
      </p:sp>
      <p:sp>
        <p:nvSpPr>
          <p:cNvPr id="8" name="Скругленный прямоугольник 7">
            <a:hlinkClick r:id="rId5" tooltip=" Каталог презентаций "/>
          </p:cNvPr>
          <p:cNvSpPr/>
          <p:nvPr/>
        </p:nvSpPr>
        <p:spPr bwMode="auto"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 cap="sq" cmpd="sng" algn="ctr">
            <a:solidFill>
              <a:srgbClr val="3333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88900" tIns="25400" rIns="88900" bIns="508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u="sng" strike="noStrike" cap="none" normalizeH="0" smtClean="0">
                <a:ln>
                  <a:noFill/>
                </a:ln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 strike="noStrike" cap="none" normalizeH="0" smtClean="0">
              <a:ln>
                <a:noFill/>
              </a:ln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/>
      <p:bldP spid="11162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G:\БИОЛОГИЯ\Вода\10030515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04800" y="0"/>
            <a:ext cx="944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85784" y="642918"/>
            <a:ext cx="9429784" cy="621508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Жизнь зародилась в воде, но вода не только символ жизни – это сама жизнь.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с древности считалась первоисточником жизни наравне с огнем, воздухом и землей.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- это главная составляющая всего живого нашей планеты.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</a:t>
            </a:r>
            <a:r>
              <a:rPr lang="ru-RU" sz="235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- матрица </a:t>
            </a: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жизни.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 общем смысле вода-эмблема всех жидкостей в материальном мире, принципов их циркуляции, растворения, смешения, сцепления, рождения и возрождения.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- самый большой по объему потребления "продукт питания" в рационе человека.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- это </a:t>
            </a:r>
            <a:r>
              <a:rPr lang="ru-RU" sz="235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универсальное вещество, без которого невозможна </a:t>
            </a: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жизнь. В </a:t>
            </a:r>
            <a:r>
              <a:rPr lang="ru-RU" sz="235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растениях содержится до 90% воды, а в теле взрослого человека – около 70%; это обстоятельство позволило фантасту В. Савченко заявить о том, что у человека "гораздо больше оснований считать себя жидкостью, чем, скажем, у сорока процентного раствора едкого натрия</a:t>
            </a:r>
            <a:r>
              <a:rPr lang="ru-RU" sz="23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".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-142900"/>
            <a:ext cx="571021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 </a:t>
            </a:r>
            <a:r>
              <a:rPr lang="ru-RU" sz="5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cs typeface="+mn-cs"/>
              </a:rPr>
              <a:t>Что такое вода?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uiExpand="1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71915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План:</a:t>
            </a:r>
            <a:br>
              <a:rPr lang="ru-RU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endParaRPr lang="ru-RU" sz="5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285860"/>
            <a:ext cx="9429784" cy="526734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85794"/>
            <a:ext cx="9144000" cy="415498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Роль воды в организме человека с точки зрения:</a:t>
            </a:r>
          </a:p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  </a:t>
            </a:r>
          </a:p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 </a:t>
            </a:r>
          </a:p>
          <a:p>
            <a:pPr algn="ctr"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</a:t>
            </a:r>
          </a:p>
        </p:txBody>
      </p:sp>
      <p:pic>
        <p:nvPicPr>
          <p:cNvPr id="2051" name="Picture 3" descr="C:\Documents and Settings\777\Рабочий стол\БИОЛОГИЯ\Вода\1205421027_2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71670" y="3214686"/>
            <a:ext cx="2000264" cy="1885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 descr="C:\Documents and Settings\777\Рабочий стол\БИОЛОГИЯ\Вода\b69024f6c0db[1]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14810" y="4429132"/>
            <a:ext cx="2143140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3" name="Picture 5" descr="C:\Documents and Settings\777\Рабочий стол\БИОЛОГИЯ\Вода\IMGclsnzw1[1]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2844" y="1928802"/>
            <a:ext cx="178595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714480" y="2285992"/>
            <a:ext cx="321471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физики;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3500438"/>
            <a:ext cx="250033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химии;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7950" y="4857760"/>
            <a:ext cx="2928926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биологии.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катя\енонл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501090" cy="150017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Роль воды в организме человека с точки зрения физики</a:t>
            </a:r>
            <a:endParaRPr lang="ru-RU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1500174"/>
            <a:ext cx="5643602" cy="242889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Вода – это бесцветная, безвкусная жидкость, обладающая совершенно уникальной способностью образовывать прочную поверхностную пленку.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</a:p>
          <a:p>
            <a:pPr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777\Рабочий стол\БИОЛОГИЯ\Вода\410x259i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1785926"/>
            <a:ext cx="3559920" cy="22488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Documents and Settings\777\Рабочий стол\БИОЛОГИЯ\Вода\79556[1]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4286256"/>
            <a:ext cx="3472429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7620" y="4214818"/>
            <a:ext cx="5286380" cy="224676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Физические свойства воды довольно необычны и связаны, главным образом, с малыми размерами молекул воды.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777\Рабочий стол\БИОЛОГИЯ\Вода\16266592_Golden_Sunrise_Over_the_Atlantic_Ocean_Falkland_Island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-428652"/>
            <a:ext cx="9144000" cy="150019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Теплоемкость и теплопроводность </a:t>
            </a:r>
            <a:endParaRPr lang="ru-RU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85794"/>
            <a:ext cx="8610600" cy="576740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В живом организме непрерывно происходят реакции, сопровождающиеся выделением тепла. Благодаря высокой теплопроводности и теплоемкости воды, это тепло равномерно распределяется по всей воде, содержащейся в организме; тем самым устраняется риск возникновения локальных «горячих точек», которые могли бы послужить причиной повреждения каких – либо тонких структур.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G:\катя\fluke_ti30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4143380"/>
            <a:ext cx="2401277" cy="1785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51" name="Picture 3" descr="G:\катя\255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00826" y="4857760"/>
            <a:ext cx="2371231" cy="1785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52" name="Picture 4" descr="G:\катя\termo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14612" y="4429132"/>
            <a:ext cx="3606800" cy="17256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Documents and Settings\777\Рабочий стол\БИОЛОГИЯ\Вода\tes_water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9144000" cy="15145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Теплота испарения и охлаждение тела</a:t>
            </a:r>
            <a:endParaRPr lang="ru-RU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000108"/>
            <a:ext cx="9429784" cy="457203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Теплота испарения есть мера количества тепловой энергии, которую необходимо сообщить жидкости для ее перехода в пар, т. е. для преодоления сил молекулярного сцепления в жидкости. Поскольку на испарение воды расходуется много тепла, молекулы, достигшие «скорости убегания» и переходящие из воды в воздух, уносят с собой значительные количества тепловой энергии. Испарение сопровождается охлаждением. Это явление используется при потоотделении. Потоотделение у человека служит примером охлаждения путем испарения. </a:t>
            </a:r>
            <a:endParaRPr lang="ru-RU" sz="2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099" name="Picture 3" descr="C:\Documents and Settings\777\Рабочий стол\БИОЛОГИЯ\Вода\n01_pit1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28992" y="4429132"/>
            <a:ext cx="214314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968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26" name="Picture 2" descr="C:\Documents and Settings\777\Рабочий стол\БИОЛОГИЯ\Биология\картинки(9)\1220644076_beg-5kol_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43570" y="4357694"/>
            <a:ext cx="3357554" cy="236220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" name="Picture 3" descr="C:\Documents and Settings\777\Рабочий стол\БИОЛОГИЯ\Биология\картинки(9)\20b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2844" y="4429132"/>
            <a:ext cx="3261010" cy="224631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Documents and Settings\777\Рабочий стол\БИОЛОГИЯ\Вода\Xooma1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Роль воды в организме человека с точки зрения химии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1357298"/>
            <a:ext cx="6500826" cy="550070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Вода - основной растворитель в человеческом организме, в ней переносятся все вещества - соли, кислород, ферменты, гормоны. Поэтому все вещества, вырабатываемые нашим организмом, водорастворимы. </a:t>
            </a:r>
            <a:b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Молекула воды – один атом кислорода ковалентно связан с двумя атомами водорода. Значительная часть молекул воды взаимодействует друг с другом, участвует в гидратации и дегидратации полярных молекул, и макромолекул, в том числе органических веществ и неорганических катионов и анионов, химических реакциях гидролиза, окисления и синтеза.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</a:p>
          <a:p>
            <a:pPr>
              <a:defRPr/>
            </a:pP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8" name="Picture 2" descr="C:\Documents and Settings\777\Рабочий стол\БИОЛОГИЯ\Вода\10529783_content74824_300x446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1643050"/>
            <a:ext cx="2857500" cy="4248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777\Рабочий стол\БИОЛОГИЯ\Вода\002_008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72330" y="1285860"/>
            <a:ext cx="1643074" cy="42862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Font typeface="Wingdings" pitchFamily="2" charset="2"/>
              <a:buNone/>
              <a:defRPr/>
            </a:pPr>
            <a:r>
              <a:rPr lang="ru-RU" sz="28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Анион</a:t>
            </a:r>
            <a:r>
              <a:rPr lang="ru-RU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44" name="Блок-схема: узел 4"/>
          <p:cNvSpPr>
            <a:spLocks noChangeArrowheads="1"/>
          </p:cNvSpPr>
          <p:nvPr/>
        </p:nvSpPr>
        <p:spPr bwMode="auto">
          <a:xfrm>
            <a:off x="4786313" y="857250"/>
            <a:ext cx="1152525" cy="115252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cxnSp>
        <p:nvCxnSpPr>
          <p:cNvPr id="10245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5214938" y="1428750"/>
            <a:ext cx="285750" cy="1588"/>
          </a:xfrm>
          <a:prstGeom prst="line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8" name="Блок-схема: узел 7"/>
          <p:cNvSpPr/>
          <p:nvPr/>
        </p:nvSpPr>
        <p:spPr bwMode="auto">
          <a:xfrm>
            <a:off x="5143500" y="214313"/>
            <a:ext cx="392113" cy="39211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1" name="Блок-схема: узел 10"/>
          <p:cNvSpPr/>
          <p:nvPr/>
        </p:nvSpPr>
        <p:spPr bwMode="auto">
          <a:xfrm>
            <a:off x="4143375" y="785813"/>
            <a:ext cx="392113" cy="39211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2" name="Блок-схема: узел 11"/>
          <p:cNvSpPr/>
          <p:nvPr/>
        </p:nvSpPr>
        <p:spPr bwMode="auto">
          <a:xfrm>
            <a:off x="4214813" y="1857375"/>
            <a:ext cx="392112" cy="392113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3" name="Блок-схема: узел 12"/>
          <p:cNvSpPr/>
          <p:nvPr/>
        </p:nvSpPr>
        <p:spPr bwMode="auto">
          <a:xfrm>
            <a:off x="5429250" y="2357438"/>
            <a:ext cx="392113" cy="39211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4" name="Блок-схема: узел 13"/>
          <p:cNvSpPr/>
          <p:nvPr/>
        </p:nvSpPr>
        <p:spPr bwMode="auto">
          <a:xfrm>
            <a:off x="6143625" y="785813"/>
            <a:ext cx="392113" cy="39211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0251" name="Блок-схема: узел 14"/>
          <p:cNvSpPr>
            <a:spLocks noChangeArrowheads="1"/>
          </p:cNvSpPr>
          <p:nvPr/>
        </p:nvSpPr>
        <p:spPr bwMode="auto">
          <a:xfrm>
            <a:off x="5072063" y="500063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2" name="Блок-схема: узел 16"/>
          <p:cNvSpPr>
            <a:spLocks noChangeArrowheads="1"/>
          </p:cNvSpPr>
          <p:nvPr/>
        </p:nvSpPr>
        <p:spPr bwMode="auto">
          <a:xfrm>
            <a:off x="5500688" y="500063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3" name="Блок-схема: узел 17"/>
          <p:cNvSpPr>
            <a:spLocks noChangeArrowheads="1"/>
          </p:cNvSpPr>
          <p:nvPr/>
        </p:nvSpPr>
        <p:spPr bwMode="auto">
          <a:xfrm>
            <a:off x="4500563" y="785813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4" name="Блок-схема: узел 18"/>
          <p:cNvSpPr>
            <a:spLocks noChangeArrowheads="1"/>
          </p:cNvSpPr>
          <p:nvPr/>
        </p:nvSpPr>
        <p:spPr bwMode="auto">
          <a:xfrm>
            <a:off x="4357688" y="1143000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5" name="Блок-схема: узел 19"/>
          <p:cNvSpPr>
            <a:spLocks noChangeArrowheads="1"/>
          </p:cNvSpPr>
          <p:nvPr/>
        </p:nvSpPr>
        <p:spPr bwMode="auto">
          <a:xfrm>
            <a:off x="4357688" y="1714500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6" name="Блок-схема: узел 20"/>
          <p:cNvSpPr>
            <a:spLocks noChangeArrowheads="1"/>
          </p:cNvSpPr>
          <p:nvPr/>
        </p:nvSpPr>
        <p:spPr bwMode="auto">
          <a:xfrm>
            <a:off x="4572000" y="207168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7" name="Блок-схема: узел 21"/>
          <p:cNvSpPr>
            <a:spLocks noChangeArrowheads="1"/>
          </p:cNvSpPr>
          <p:nvPr/>
        </p:nvSpPr>
        <p:spPr bwMode="auto">
          <a:xfrm>
            <a:off x="5715000" y="2286000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8" name="Блок-схема: узел 22"/>
          <p:cNvSpPr>
            <a:spLocks noChangeArrowheads="1"/>
          </p:cNvSpPr>
          <p:nvPr/>
        </p:nvSpPr>
        <p:spPr bwMode="auto">
          <a:xfrm>
            <a:off x="5286375" y="2428875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59" name="Блок-схема: узел 23"/>
          <p:cNvSpPr>
            <a:spLocks noChangeArrowheads="1"/>
          </p:cNvSpPr>
          <p:nvPr/>
        </p:nvSpPr>
        <p:spPr bwMode="auto">
          <a:xfrm>
            <a:off x="6000750" y="857250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60" name="Блок-схема: узел 24"/>
          <p:cNvSpPr>
            <a:spLocks noChangeArrowheads="1"/>
          </p:cNvSpPr>
          <p:nvPr/>
        </p:nvSpPr>
        <p:spPr bwMode="auto">
          <a:xfrm>
            <a:off x="6215063" y="1143000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cxnSp>
        <p:nvCxnSpPr>
          <p:cNvPr id="10261" name="Прямая соединительная линия 26"/>
          <p:cNvCxnSpPr>
            <a:cxnSpLocks noChangeShapeType="1"/>
          </p:cNvCxnSpPr>
          <p:nvPr/>
        </p:nvCxnSpPr>
        <p:spPr bwMode="auto">
          <a:xfrm>
            <a:off x="5929313" y="1643063"/>
            <a:ext cx="1071562" cy="1587"/>
          </a:xfrm>
          <a:prstGeom prst="line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28" name="TextBox 27"/>
          <p:cNvSpPr txBox="1"/>
          <p:nvPr/>
        </p:nvSpPr>
        <p:spPr>
          <a:xfrm>
            <a:off x="5072066" y="2071678"/>
            <a:ext cx="50006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δ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⁺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5008" y="2000240"/>
            <a:ext cx="50006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δ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⁺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57884" y="2500306"/>
            <a:ext cx="785818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2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δ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⁻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10265" name="Блок-схема: узел 30"/>
          <p:cNvSpPr>
            <a:spLocks noChangeArrowheads="1"/>
          </p:cNvSpPr>
          <p:nvPr/>
        </p:nvSpPr>
        <p:spPr bwMode="auto">
          <a:xfrm>
            <a:off x="5500688" y="3643313"/>
            <a:ext cx="1152525" cy="115252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cxnSp>
        <p:nvCxnSpPr>
          <p:cNvPr id="10266" name="Прямая соединительная линия 32"/>
          <p:cNvCxnSpPr>
            <a:cxnSpLocks noChangeShapeType="1"/>
          </p:cNvCxnSpPr>
          <p:nvPr/>
        </p:nvCxnSpPr>
        <p:spPr bwMode="auto">
          <a:xfrm rot="5400000">
            <a:off x="5894388" y="4179888"/>
            <a:ext cx="357187" cy="1587"/>
          </a:xfrm>
          <a:prstGeom prst="line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10267" name="Прямая соединительная линия 34"/>
          <p:cNvCxnSpPr>
            <a:cxnSpLocks noChangeShapeType="1"/>
          </p:cNvCxnSpPr>
          <p:nvPr/>
        </p:nvCxnSpPr>
        <p:spPr bwMode="auto">
          <a:xfrm>
            <a:off x="5857875" y="4214813"/>
            <a:ext cx="428625" cy="1587"/>
          </a:xfrm>
          <a:prstGeom prst="line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38" name="Блок-схема: узел 37"/>
          <p:cNvSpPr/>
          <p:nvPr/>
        </p:nvSpPr>
        <p:spPr bwMode="auto">
          <a:xfrm>
            <a:off x="5286375" y="4857750"/>
            <a:ext cx="392113" cy="392113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39" name="Блок-схема: узел 38"/>
          <p:cNvSpPr/>
          <p:nvPr/>
        </p:nvSpPr>
        <p:spPr bwMode="auto">
          <a:xfrm>
            <a:off x="6786563" y="3643313"/>
            <a:ext cx="392112" cy="39211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40" name="Блок-схема: узел 39"/>
          <p:cNvSpPr/>
          <p:nvPr/>
        </p:nvSpPr>
        <p:spPr bwMode="auto">
          <a:xfrm>
            <a:off x="6572250" y="4857750"/>
            <a:ext cx="392113" cy="392113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41" name="Блок-схема: узел 40"/>
          <p:cNvSpPr/>
          <p:nvPr/>
        </p:nvSpPr>
        <p:spPr bwMode="auto">
          <a:xfrm>
            <a:off x="4929188" y="3857625"/>
            <a:ext cx="392112" cy="392113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42" name="Блок-схема: узел 41"/>
          <p:cNvSpPr/>
          <p:nvPr/>
        </p:nvSpPr>
        <p:spPr bwMode="auto">
          <a:xfrm>
            <a:off x="5643563" y="3143250"/>
            <a:ext cx="392112" cy="392113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0273" name="Блок-схема: узел 42"/>
          <p:cNvSpPr>
            <a:spLocks noChangeArrowheads="1"/>
          </p:cNvSpPr>
          <p:nvPr/>
        </p:nvSpPr>
        <p:spPr bwMode="auto">
          <a:xfrm>
            <a:off x="5929313" y="3071813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74" name="Блок-схема: узел 43"/>
          <p:cNvSpPr>
            <a:spLocks noChangeArrowheads="1"/>
          </p:cNvSpPr>
          <p:nvPr/>
        </p:nvSpPr>
        <p:spPr bwMode="auto">
          <a:xfrm>
            <a:off x="5500688" y="3143250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75" name="Блок-схема: узел 44"/>
          <p:cNvSpPr>
            <a:spLocks noChangeArrowheads="1"/>
          </p:cNvSpPr>
          <p:nvPr/>
        </p:nvSpPr>
        <p:spPr bwMode="auto">
          <a:xfrm>
            <a:off x="6929438" y="350043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76" name="Блок-схема: узел 45"/>
          <p:cNvSpPr>
            <a:spLocks noChangeArrowheads="1"/>
          </p:cNvSpPr>
          <p:nvPr/>
        </p:nvSpPr>
        <p:spPr bwMode="auto">
          <a:xfrm>
            <a:off x="7143750" y="3857625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77" name="Блок-схема: узел 46"/>
          <p:cNvSpPr>
            <a:spLocks noChangeArrowheads="1"/>
          </p:cNvSpPr>
          <p:nvPr/>
        </p:nvSpPr>
        <p:spPr bwMode="auto">
          <a:xfrm>
            <a:off x="5000625" y="4214813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78" name="Блок-схема: узел 47"/>
          <p:cNvSpPr>
            <a:spLocks noChangeArrowheads="1"/>
          </p:cNvSpPr>
          <p:nvPr/>
        </p:nvSpPr>
        <p:spPr bwMode="auto">
          <a:xfrm>
            <a:off x="4857750" y="378618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79" name="Блок-схема: узел 48"/>
          <p:cNvSpPr>
            <a:spLocks noChangeArrowheads="1"/>
          </p:cNvSpPr>
          <p:nvPr/>
        </p:nvSpPr>
        <p:spPr bwMode="auto">
          <a:xfrm>
            <a:off x="6929438" y="492918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80" name="Блок-схема: узел 49"/>
          <p:cNvSpPr>
            <a:spLocks noChangeArrowheads="1"/>
          </p:cNvSpPr>
          <p:nvPr/>
        </p:nvSpPr>
        <p:spPr bwMode="auto">
          <a:xfrm>
            <a:off x="6643688" y="521493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81" name="Блок-схема: узел 50"/>
          <p:cNvSpPr>
            <a:spLocks noChangeArrowheads="1"/>
          </p:cNvSpPr>
          <p:nvPr/>
        </p:nvSpPr>
        <p:spPr bwMode="auto">
          <a:xfrm>
            <a:off x="5143500" y="492918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0282" name="Блок-схема: узел 51"/>
          <p:cNvSpPr>
            <a:spLocks noChangeArrowheads="1"/>
          </p:cNvSpPr>
          <p:nvPr/>
        </p:nvSpPr>
        <p:spPr bwMode="auto">
          <a:xfrm>
            <a:off x="5572125" y="5214938"/>
            <a:ext cx="142875" cy="142875"/>
          </a:xfrm>
          <a:prstGeom prst="flowChartConnector">
            <a:avLst/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cxnSp>
        <p:nvCxnSpPr>
          <p:cNvPr id="10283" name="Прямая соединительная линия 53"/>
          <p:cNvCxnSpPr>
            <a:cxnSpLocks noChangeShapeType="1"/>
          </p:cNvCxnSpPr>
          <p:nvPr/>
        </p:nvCxnSpPr>
        <p:spPr bwMode="auto">
          <a:xfrm>
            <a:off x="6643688" y="4357688"/>
            <a:ext cx="857250" cy="1587"/>
          </a:xfrm>
          <a:prstGeom prst="line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56" name="TextBox 55"/>
          <p:cNvSpPr txBox="1"/>
          <p:nvPr/>
        </p:nvSpPr>
        <p:spPr>
          <a:xfrm>
            <a:off x="7429520" y="4071942"/>
            <a:ext cx="1571636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Катион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72066" y="3000372"/>
            <a:ext cx="50006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δ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⁺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72198" y="2928934"/>
            <a:ext cx="571504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δ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⁺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857884" y="3286124"/>
            <a:ext cx="85725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2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δ</a:t>
            </a:r>
            <a:r>
              <a:rPr lang="el-GR" sz="2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⁻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142853"/>
            <a:ext cx="4000528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2000" b="1" i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Распределение молекул воды вокруг аниона (-) и катиона (+). Обратите  внимание, что более электроотрицательные атомы кислорода молекул воды обращены в сторону катиона, а вокруг аниона они направлены, наоборот, наружу. Это наблюдается, когда ионные соединения растворяются в воде. Вследствие присущей им полярности  молекулы воды ослабляют притяжение между ионами противоположного знака, а затем окружают ионы и удерживают их на определенном расстоянии друг от друга. В этих случаях принято говорить, что ионы гидратированы.</a:t>
            </a:r>
            <a:endParaRPr lang="ru-RU" sz="2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500"/>
                            </p:stCondLst>
                            <p:childTnLst>
                              <p:par>
                                <p:cTn id="147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244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0251" grpId="0" animBg="1"/>
      <p:bldP spid="10252" grpId="0" animBg="1"/>
      <p:bldP spid="10253" grpId="0" animBg="1"/>
      <p:bldP spid="10254" grpId="0" animBg="1"/>
      <p:bldP spid="10255" grpId="0" animBg="1"/>
      <p:bldP spid="10256" grpId="0" animBg="1"/>
      <p:bldP spid="10257" grpId="0" animBg="1"/>
      <p:bldP spid="10258" grpId="0" animBg="1"/>
      <p:bldP spid="10259" grpId="0" animBg="1"/>
      <p:bldP spid="10260" grpId="0" animBg="1"/>
      <p:bldP spid="28" grpId="0"/>
      <p:bldP spid="29" grpId="0"/>
      <p:bldP spid="30" grpId="0"/>
      <p:bldP spid="10265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10273" grpId="0" animBg="1"/>
      <p:bldP spid="10274" grpId="0" animBg="1"/>
      <p:bldP spid="10275" grpId="0" animBg="1"/>
      <p:bldP spid="10276" grpId="0" animBg="1"/>
      <p:bldP spid="10277" grpId="0" animBg="1"/>
      <p:bldP spid="10278" grpId="0" animBg="1"/>
      <p:bldP spid="10279" grpId="0" animBg="1"/>
      <p:bldP spid="10280" grpId="0" animBg="1"/>
      <p:bldP spid="10281" grpId="0" animBg="1"/>
      <p:bldP spid="10282" grpId="0" animBg="1"/>
      <p:bldP spid="56" grpId="1"/>
      <p:bldP spid="57" grpId="0"/>
      <p:bldP spid="58" grpId="0"/>
      <p:bldP spid="59" grpId="0"/>
      <p:bldP spid="61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777\Рабочий стол\БИОЛОГИЯ\Вода\довдломдлжвт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57214"/>
            <a:ext cx="9144000" cy="1728814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Химический состав воды</a:t>
            </a:r>
            <a:endParaRPr lang="ru-RU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-214346" y="714356"/>
            <a:ext cx="6072230" cy="6143644"/>
          </a:xfrm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При растворении веществ очень важен химический состав воды, ведь чем больше посторонних примесей в воде, тем хуже она растворяет вещества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.</a:t>
            </a:r>
            <a:r>
              <a:rPr lang="ru-RU" sz="2000" dirty="0" smtClean="0"/>
              <a:t>  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Все органические соединения, находящиеся в воде, можно условно разделить на мелкие и крупные. Наиболее опасны для человека крупные органические соединения, которые на 90% являются канцерогенами или мутагенами. Наиболее опасны хлорорганические соединения, они являются сильными канцерогенами, мутагенами и токсинами. Остальные 10% крупной органики в лучшем случае нейтральны в отношении организма. Полезных для человека крупных органических соединений, растворенных в воде, всего 2-3 (это ферменты, необходимые в очень малых дозах).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Documents and Settings\777\Рабочий стол\БИОЛОГИЯ\Вода\a08be7e20605b076b8a363f516609c08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72198" y="1500174"/>
            <a:ext cx="2857488" cy="432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Arh\Природа\Океан\Изображение 164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285860"/>
            <a:ext cx="9429784" cy="557214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Тяжелые металлы, попадая в наш организм, остаются там навсегда, вывести их можно только с помощью белков молока и белых грибов. Достигая определенной концентрации в организме, они начинают свое губительное воздействие - вызывают отравления, мутации. Кроме того, что сами они отравляют организм человека, они еще и чисто механически засоряют его - ионы тяжелых металлов оседают на стенках тончайших систем организма и засоряют почечные каналы, каналы печени, таким образом снижая фильтрационную способность этих органов. Соответственно, это приводит к накоплению токсинов и продуктов жизнедеятельности клеток нашего организма, т.е. самоотравление организма, т.к. именно печень отвечает за переработку ядовитых веществ, попадающих в наш организм, и продуктов жизнедеятельности организма, а почки - за их выведение наружу.</a:t>
            </a:r>
            <a:b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endParaRPr lang="ru-RU" sz="2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pPr algn="ctr">
              <a:defRPr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Содержащиеся в воде неорганические соединения и их воздействие на организм человека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777\Рабочий стол\БИОЛОГИЯ\Биология\картинки(9)\1216970848_purewaterglas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72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28660" y="0"/>
            <a:ext cx="9572660" cy="185736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К тяжелым металлам относятся: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Pb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(свинец),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Al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(алюминий),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Mn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(марганец),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Si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(кремний),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Fe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(железо),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Se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(селен),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Zn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(цинк),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Hg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(ртуть),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Cd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(кадмий).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3" name="Picture 3" descr="C:\Documents and Settings\777\Рабочий стол\БИОЛОГИЯ\Биология\картинки(9)\свинец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1428736"/>
            <a:ext cx="1607355" cy="21431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25" name="Picture 5" descr="C:\Documents and Settings\777\Рабочий стол\БИОЛОГИЯ\Биология\картинки(9)\ртуть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29454" y="3643314"/>
            <a:ext cx="2047663" cy="1500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8" name="Picture 2" descr="G:\катя\images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00232" y="1857364"/>
            <a:ext cx="2005367" cy="1500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0" name="Picture 4" descr="G:\катя\Ferro_Manganese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429124" y="1857364"/>
            <a:ext cx="1785950" cy="1785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1" name="Picture 5" descr="G:\катя\m-Fe_13_4232_Pallas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2844" y="3643315"/>
            <a:ext cx="1785950" cy="14349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2" name="Picture 6" descr="G:\катя\selen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143108" y="3643314"/>
            <a:ext cx="2010118" cy="1428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3" name="Picture 7" descr="G:\катя\Zn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357686" y="3714752"/>
            <a:ext cx="2383219" cy="1428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5" name="Picture 9" descr="G:\катя\Cd1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143240" y="5214950"/>
            <a:ext cx="2803528" cy="13914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6" name="Picture 10" descr="G:\катя\240408-08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572264" y="1928802"/>
            <a:ext cx="2333029" cy="1500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325" name="Picture 2" descr="C:\Documents and Settings\777\Рабочий стол\БИОЛОГИЯ\Вода\Алюминийyfj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500438" y="1928813"/>
            <a:ext cx="4572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3" descr="C:\Documents and Settings\777\Рабочий стол\БИОЛОГИЯ\Вода\марганецhgjdyg.jp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500563" y="1928813"/>
            <a:ext cx="4540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4" descr="C:\Documents and Settings\777\Рабочий стол\БИОЛОГИЯ\Вода\кремнийjyuy.jp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643688" y="2000250"/>
            <a:ext cx="4429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5" descr="C:\Documents and Settings\777\Рабочий стол\БИОЛОГИЯ\Вода\Chem02fgh6.jp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385888" y="3714750"/>
            <a:ext cx="4349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6" descr="C:\Documents and Settings\777\Рабочий стол\БИОЛОГИЯ\Вода\Chem080.jpg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7000875" y="3714750"/>
            <a:ext cx="500063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0" name="Прямоугольник 20"/>
          <p:cNvSpPr>
            <a:spLocks noChangeArrowheads="1"/>
          </p:cNvSpPr>
          <p:nvPr/>
        </p:nvSpPr>
        <p:spPr bwMode="auto">
          <a:xfrm>
            <a:off x="3286125" y="5357813"/>
            <a:ext cx="500063" cy="357187"/>
          </a:xfrm>
          <a:prstGeom prst="rect">
            <a:avLst/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13331" name="TextBox 19"/>
          <p:cNvSpPr txBox="1">
            <a:spLocks noChangeArrowheads="1"/>
          </p:cNvSpPr>
          <p:nvPr/>
        </p:nvSpPr>
        <p:spPr bwMode="auto">
          <a:xfrm>
            <a:off x="3214688" y="5286375"/>
            <a:ext cx="71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Cd</a:t>
            </a:r>
            <a:r>
              <a:rPr lang="en-US" b="1" dirty="0"/>
              <a:t> </a:t>
            </a:r>
            <a:endParaRPr lang="ru-RU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9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1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4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8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1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4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330" grpId="0" animBg="1"/>
      <p:bldP spid="133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Arh\Природа\Океан\Изображение 87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53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9144000" cy="15145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Отрицательное воздействие веществ на организм человека</a:t>
            </a:r>
            <a:endParaRPr lang="ru-RU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232" y="1214422"/>
            <a:ext cx="7143768" cy="228601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1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 </a:t>
            </a:r>
            <a:r>
              <a:rPr lang="ru-RU" sz="1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Марганец</a:t>
            </a:r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забивает канальцы нервных клеток. Снижается проводимость нервного импульса, как следствие повышается утомляемость, сонливость, снижается быстрота реакции, работоспособность, появляются головокружение, депрессивные, подавленные состояния. Особенно опасны отравления марганцем у детей и эмбрионов (когда женщина беременна) - приводит к идиотии. В водопроводной воде - избыток марганца. Марганец почти невозможно вывести из организма.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endParaRPr lang="ru-RU" sz="1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None/>
              <a:defRPr/>
            </a:pPr>
            <a:endParaRPr lang="ru-RU" sz="1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  <a:p>
            <a:pPr algn="just">
              <a:buFont typeface="Wingdings" pitchFamily="2" charset="2"/>
              <a:buNone/>
              <a:defRPr/>
            </a:pPr>
            <a:endParaRPr lang="ru-RU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95678"/>
            <a:ext cx="6215074" cy="286232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1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+mn-cs"/>
              </a:rPr>
              <a:t>Алюминий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+mn-cs"/>
              </a:rPr>
              <a:t> </a:t>
            </a:r>
            <a:r>
              <a:rPr lang="ru-RU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так же оказывает общее отравляющее и засоряющее действие на организм человека. В водопроводной воде его избыток связан с тем, что излишки железа на водозаборе удаляют сульфатом алюминия. Реагируя с ионами железа, сульфат алюминия дает нерастворимый осадок, в который выпадает, в принципе и железо, и алюминий, но в реальности в воде остается и железо, и алюминий.</a:t>
            </a:r>
            <a:r>
              <a:rPr lang="ru-RU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 </a:t>
            </a:r>
          </a:p>
        </p:txBody>
      </p:sp>
      <p:pic>
        <p:nvPicPr>
          <p:cNvPr id="1027" name="Picture 3" descr="C:\Documents and Settings\777\Рабочий стол\БИОЛОГИЯ\Биология\картинки(9)\марганец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357298"/>
            <a:ext cx="243178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G:\катя\Self_Adhesive_Aluminum_Foil_Pape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4000504"/>
            <a:ext cx="2714620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Arh\Природа\Океан\Изображение 05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-142900"/>
            <a:ext cx="6143668" cy="428630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1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Железо</a:t>
            </a: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бывает в природе в трех состояниях - молекулярное </a:t>
            </a:r>
            <a:r>
              <a:rPr lang="ru-RU" sz="21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железо Fе0</a:t>
            </a:r>
            <a:r>
              <a:rPr lang="en-US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(когда оно куском), Fe2+ - необходимо в организме человека как переносчик кислорода (в молекуле гемоглобина 4 иона Fе2+) и Fе3+ - вредное для человека - оно и есть ржавчина. Железо необходимо организму человека, но только в определенной пропорции и в виде иона Fе2+. В водопроводной воде большой избыток железа, плюс ржавые трубы, по которым течет вода к потребителям.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2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4180344"/>
            <a:ext cx="6143636" cy="267765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21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+mn-cs"/>
              </a:rPr>
              <a:t>Селен</a:t>
            </a:r>
            <a:r>
              <a:rPr lang="ru-RU" sz="2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+mn-cs"/>
              </a:rPr>
              <a:t> </a:t>
            </a:r>
            <a:r>
              <a:rPr lang="ru-RU" sz="21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необходим человеку в очень малых дозах, при малейшем превышении дозы он превращается в канцероген, мутаген и токсин. Человеку можно безопасно восполнить недостаток селена с помощью специальных минеральных комплексов; селен также содержится в морской капусте.</a:t>
            </a:r>
          </a:p>
        </p:txBody>
      </p:sp>
      <p:pic>
        <p:nvPicPr>
          <p:cNvPr id="2050" name="Picture 2" descr="C:\Documents and Settings\777\Рабочий стол\БИОЛОГИЯ\Биология\картинки(9)\железо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556968"/>
            <a:ext cx="2950797" cy="2301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G:\катя\Se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06442" y="500042"/>
            <a:ext cx="323755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371600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Положительное воздействие веществ на организм человека</a:t>
            </a:r>
            <a:endParaRPr lang="ru-RU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000108"/>
            <a:ext cx="6715140" cy="264320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  </a:t>
            </a:r>
            <a:r>
              <a:rPr lang="ru-RU" sz="215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Кальций</a:t>
            </a:r>
            <a:r>
              <a:rPr lang="ru-RU" sz="21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необходим в организме человека для строения костной ткани (зубы, кости), мышечной ткани (мышцы, мышца сердца), поддержания проводящей функции нервной ткани. При избытке кальций нейтрален по отношению к организму человека, однако, это снижает качество воды - соли кальция образуют накипь и мутность воды.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15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   </a:t>
            </a:r>
            <a:endParaRPr lang="ru-RU" sz="215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7" name="Picture 3" descr="C:\Documents and Settings\777\Рабочий стол\БИОЛОГИЯ\Биология\картинки(9)\магний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86512" y="4000504"/>
            <a:ext cx="2719393" cy="2639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Documents and Settings\777\Рабочий стол\БИОЛОГИЯ\Биология\картинки(9)\кальций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142984"/>
            <a:ext cx="2714632" cy="2714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0" y="3929066"/>
            <a:ext cx="6286512" cy="30623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215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+mn-cs"/>
              </a:rPr>
              <a:t>Магний</a:t>
            </a:r>
            <a:r>
              <a:rPr lang="ru-RU" sz="215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необходим для нормальной деятельности нервных клеток. Однако, его количество в воде должно быть ограниченно, т.к. при избытке он действует на подобие марганца - засоряет канальцы нервных клеток, только он менее активен и проще выводится из организма.</a:t>
            </a:r>
          </a:p>
          <a:p>
            <a:pPr algn="just">
              <a:defRPr/>
            </a:pPr>
            <a:r>
              <a:rPr lang="ru-RU" sz="21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   </a:t>
            </a:r>
            <a:endParaRPr lang="ru-RU" sz="2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катя\fir-wate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42875" y="-14288"/>
            <a:ext cx="9286875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0"/>
            <a:ext cx="5929322" cy="6858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 </a:t>
            </a:r>
            <a:r>
              <a:rPr lang="ru-RU" sz="2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Калий</a:t>
            </a:r>
            <a:r>
              <a:rPr lang="ru-RU" sz="2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также необходим для нормальной жизнедеятельности организма, т.к. является компонентом калий-натриевого насоса. Калий-натриевый насос - это структура на мембране каждой клетки, благодаря которой в клетку проникают вещества из межклеточной жидкости, а из клетки выводятся продукты ее жизнедеятельности. Кроме того, особенно важен калий для сердечнососудистой деятельности, т.к. он нормализует давление крови и работу сердца.</a:t>
            </a:r>
          </a:p>
          <a:p>
            <a:pPr algn="just">
              <a:buFont typeface="Wingdings" pitchFamily="2" charset="2"/>
              <a:buNone/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G:\катя\калийьпдь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714356"/>
            <a:ext cx="3561988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777\Рабочий стол\БИОЛОГИЯ\Вода\Baikal_1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96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0"/>
            <a:ext cx="9429784" cy="285749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Баланс химических веществ в воде очень важен, т.к. оказывает непосредственное влияние на обмен веществ в организме. Вода должна быть не только нейтральна, но и полезна, так как много людей страдают нарушением обмена веществ. Вода выводит шлаки из организма. Шлаки - это продукты жизнедеятельности клеток, которые по какой-то причине не были выведены из организма и засорили его. Наиболее наглядный пример зашлакованности организма, это засорение пространства между ворсинками слизистой кишечника.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71472" y="5214950"/>
            <a:ext cx="3571868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Грязная вода несет с собой  шлаки и засоряет пространство между ворсинками.</a:t>
            </a:r>
            <a:endParaRPr lang="ru-RU" sz="1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 algn="ctr" eaLnBrk="0" hangingPunct="0">
              <a:defRPr/>
            </a:pPr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9217" name="Picture 1" descr="http://www.cwc.ru/pics/shlaki1.gif"/>
          <p:cNvPicPr>
            <a:picLocks noChangeAspect="1" noChangeArrowheads="1"/>
          </p:cNvPicPr>
          <p:nvPr/>
        </p:nvPicPr>
        <p:blipFill>
          <a:blip r:embed="rId3" r:link="rId4" cstate="email"/>
          <a:srcRect/>
          <a:stretch>
            <a:fillRect/>
          </a:stretch>
        </p:blipFill>
        <p:spPr bwMode="auto">
          <a:xfrm>
            <a:off x="142844" y="3000372"/>
            <a:ext cx="4368184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14942" y="3643314"/>
            <a:ext cx="35718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Чистая Вода втягивает шлаки и вымывает их из организма. </a:t>
            </a:r>
            <a:endParaRPr lang="ru-RU" sz="1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 eaLnBrk="0" hangingPunct="0">
              <a:defRPr/>
            </a:pPr>
            <a:endParaRPr lang="ru-RU" sz="1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9" name="Picture 3" descr="http://www.cwc.ru/pics/shlaki2.gif"/>
          <p:cNvPicPr>
            <a:picLocks noChangeAspect="1" noChangeArrowheads="1"/>
          </p:cNvPicPr>
          <p:nvPr/>
        </p:nvPicPr>
        <p:blipFill>
          <a:blip r:embed="rId5" r:link="rId6" cstate="email"/>
          <a:srcRect/>
          <a:stretch>
            <a:fillRect/>
          </a:stretch>
        </p:blipFill>
        <p:spPr bwMode="auto">
          <a:xfrm>
            <a:off x="4643438" y="4572008"/>
            <a:ext cx="4368183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218" grpId="0"/>
      <p:bldP spid="92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777\Рабочий стол\БИОЛОГИЯ\Вода\Изображение 19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8839200" cy="92869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Стандарты воды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357166"/>
            <a:ext cx="5786446" cy="664373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</a:t>
            </a: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Питьевая вода и чистая вода — не синонимы. Чистая вода, в отличие от воды питьевой, неопределенный термин.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Под термином питьевая вода высокого качества подразумевается: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с соответствующими органолептическими показателями — прозрачная, без запаха и с приятным вкусом;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 с рН = 7—7,5 и жесткостью не выше 7 ммоль/л;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вода, в которой суммарное количество полезных минералов не более 1 г/л;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вода, в которой вредные химические примеси либо составляют десятые-сотые доли их ПДК, либо вообще отсутствуют;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вода, в которой практически нет болезнетворных бактерий и вирусов.</a:t>
            </a:r>
          </a:p>
          <a:p>
            <a:pPr>
              <a:buFont typeface="Wingdings" pitchFamily="2" charset="2"/>
              <a:buNone/>
              <a:defRPr/>
            </a:pPr>
            <a:endParaRPr lang="ru-RU" sz="19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777\Рабочий стол\БИОЛОГИЯ\Вода\75791m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1857364"/>
            <a:ext cx="3500462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вод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286908" cy="121444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Вода. Вред и польза.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714356"/>
            <a:ext cx="6929486" cy="48768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</a:t>
            </a:r>
            <a:r>
              <a:rPr lang="ru-RU" sz="1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Живая природная вода родников, не подвергнутая технологической очистке, вызывает восхищение, желание утолить жажду. Мертвая вода, текущая из наших кранов может вызвать только отвращение. Если вода мутная и ржавая, то лучше ее пропустить через фильтр для очистки. А если вода чистая и прозрачная на вид? Является ли это гарантией того, что в ней не содержится вредных примесей? К сожалению нет.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 Если вы пьете воду из - под крана, то должны знать, что в ней есть хлорорганические соединения, количество которых после процедуры обеззараживании воды хлором достигает 300 мкг/л. Причем это количество не зависит от начального уровня загрязнения воды, эти 300 веществ образуются в воде благодаря хлорированию. Быстрых последствий от потребления такой питьевой воды, конечно, не будет, но в дальнейшем это очень серьезно может сказаться на здоровье. Дело в том, что при соединении органических веществ с хлором образуются тригалометаны. Эти производные метана обладают выраженным канцерогенным эффектом, что способствуют образованию раковых клеток.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1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1" name="Picture 3" descr="C:\Documents and Settings\777\Рабочий стол\БИОЛОГИЯ\Вода\gryaznaya-voda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86511" y="1785926"/>
            <a:ext cx="2657489" cy="3214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капель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42852"/>
            <a:ext cx="9429784" cy="264320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  Представьте, что мы получили стерильную воду. В такой воде нет вредных веществ и микроорганизмов. Является ли такая вода полноценной для нашего употребления? Оказывается, нет. Ведь с водой организм должен получать целый комплекс минеральных веществ, без которых человек рискует столкнуться со многими неприятностями (не более1500 мг/л и не менее 30-50 мг/л.  ). В питьевой воде должны быть не только фтор и йод, но и кальций, магний, железо, медь, цинк.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1" name="Picture 3" descr="G:\fto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714620"/>
            <a:ext cx="2071670" cy="16676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2" name="Picture 4" descr="G:\iod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1895855" cy="16430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3" name="Picture 5" descr="G:\calziy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57752" y="2786058"/>
            <a:ext cx="2094045" cy="15716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4" name="Picture 6" descr="G:\magniy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358082" y="2786058"/>
            <a:ext cx="1643074" cy="15992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6" name="Picture 8" descr="G:\Fe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5720" y="4572008"/>
            <a:ext cx="2532066" cy="19593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7" name="Picture 9" descr="G:\cu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38492" y="4572008"/>
            <a:ext cx="2667018" cy="2000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8" name="Picture 10" descr="G:\zinc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286512" y="4572008"/>
            <a:ext cx="2698746" cy="20240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1515" name="Picture 11" descr="C:\Documents and Settings\777\Рабочий стол\БИОЛОГИЯ\Вода\Chem03fr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357938" y="4643438"/>
            <a:ext cx="479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5" descr="C:\Documents and Settings\777\Рабочий стол\БИОЛОГИЯ\Вода\Chem02fgh6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57188" y="4643438"/>
            <a:ext cx="4333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2" descr="C:\Documents and Settings\777\Рабочий стол\БИОЛОГИЯ\Вода\Chem012se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358063" y="2786063"/>
            <a:ext cx="42862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3" descr="C:\Documents and Settings\777\Рабочий стол\БИОЛОГИЯ\Вода\Chem020fg.jp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929188" y="2857500"/>
            <a:ext cx="4476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Box 17"/>
          <p:cNvSpPr txBox="1">
            <a:spLocks noChangeArrowheads="1"/>
          </p:cNvSpPr>
          <p:nvPr/>
        </p:nvSpPr>
        <p:spPr bwMode="auto">
          <a:xfrm>
            <a:off x="214313" y="2786063"/>
            <a:ext cx="500062" cy="461962"/>
          </a:xfrm>
          <a:prstGeom prst="rect">
            <a:avLst/>
          </a:prstGeom>
          <a:solidFill>
            <a:srgbClr val="5DAE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F</a:t>
            </a:r>
            <a:endParaRPr lang="ru-RU" b="1"/>
          </a:p>
        </p:txBody>
      </p:sp>
      <p:sp>
        <p:nvSpPr>
          <p:cNvPr id="21520" name="TextBox 18"/>
          <p:cNvSpPr txBox="1">
            <a:spLocks noChangeArrowheads="1"/>
          </p:cNvSpPr>
          <p:nvPr/>
        </p:nvSpPr>
        <p:spPr bwMode="auto">
          <a:xfrm>
            <a:off x="2643188" y="2714625"/>
            <a:ext cx="285750" cy="461963"/>
          </a:xfrm>
          <a:prstGeom prst="rect">
            <a:avLst/>
          </a:prstGeom>
          <a:solidFill>
            <a:srgbClr val="5DAE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/>
              <a:t>I</a:t>
            </a:r>
            <a:endParaRPr lang="ru-RU" b="1" dirty="0"/>
          </a:p>
        </p:txBody>
      </p:sp>
      <p:sp>
        <p:nvSpPr>
          <p:cNvPr id="21521" name="TextBox 19"/>
          <p:cNvSpPr txBox="1">
            <a:spLocks noChangeArrowheads="1"/>
          </p:cNvSpPr>
          <p:nvPr/>
        </p:nvSpPr>
        <p:spPr bwMode="auto">
          <a:xfrm>
            <a:off x="3286124" y="4643438"/>
            <a:ext cx="714371" cy="461665"/>
          </a:xfrm>
          <a:prstGeom prst="rect">
            <a:avLst/>
          </a:prstGeom>
          <a:solidFill>
            <a:srgbClr val="5DAE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Cu</a:t>
            </a:r>
            <a:endParaRPr lang="ru-RU" b="1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4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5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8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6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9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3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6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519" grpId="0" animBg="1"/>
      <p:bldP spid="21520" grpId="0" animBg="1"/>
      <p:bldP spid="215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кап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8579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Очистка воды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714356"/>
            <a:ext cx="9144064" cy="614364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en-US" sz="16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ru-RU" sz="16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Водоочистка предназначена для того, чтобы удалить из воды, как болезнетворные организмы, так и вредные химические вещества. Кроме того, водоочистка воздействует на вкусовые свойства воды, делает жидкость приятной на вкус. Традиционно для оценки чистоты воды в водном объекте или в источнике водоснабжения, если речь идет о получении воды для питья, используются физические, химические и санитарно-бактериологические показатели. и привкусы, цветность и мутность.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6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Осветление - это этап водоочистки, в процессе которого происходит устранение мутности воды путем снижения содержания в ней взвешенных примесей. Мутность природной воды, особенно поверхностных источников в паводковый период, может достигать 2000-2500 мг/л (при норме для воды хозяйственно-питьевого назначения - не более 1500 мг/л).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16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 Обеззараживание - завершающий этап процесса водоочистки. Цель - это подавление жизнедеятельности содержащихся в воде болезнетворных микробов. В настоящее время на объектах жилищно-коммунального хозяйства для обеззараживания воды, как правило, применяется хлорирование воды. В случаях же высокой мутности и цветности природных вод целесообразно использование предварительного хлорирования воды, однако этот способ обеззараживания, как было описано выше, не только не достаточно эффективный, но для нашего организма просто вредный.</a:t>
            </a:r>
          </a:p>
          <a:p>
            <a:pPr>
              <a:buFont typeface="Wingdings" pitchFamily="2" charset="2"/>
              <a:buNone/>
              <a:defRPr/>
            </a:pPr>
            <a:endParaRPr lang="ru-RU" sz="165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6" name="Picture 2" descr="C:\Documents and Settings\777\Рабочий стол\ВВВВВВВодддааааа\фонффыы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777\Рабочий стол\ВВВВВВВодддааааа\moder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94" y="3367390"/>
            <a:ext cx="3003548" cy="3490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777\Рабочий стол\ВВВВВВВодддааааа\ффффффильтры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142852"/>
            <a:ext cx="4033915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777\Рабочий стол\ВВВВВВВодддааааа\фффиииллььттррыыы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472" y="3428976"/>
            <a:ext cx="3286148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777\Рабочий стол\ВВВВВВВодддааааа\фильтр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00628" y="142852"/>
            <a:ext cx="3914783" cy="3220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71472" y="214290"/>
            <a:ext cx="752238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G:\БИОЛОГИЯ\Вода\429901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777\Рабочий стол\БИОЛОГИЯ\Вода\25-11-1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8" y="1142984"/>
            <a:ext cx="2519245" cy="25717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Роль воды в организме человека с точки зрения биологии</a:t>
            </a:r>
            <a:endParaRPr lang="ru-RU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D:\Arh\Разное\Изображение 168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4000504"/>
            <a:ext cx="2433640" cy="26122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1000108"/>
            <a:ext cx="6786610" cy="250033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Вода – это отнюдь не инертная среда, заполняющая пространство между макромолекулами или клетками, это структурный элемент, «матрица жизни». Будучи составной частью структур клетки, вода регулирует их функциональную активность, например, окислительные процессы в митохондриях, белковосинтезирующую способность рибосом. Вода также способствует переносу веществ через клеточные и внутриклеточные мембраны. 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12" y="3714753"/>
            <a:ext cx="6429388" cy="31393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Влияя на вязкость жидкостей во внутрисосудистых и межклеточных пространствах, вода создает условия их микроциркуляции в системе артериол, капилляров и венул и перемещения растворенных веществ. Присущие воде свойства растворителя означают также, что вода служит средой для транспорта различных веществ. Эту роль она выполняет в крови, в лимфатической и экскреторной системах, в пищеварительном тракте. Вода выполняет защитную функцию, например в слезной жидкости и в слизи. 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0"/>
            <a:ext cx="5715008" cy="6858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 теле человека содержится свыше 60% воды, 2/3 (30л) которой находится внутри клеток в виде гидратационной и иммобильной воды, а 1/3 – внутри сосудов (5л) и в межклеточном пространстве (10л). Количество воды меняется в зависимости от типа клеток и их функционального состояния. В костях – 25% , в мускулах – 35%, в клетках мозга – 85%, в жировой ткани – 10%,в почках 83%, в мышечных клетках – 76%, в зубной эмали – 2%, а в крови, лимфе, пищеварительных соках – 90 – 99%. </a:t>
            </a:r>
            <a:endParaRPr lang="ru-RU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777\Рабочий стол\БИОЛОГИЯ\Биология\картинки(9)\2lena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714356"/>
            <a:ext cx="3876512" cy="5429288"/>
          </a:xfrm>
          <a:prstGeom prst="rect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777\Рабочий стол\БИОЛОГИЯ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6910406" cy="53815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Кровь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928934"/>
            <a:ext cx="1928794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Эритроциты 4,5 – 5 млн</a:t>
            </a:r>
            <a:r>
              <a:rPr lang="en-US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/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мм³ </a:t>
            </a:r>
          </a:p>
        </p:txBody>
      </p:sp>
      <p:pic>
        <p:nvPicPr>
          <p:cNvPr id="26629" name="Picture 3" descr="C:\Documents and Settings\777\Рабочий стол\БИОЛОГИЯ\Вода\белок.bmp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57938" y="2500313"/>
            <a:ext cx="10287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85918" y="3643314"/>
            <a:ext cx="1571636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Белые кровяные тельца</a:t>
            </a:r>
          </a:p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4000 – 10000 мм³</a:t>
            </a:r>
          </a:p>
        </p:txBody>
      </p:sp>
      <p:pic>
        <p:nvPicPr>
          <p:cNvPr id="26631" name="Picture 5" descr="G:\катя\ertzt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5" y="1857375"/>
            <a:ext cx="16668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6" descr="C:\Documents and Settings\777\Рабочий стол\БИОЛОГИЯ\Вода\тромбоцит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57563" y="3143250"/>
            <a:ext cx="14287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143240" y="4357694"/>
            <a:ext cx="185738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Тромбоциты 150000 – 3000000 мм³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14876" y="4429132"/>
            <a:ext cx="1785950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Вода 90%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7950" y="4000504"/>
            <a:ext cx="114300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Белки 8%</a:t>
            </a:r>
          </a:p>
        </p:txBody>
      </p:sp>
      <p:pic>
        <p:nvPicPr>
          <p:cNvPr id="26636" name="Picture 8" descr="G:\катя\хорошая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928813" y="2500313"/>
            <a:ext cx="1285875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7" name="Picture 9" descr="C:\Documents and Settings\777\Рабочий стол\микроэлементы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715250" y="1857375"/>
            <a:ext cx="12493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7500926" y="3429000"/>
            <a:ext cx="1643074" cy="163121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Микроэлементы, витамины, гормоны 2%</a:t>
            </a:r>
          </a:p>
        </p:txBody>
      </p:sp>
      <p:pic>
        <p:nvPicPr>
          <p:cNvPr id="26639" name="Picture 2" descr="C:\Documents and Settings\777\Рабочий стол\БИОЛОГИЯ\Вода\409px-Glass-of-water[1]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000625" y="3143250"/>
            <a:ext cx="1042988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трелка влево 17"/>
          <p:cNvSpPr/>
          <p:nvPr/>
        </p:nvSpPr>
        <p:spPr bwMode="auto">
          <a:xfrm>
            <a:off x="1785918" y="1214422"/>
            <a:ext cx="1571636" cy="285752"/>
          </a:xfrm>
          <a:prstGeom prst="lef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>
              <a:rot lat="0" lon="0" rev="900000"/>
            </a:camera>
            <a:lightRig rig="threePt" dir="t"/>
          </a:scene3d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9" name="Стрелка вправо 18"/>
          <p:cNvSpPr/>
          <p:nvPr/>
        </p:nvSpPr>
        <p:spPr bwMode="auto">
          <a:xfrm>
            <a:off x="5572132" y="1214422"/>
            <a:ext cx="1573200" cy="284400"/>
          </a:xfrm>
          <a:prstGeom prst="righ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>
              <a:rot lat="0" lon="0" rev="20699999"/>
            </a:camera>
            <a:lightRig rig="threePt" dir="t"/>
          </a:scene3d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26642" name="Стрелка влево 21"/>
          <p:cNvSpPr>
            <a:spLocks noChangeArrowheads="1"/>
          </p:cNvSpPr>
          <p:nvPr/>
        </p:nvSpPr>
        <p:spPr bwMode="auto">
          <a:xfrm rot="-2784072">
            <a:off x="2359025" y="1739900"/>
            <a:ext cx="1573213" cy="284163"/>
          </a:xfrm>
          <a:prstGeom prst="leftArrow">
            <a:avLst>
              <a:gd name="adj1" fmla="val 50000"/>
              <a:gd name="adj2" fmla="val 50032"/>
            </a:avLst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26643" name="Стрелка влево 22"/>
          <p:cNvSpPr>
            <a:spLocks noChangeArrowheads="1"/>
          </p:cNvSpPr>
          <p:nvPr/>
        </p:nvSpPr>
        <p:spPr bwMode="auto">
          <a:xfrm rot="-8079117">
            <a:off x="5010944" y="1731169"/>
            <a:ext cx="1573212" cy="285750"/>
          </a:xfrm>
          <a:prstGeom prst="leftArrow">
            <a:avLst>
              <a:gd name="adj1" fmla="val 50000"/>
              <a:gd name="adj2" fmla="val 49754"/>
            </a:avLst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26644" name="Стрелка влево 23"/>
          <p:cNvSpPr>
            <a:spLocks noChangeArrowheads="1"/>
          </p:cNvSpPr>
          <p:nvPr/>
        </p:nvSpPr>
        <p:spPr bwMode="auto">
          <a:xfrm rot="-4869075">
            <a:off x="3189288" y="2157413"/>
            <a:ext cx="1573212" cy="284162"/>
          </a:xfrm>
          <a:prstGeom prst="leftArrow">
            <a:avLst>
              <a:gd name="adj1" fmla="val 50000"/>
              <a:gd name="adj2" fmla="val 50032"/>
            </a:avLst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  <p:sp>
        <p:nvSpPr>
          <p:cNvPr id="26645" name="Стрелка влево 24"/>
          <p:cNvSpPr>
            <a:spLocks noChangeArrowheads="1"/>
          </p:cNvSpPr>
          <p:nvPr/>
        </p:nvSpPr>
        <p:spPr bwMode="auto">
          <a:xfrm rot="-6295373">
            <a:off x="4291807" y="2153444"/>
            <a:ext cx="1573212" cy="285750"/>
          </a:xfrm>
          <a:prstGeom prst="leftArrow">
            <a:avLst>
              <a:gd name="adj1" fmla="val 50000"/>
              <a:gd name="adj2" fmla="val 49754"/>
            </a:avLst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10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10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1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3" dur="10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1" grpId="0"/>
      <p:bldP spid="14" grpId="0"/>
      <p:bldP spid="16" grpId="0"/>
      <p:bldP spid="17" grpId="0"/>
      <p:bldP spid="20" grpId="0"/>
      <p:bldP spid="18" grpId="0" animBg="1"/>
      <p:bldP spid="19" grpId="0" animBg="1"/>
      <p:bldP spid="26642" grpId="0" animBg="1"/>
      <p:bldP spid="26643" grpId="0" animBg="1"/>
      <p:bldP spid="26644" grpId="0" animBg="1"/>
      <p:bldP spid="2664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777\Рабочий стол\БИОЛОГИЯ\Вода\glavnaya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0"/>
            <a:ext cx="5357818" cy="364331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ru-RU" sz="2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Ни один жизненный процесс в организме человека не может совершаться без воды и ни одна клетка не в состоянии обойтись без водной среды. С участием воды протекают практически все функции организма. </a:t>
            </a:r>
            <a:endParaRPr lang="ru-RU" sz="2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099" name="Picture 3" descr="C:\Documents and Settings\777\Рабочий стол\БИОЛОГИЯ\Вода\Voda_5[1]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72198" y="3786190"/>
            <a:ext cx="2863399" cy="29575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0" name="Picture 4" descr="C:\Documents and Settings\777\Рабочий стол\БИОЛОГИЯ\Вода\10030515[1]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44" y="500042"/>
            <a:ext cx="3876668" cy="29075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0" y="4071942"/>
            <a:ext cx="5929322" cy="30469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В соответствии с потребностями, человек в течение суток теряет около 1,5л воды в виде мочи, 0,9л путем испарения через легкие и кожу (без потоотделения) и, приблизительно, 0,1л с калом. </a:t>
            </a:r>
          </a:p>
          <a:p>
            <a:pPr algn="just"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  </a:t>
            </a:r>
          </a:p>
          <a:p>
            <a:pPr algn="just"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+mn-cs"/>
              </a:rPr>
              <a:t>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G:\катя\2380866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42852"/>
            <a:ext cx="5572132" cy="637697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Главный путь выделения воды из организма – почки; через них проходит около половины воды, покидающей тело. В сутки через почки проходит более 1000л крови. Здесь кровь очищается от ненужных продуктов обмена веществ, которые она приносит из всех органов и тканей растворенными в плазме, т.е., в конечном счете, опять – таки в воде.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3" name="Picture 5" descr="C:\Documents and Settings\777\Рабочий стол\БИОЛОГИЯ\Вода\почк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714356"/>
            <a:ext cx="3810000" cy="4676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:\катя\fdbf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0"/>
            <a:ext cx="5643602" cy="48768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Выделение мочи в сутки составляет 1,5л, но не всегда выделяется одна моча с ненужными человеку примесями, но также с ней выделяется вода с полезными веществами – это первичная моча. Из всей первичной мочи лишь меньше 1% выделяется почками в виде «настоящей мочи», которая теперь уже содержит только отработанные продукты жизнедеятельности и только ненужную организму воду. 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2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 descr="C:\Documents and Settings\777\Рабочий стол\БИОЛОГИЯ\Вода\мочеточник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1071546"/>
            <a:ext cx="3652556" cy="4643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777\Рабочий стол\БИОЛОГИЯ\Вода\2-Drink_glas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42852"/>
            <a:ext cx="5857884" cy="750096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ru-RU" sz="19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Отходы жизнедеятельности человека выделяются также с потом. В среднем поверхность человеческого тела занимает 1,5м². Человек в сильную жару очень сильно потеет. За сутки он буквально «выдает» ведро пота: был бы сух воздух. Главная составная часть жидкости в таком ведре – обычная, ничем не примечательная вода. В ней растворены нелетучие и летучие компоненты. С нелетучими компонентами ознакомиться просто – пот солей: около 1% </a:t>
            </a:r>
            <a:r>
              <a:rPr lang="en-US" sz="19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NaCl</a:t>
            </a:r>
            <a:r>
              <a:rPr lang="ru-RU" sz="195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, да еще фосфаты и сульфаты. А вот с летучими компонентами плохо знакомы даже специалисты, но кое – что все же известно: даже мало потеющий человек через кожу выделяет столько веществ, что трехкубовая замкнутая атмосфера за сутки насытится вредоносными соединениями выше предельно допустимых норм. </a:t>
            </a:r>
            <a:endParaRPr lang="ru-RU" sz="195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194" name="Picture 2" descr="C:\Documents and Settings\777\Рабочий стол\БИОЛОГИЯ\Биология\картинки(9)\ведро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3" y="3429000"/>
            <a:ext cx="2655887" cy="3071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C:\Documents and Settings\777\Рабочий стол\БИОЛОГИЯ\Вода\big_klimat_i_pogoda_poleznyie_sovetyi_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5" y="428625"/>
            <a:ext cx="3438525" cy="257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6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6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600" decel="100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777\Рабочий стол\БИОЛОГИЯ\Вода\_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76"/>
            <a:ext cx="9144000" cy="114300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Обмен воды в организме человека</a:t>
            </a:r>
            <a:endParaRPr lang="ru-RU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571480"/>
            <a:ext cx="9501222" cy="264320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Выпитая вода прежде всего всасывается сквозь стенки желудка и кишечника в кровь и с ней равномерно распределяется по всему организму, переходя из крови в межтканевую жидкость, а затем и в клетки. Такой обмен воды происходит довольно интенсивно. Находясь в состоянии соединения с водой, пищевые продукты (белки, жиры, углеводы, минеральные соли) также легко всасываются в кровь и поступают во все органы и затем в ткани организма. </a:t>
            </a:r>
          </a:p>
        </p:txBody>
      </p:sp>
      <p:pic>
        <p:nvPicPr>
          <p:cNvPr id="6146" name="Picture 2" descr="G:\катя\белок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3214686"/>
            <a:ext cx="1718316" cy="25050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7" name="Picture 3" descr="G:\катя\жир клетки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3643314"/>
            <a:ext cx="2159848" cy="22860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8" name="Picture 4" descr="G:\катя\углевод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29125" y="4143380"/>
            <a:ext cx="2286016" cy="2071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9" name="Picture 5" descr="G:\катя\минеральные соли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929454" y="4429132"/>
            <a:ext cx="2082800" cy="22987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777\Рабочий стол\БИОЛОГИЯ\Вода\drop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07154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Роль регуляторов обмена воды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785794"/>
            <a:ext cx="5786446" cy="628652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В регуляции обмена все железы внутренней секреции играют важную роль. Гормоны щитовидной железы регулируют окислительные процессы, влияя на рост и развитие организма. Надпочечники вырабатывают несколько гормонов. Они контролируют углеводный обмен, белковый обмен, способствуют превращению белков в углеводы, регулируют обмен солей и воды. Нарушение регуляции обмена веществ вызывает различные заболевания.   </a:t>
            </a:r>
          </a:p>
          <a:p>
            <a:pPr algn="just">
              <a:buFont typeface="Wingdings" pitchFamily="2" charset="2"/>
              <a:buNone/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0" name="Picture 2" descr="G:\катя\внутр секр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43563" y="1143000"/>
            <a:ext cx="3357562" cy="47863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C:\Documents and Settings\777\Рабочий стол\БИОЛОГИЯ\Вода\Изображение 00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357214"/>
            <a:ext cx="8696356" cy="142876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Особенности обмена воды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642918"/>
            <a:ext cx="9358346" cy="555309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Особенностью обмена воды является то, что через легкие, почки, кожу и кишечник удаляются конечные продукты обмена веществ, избыток солей и воды, ненужные и вредные для организма вещества. 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194" name="Picture 2" descr="G:\катя\легкие пку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2928934"/>
            <a:ext cx="2683015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 descr="C:\Documents and Settings\777\Рабочий стол\БИОЛОГИЯ\Вода\organ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72198" y="4143380"/>
            <a:ext cx="2922464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 descr="C:\Documents and Settings\777\Рабочий стол\БИОЛОГИЯ\Вода\Копия почки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00364" y="3500438"/>
            <a:ext cx="2938245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6" descr="G:\БИОЛОГИЯ\Вода\2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57214"/>
            <a:ext cx="9144000" cy="1214446"/>
          </a:xfrm>
        </p:spPr>
        <p:txBody>
          <a:bodyPr/>
          <a:lstStyle/>
          <a:p>
            <a:pPr algn="ctr">
              <a:defRPr/>
            </a:pP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Водно – солевой обмен</a:t>
            </a:r>
            <a:endParaRPr lang="ru-RU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9219" name="Picture 3" descr="G:\катя\калий - натриевый насос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4714884"/>
            <a:ext cx="5486415" cy="205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57222" y="500042"/>
            <a:ext cx="6786610" cy="5357850"/>
          </a:xfrm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  Одно из важнейших химических свойств воды – </a:t>
            </a:r>
            <a:r>
              <a:rPr lang="ru-RU" sz="2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водно – солевой обмен 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в организме человека.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  Водно – солевой обмен – это совокупность процессов всасывания, распределения и выделения воды и солей в организме человека, направленных на обеспечение постоянного ионного состава, осмотического давления и кислотно – щелочной реакции внутренней среды – водно – солевого гомеостаза.</a:t>
            </a:r>
            <a:endParaRPr lang="ru-RU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8" name="Picture 2" descr="G:\катя\покоя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72264" y="1285860"/>
            <a:ext cx="2476500" cy="4133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C:\Documents and Settings\777\Рабочий стол\картиночки\прикольные\о\3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9144000" cy="15145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Обезвоживание организма человека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142984"/>
            <a:ext cx="9429784" cy="371477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Потеря воды вызывает изменения во внутренних и наружных структурах человека. Организм человека состоит из клеток, число которых может доходить до 100 триллионов. В зависимости от того, какая его область сильнее всего подвергается обезвоживанию, клетки в этой части сморщиваются, а их внутренние функции ослабляются. На нехватку воды в любой части тела указывают различные сигналы, которые являются признаками обезвоживания и индикаторами локальной или общей жажды. До сих пор эти сигналы обезвоживания тела остаются непонятыми и воспринимаются как симптомы болезней неизвестного происхождения.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102" name="Picture 6" descr="C:\Documents and Settings\777\Рабочий стол\БИОЛОГИЯ\Вода\Копия мертвая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4929198"/>
            <a:ext cx="1675355" cy="17145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103" name="Picture 7" descr="C:\Documents and Settings\777\Рабочий стол\БИОЛОГИЯ\Вода\хорошая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16" y="4857760"/>
            <a:ext cx="2063756" cy="185738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1" name="Плюс 10"/>
          <p:cNvSpPr/>
          <p:nvPr/>
        </p:nvSpPr>
        <p:spPr bwMode="auto">
          <a:xfrm>
            <a:off x="1857375" y="5143500"/>
            <a:ext cx="1212850" cy="1214438"/>
          </a:xfrm>
          <a:prstGeom prst="mathPlus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sp>
        <p:nvSpPr>
          <p:cNvPr id="12" name="Равно 11"/>
          <p:cNvSpPr/>
          <p:nvPr/>
        </p:nvSpPr>
        <p:spPr bwMode="auto">
          <a:xfrm>
            <a:off x="5643563" y="5286375"/>
            <a:ext cx="1143000" cy="857250"/>
          </a:xfrm>
          <a:prstGeom prst="mathEqual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pic>
        <p:nvPicPr>
          <p:cNvPr id="4105" name="Picture 9" descr="C:\Documents and Settings\777\Рабочий стол\БИОЛОГИЯ\Вода\object_30.1144150575.85496[1]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71802" y="4857760"/>
            <a:ext cx="2540018" cy="17859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:\катя\dvsdbd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07157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Заключение</a:t>
            </a: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642918"/>
            <a:ext cx="9429784" cy="48768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Роль воды в организме очень велика. Вода является и средой и непосредственным участником физиологических и биохимических реакций. 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Нужно беречь воду, чтобы не происходило обезвоживание организма, обмены веществ происходили без изменений и не было никаких болезней.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777\Рабочий стол\картиночки\прикольные\о\0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42852"/>
            <a:ext cx="8610600" cy="6410348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Проект по биологии подготовили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Ученицы 8Г класса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Доля Анна,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Козлова Екатерина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И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Ястребкова Ольга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 оформления 'Медицина' [3]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Шаблон оформления 'Медицина' [3]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Шаблон оформления 'Медицина' [3]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0066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00008A"/>
        </a:accent6>
        <a:hlink>
          <a:srgbClr val="2660B6"/>
        </a:hlink>
        <a:folHlink>
          <a:srgbClr val="875FD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'Медицина' [3]</Template>
  <TotalTime>1993</TotalTime>
  <Words>2966</Words>
  <Application>Microsoft Office PowerPoint</Application>
  <PresentationFormat>Экран (4:3)</PresentationFormat>
  <Paragraphs>126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Шаблон оформления 'Медицина' [3]</vt:lpstr>
      <vt:lpstr>Слайд 1</vt:lpstr>
      <vt:lpstr>Слайд 2</vt:lpstr>
      <vt:lpstr>План: </vt:lpstr>
      <vt:lpstr>Роль воды в организме человека с точки зрения физики</vt:lpstr>
      <vt:lpstr>Теплоемкость и теплопроводность </vt:lpstr>
      <vt:lpstr>Теплота испарения и охлаждение тела</vt:lpstr>
      <vt:lpstr>Роль воды в организме человека с точки зрения химии</vt:lpstr>
      <vt:lpstr>Слайд 8</vt:lpstr>
      <vt:lpstr>Химический состав воды</vt:lpstr>
      <vt:lpstr>Содержащиеся в воде неорганические соединения и их воздействие на организм человека</vt:lpstr>
      <vt:lpstr>Слайд 11</vt:lpstr>
      <vt:lpstr>Отрицательное воздействие веществ на организм человека</vt:lpstr>
      <vt:lpstr>Слайд 13</vt:lpstr>
      <vt:lpstr>Положительное воздействие веществ на организм человека</vt:lpstr>
      <vt:lpstr>Слайд 15</vt:lpstr>
      <vt:lpstr>Слайд 16</vt:lpstr>
      <vt:lpstr>Стандарты воды</vt:lpstr>
      <vt:lpstr>Вода. Вред и польза.</vt:lpstr>
      <vt:lpstr>Слайд 19</vt:lpstr>
      <vt:lpstr>Очистка воды</vt:lpstr>
      <vt:lpstr>Слайд 21</vt:lpstr>
      <vt:lpstr>Роль воды в организме человека с точки зрения биологии</vt:lpstr>
      <vt:lpstr>Слайд 23</vt:lpstr>
      <vt:lpstr>Слайд 24</vt:lpstr>
      <vt:lpstr>Слайд 25</vt:lpstr>
      <vt:lpstr>Слайд 26</vt:lpstr>
      <vt:lpstr>Слайд 27</vt:lpstr>
      <vt:lpstr>Слайд 28</vt:lpstr>
      <vt:lpstr>Обмен воды в организме человека</vt:lpstr>
      <vt:lpstr>Роль регуляторов обмена воды</vt:lpstr>
      <vt:lpstr>Особенности обмена воды</vt:lpstr>
      <vt:lpstr>Водно – солевой обмен</vt:lpstr>
      <vt:lpstr>Обезвоживание организма человека</vt:lpstr>
      <vt:lpstr>Заключение </vt:lpstr>
      <vt:lpstr>Слайд 35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воды в организме человека</dc:title>
  <dc:subject/>
  <dc:creator>Ольга</dc:creator>
  <cp:keywords/>
  <dc:description/>
  <cp:lastModifiedBy>Owner</cp:lastModifiedBy>
  <cp:revision>212</cp:revision>
  <dcterms:created xsi:type="dcterms:W3CDTF">2008-11-06T09:20:46Z</dcterms:created>
  <dcterms:modified xsi:type="dcterms:W3CDTF">2014-10-02T21:21:57Z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TC011408261049</vt:lpwstr>
  </property>
</Properties>
</file>