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sldIdLst>
    <p:sldId id="285" r:id="rId2"/>
    <p:sldId id="288" r:id="rId3"/>
    <p:sldId id="286" r:id="rId4"/>
    <p:sldId id="289" r:id="rId5"/>
    <p:sldId id="290" r:id="rId6"/>
    <p:sldId id="287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00CC"/>
    <a:srgbClr val="FFCC00"/>
    <a:srgbClr val="FF9900"/>
    <a:srgbClr val="FFFF00"/>
    <a:srgbClr val="FF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727" autoAdjust="0"/>
  </p:normalViewPr>
  <p:slideViewPr>
    <p:cSldViewPr>
      <p:cViewPr varScale="1">
        <p:scale>
          <a:sx n="65" d="100"/>
          <a:sy n="65" d="100"/>
        </p:scale>
        <p:origin x="-66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A4A716-76E8-480E-B25E-369C4D2FB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787760"/>
      </p:ext>
    </p:extLst>
  </p:cSld>
  <p:clrMapOvr>
    <a:masterClrMapping/>
  </p:clrMapOvr>
  <p:transition spd="slow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06EBF-ABF2-485B-A96F-812CF823C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981823"/>
      </p:ext>
    </p:extLst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86C0B-1738-4F53-A089-0771A9992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744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79E43-B036-4B85-9AD8-F4C650152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73477"/>
      </p:ext>
    </p:extLst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C331F37-1219-4ADE-991C-510274EF7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81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EE8D4-8216-48D3-81E1-7C5ED1265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391292"/>
      </p:ext>
    </p:extLst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7763-37E2-46AB-8697-C4404B3183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38983"/>
      </p:ext>
    </p:extLst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6509C32-155E-4F95-B40D-BA1A84D714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938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5C583E9F-A738-44C2-87ED-4511A5C57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01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F2FBF-53AD-4613-A1A0-A2904AF27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828534"/>
      </p:ext>
    </p:extLst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301DA-651A-4DE5-BAD4-9B46A01313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933443"/>
      </p:ext>
    </p:extLst>
  </p:cSld>
  <p:clrMapOvr>
    <a:masterClrMapping/>
  </p:clrMapOvr>
  <p:transition spd="slow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750" y="188913"/>
            <a:ext cx="7281863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57338"/>
            <a:ext cx="8435975" cy="43926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25042-9504-439D-A1CD-A9D3358AD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736711"/>
      </p:ext>
    </p:extLst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A59BAA1-88FA-43BF-9EFA-A2B4CFE81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65" r:id="rId4"/>
    <p:sldLayoutId id="2147483874" r:id="rId5"/>
    <p:sldLayoutId id="2147483866" r:id="rId6"/>
    <p:sldLayoutId id="2147483867" r:id="rId7"/>
    <p:sldLayoutId id="2147483875" r:id="rId8"/>
    <p:sldLayoutId id="2147483876" r:id="rId9"/>
    <p:sldLayoutId id="2147483868" r:id="rId10"/>
    <p:sldLayoutId id="2147483869" r:id="rId11"/>
    <p:sldLayoutId id="2147483870" r:id="rId12"/>
  </p:sldLayoutIdLst>
  <p:transition spd="slow">
    <p:strips dir="rd"/>
  </p:transition>
  <p:timing>
    <p:tnLst>
      <p:par>
        <p:cTn id="1" dur="indefinite" restart="never" nodeType="tmRoot"/>
      </p:par>
    </p:tnLst>
  </p:timing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6375" y="608013"/>
            <a:ext cx="5759450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4008" fontAlgn="auto"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defRPr/>
            </a:pPr>
            <a:r>
              <a:rPr lang="ru-RU" sz="3000" b="1" i="1" dirty="0">
                <a:solidFill>
                  <a:schemeClr val="accent5"/>
                </a:solidFill>
                <a:latin typeface="Tahoma" pitchFamily="34" charset="0"/>
              </a:rPr>
              <a:t>НАЗВАНИЕ РАБОТЫ </a:t>
            </a:r>
            <a:r>
              <a:rPr lang="en-US" sz="3000" b="1" i="1" dirty="0">
                <a:solidFill>
                  <a:schemeClr val="accent5"/>
                </a:solidFill>
                <a:latin typeface="Tahoma" pitchFamily="34" charset="0"/>
              </a:rPr>
              <a:t>:</a:t>
            </a:r>
            <a:r>
              <a:rPr lang="ru-RU" sz="3000" b="1" i="1" dirty="0">
                <a:solidFill>
                  <a:schemeClr val="accent5"/>
                </a:solidFill>
                <a:latin typeface="Tahoma" pitchFamily="34" charset="0"/>
              </a:rPr>
              <a:t> </a:t>
            </a:r>
            <a:r>
              <a:rPr lang="en-US" sz="3000" b="1" i="1" dirty="0">
                <a:solidFill>
                  <a:schemeClr val="accent5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9491" y="4509120"/>
            <a:ext cx="8103500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cap="all" dirty="0">
                <a:ln w="0"/>
                <a:solidFill>
                  <a:schemeClr val="accent5"/>
                </a:soli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ПРОБЛЕМНЫЙ ВОПРОС</a:t>
            </a:r>
            <a:r>
              <a:rPr lang="en-US" sz="2400" b="1" cap="all" dirty="0">
                <a:ln w="0"/>
                <a:solidFill>
                  <a:schemeClr val="accent5"/>
                </a:soli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:</a:t>
            </a:r>
            <a:endParaRPr lang="ru-RU" sz="2400" b="1" cap="all" dirty="0">
              <a:ln w="0"/>
              <a:solidFill>
                <a:schemeClr val="accent5"/>
              </a:solidFill>
              <a:effectLst>
                <a:reflection blurRad="12700" stA="50000" endPos="50000" dist="5000" dir="5400000" sy="-100000" rotWithShape="0"/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ru-RU" sz="2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Каковы температуры космических                 </a:t>
            </a:r>
          </a:p>
          <a:p>
            <a:pPr algn="ctr">
              <a:defRPr/>
            </a:pPr>
            <a:r>
              <a:rPr lang="ru-RU" sz="2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   объектов?</a:t>
            </a:r>
            <a:r>
              <a:rPr lang="ru-RU" sz="2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9669" y="1340768"/>
            <a:ext cx="7306808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“Лёд и пламень космоса”.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>
        <p14:glitter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276872"/>
            <a:ext cx="7971357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тело не имеет внутренних источников тепла, то его температура будет определяться условиями той окружающей среды, в которой оно находится. Поэтому попытаемся прежде всего понять, каковы эти условия в космосе. </a:t>
            </a:r>
          </a:p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 физики известно, что температура характеризуется скоростью теплового движения частиц тела, среды (или системы): чем больше эта скорость, тем выше температура. На Земле при комнатной температуре молекулы воздуха движутся со скоростью около 500 м/с, испытывая при этом до 5 млрд. столкновений в 1 с между собой. По мере уменьшения плотности воздуха его молекулы сталкиваются между собой все реже (как говорят специалисты, длина их свободного пробега возрастает), их скорость, а, следовательно, и температура становятся все выше. </a:t>
            </a:r>
          </a:p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атмосфере Земли происходят более сложные процессы, и температура ее слоев, как это следует из таблицы, не прямо пропорциональна плотности воздуха (или концентрации его частиц</a:t>
            </a:r>
            <a:r>
              <a:rPr lang="ru-RU" sz="1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11122"/>
            <a:ext cx="8805167" cy="1661993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Холодный </a:t>
            </a:r>
            <a:r>
              <a:rPr lang="ru-RU" sz="3200" b="1" i="1" cap="all" dirty="0">
                <a:ln w="0"/>
                <a:solidFill>
                  <a:schemeClr val="accent5"/>
                </a:solidFill>
                <a:effectLst>
                  <a:reflection blurRad="12700" stA="50000" endPos="50000" dist="5000" dir="5400000" sy="-100000" rotWithShape="0"/>
                </a:effectLst>
              </a:rPr>
              <a:t>или</a:t>
            </a: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66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горячий</a:t>
            </a: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                </a:t>
            </a:r>
            <a:r>
              <a:rPr lang="ru-RU" sz="3200" b="1" i="1" cap="all" dirty="0">
                <a:ln w="0"/>
                <a:solidFill>
                  <a:srgbClr val="CC00CC"/>
                </a:solidFill>
                <a:effectLst>
                  <a:reflection blurRad="12700" stA="50000" endPos="50000" dist="5000" dir="5400000" sy="-100000" rotWithShape="0"/>
                </a:effectLst>
              </a:rPr>
              <a:t>космос </a:t>
            </a:r>
            <a:r>
              <a:rPr lang="ru-RU" sz="3600" b="1" cap="all" dirty="0">
                <a:ln w="0"/>
                <a:solidFill>
                  <a:srgbClr val="CC00CC"/>
                </a:soli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188640"/>
            <a:ext cx="7281863" cy="1143000"/>
          </a:xfrm>
        </p:spPr>
        <p:txBody>
          <a:bodyPr>
            <a:normAutofit fontScale="90000"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3600" i="1" dirty="0" smtClean="0">
                <a:solidFill>
                  <a:srgbClr val="7030A0"/>
                </a:solidFill>
              </a:rPr>
              <a:t>Изменение температуры с высотой</a:t>
            </a:r>
          </a:p>
        </p:txBody>
      </p:sp>
      <p:graphicFrame>
        <p:nvGraphicFramePr>
          <p:cNvPr id="65901" name="Group 365"/>
          <p:cNvGraphicFramePr>
            <a:graphicFrameLocks noGrp="1"/>
          </p:cNvGraphicFramePr>
          <p:nvPr>
            <p:ph type="tbl" idx="1"/>
          </p:nvPr>
        </p:nvGraphicFramePr>
        <p:xfrm>
          <a:off x="755650" y="1557338"/>
          <a:ext cx="7632700" cy="4389432"/>
        </p:xfrm>
        <a:graphic>
          <a:graphicData uri="http://schemas.openxmlformats.org/drawingml/2006/table">
            <a:tbl>
              <a:tblPr/>
              <a:tblGrid>
                <a:gridCol w="3179763"/>
                <a:gridCol w="4452937"/>
              </a:tblGrid>
              <a:tr h="3657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Высота, км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 CYR" charset="0"/>
                          <a:cs typeface="Times New Roman" pitchFamily="18" charset="0"/>
                        </a:rPr>
                        <a:t>°С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10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Выше 22000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10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4572000"/>
          </a:xfrm>
        </p:spPr>
        <p:txBody>
          <a:bodyPr/>
          <a:lstStyle/>
          <a:p>
            <a:pPr marL="65087" indent="0" eaLnBrk="1" hangingPunct="1">
              <a:buFont typeface="Wingdings 2" pitchFamily="18" charset="2"/>
              <a:buNone/>
              <a:defRPr/>
            </a:pPr>
            <a:r>
              <a:rPr 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высоты 11 км температура уменьшается и остается далее постоянной до высот 11–25 км. Это связано с тем, что на этих высотах еще сильное влияние на состояние частиц оказывает конвекционное и лучистое равновесие движущихся воздушных масс. Поглощение атмосферным озоном энергии солнечного излучения в ультрафиолетовой части спектра приводит к повышению температуры вплоть до высоты порядка 50 км. При больших высотах (до 80 км) в связи с уменьшением концентрации озона происходит некоторое снижение температуры частиц воздуха, а при еще больших высотах наблюдается возрастание температуры из-за диссоциации и ионизации кислорода под действием ультрафиолетового излучения Солнца. На высоте 200 км, где плотность воздуха сравнительно мала, а скорости движения частиц велики, их температура составляет уже свыше 600°С, на высоте 800 км — более 3000° С. </a:t>
            </a:r>
          </a:p>
          <a:p>
            <a:pPr marL="65087" indent="0" eaLnBrk="1" hangingPunct="1">
              <a:buFont typeface="Wingdings 2" pitchFamily="18" charset="2"/>
              <a:buNone/>
              <a:defRPr/>
            </a:pPr>
            <a:r>
              <a:rPr 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Итак, из сказанного можно, казалось бы, сделать вывод о том, что космос "горячий", и конструктор, следовательно, должен принять меры к тому, чтобы предохранить космический аппарат от разрушающего действия высоких температур. Однако если взять пластинку и разместить ее в космическом пространстве так, чтобы на нее не поступали никакие тепловые потоки (например, поместить ее вдали от светил, планет и т.д.), то ее температура с течением времени окажется близкой к абсолютному нулю. Этот эксперимент наглядно показывает, что космос "холодный".</a:t>
            </a:r>
            <a:endParaRPr lang="ru-RU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05494"/>
            <a:ext cx="6984776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CCEC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Что же получается? Температура частиц воздуха в космосе весьма высокая, а температура тела, размещенного в этой "горячей" среде, оказывается низкой. Из-за малой плотности "космического воздуха" его молекулы очень редко соударяются с помещенным в его среде телом и в результате, несмотря на свою высокую температуру, не могут передать ему такое количество энергии, какое необходимо для заметного повышения его температуры. Специалисты по этому поводу говорят, что в космосе мала передача тепла за счет естественной конвекции. </a:t>
            </a:r>
          </a:p>
          <a:p>
            <a:pPr>
              <a:defRPr/>
            </a:pPr>
            <a:r>
              <a:rPr lang="ru-RU" dirty="0">
                <a:solidFill>
                  <a:srgbClr val="CCEC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Низкая температура тела в космическом пространстве никоим образом не говорит еще о том, что перед конструктором стоит единственная тепловая задача — предохранить космический аппарат от переохлаждения. Как это ни может показаться странным на первый взгляд, но специалистам приходится одновременно решать и вторую проблему — защиту материальной части от перегрева. Причина этого, однако, не связана с высокой кинетической температурой молекул воздуха. Она обусловлена тем, что в космическом пространстве есть источники тепла, подогревающие размещенные в нем тела. Наиболее мощный из них — наше светило.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Объект 1"/>
          <p:cNvSpPr>
            <a:spLocks noGrp="1"/>
          </p:cNvSpPr>
          <p:nvPr>
            <p:ph idx="1"/>
          </p:nvPr>
        </p:nvSpPr>
        <p:spPr>
          <a:xfrm>
            <a:off x="179388" y="1773238"/>
            <a:ext cx="8229600" cy="4572000"/>
          </a:xfrm>
        </p:spPr>
        <p:txBody>
          <a:bodyPr/>
          <a:lstStyle/>
          <a:p>
            <a:pPr marL="63500" indent="0" eaLnBrk="1" hangingPunct="1">
              <a:buFont typeface="Wingdings 2" pitchFamily="18" charset="2"/>
              <a:buNone/>
            </a:pPr>
            <a:r>
              <a:rPr lang="ru-RU" sz="9600" b="1" smtClean="0"/>
              <a:t>Конец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551</TotalTime>
  <Words>635</Words>
  <Application>Microsoft Office PowerPoint</Application>
  <PresentationFormat>Экран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Яркая</vt:lpstr>
      <vt:lpstr>Презентация PowerPoint</vt:lpstr>
      <vt:lpstr>Презентация PowerPoint</vt:lpstr>
      <vt:lpstr>Изменение температуры с высотой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ПО ФИЗИКЕ</dc:title>
  <dc:creator>user</dc:creator>
  <cp:lastModifiedBy>Vladislav</cp:lastModifiedBy>
  <cp:revision>28</cp:revision>
  <dcterms:created xsi:type="dcterms:W3CDTF">2010-01-24T19:15:26Z</dcterms:created>
  <dcterms:modified xsi:type="dcterms:W3CDTF">2013-01-14T04:59:02Z</dcterms:modified>
</cp:coreProperties>
</file>