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5"/>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sorterViewPr>
    <p:cViewPr>
      <p:scale>
        <a:sx n="100" d="100"/>
        <a:sy n="100" d="100"/>
      </p:scale>
      <p:origin x="0" y="5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9EB6357-AF52-4409-B697-E947CFFE130E}" type="datetimeFigureOut">
              <a:rPr lang="ru-RU" smtClean="0"/>
              <a:t>18.03.2013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2C4FA0A-26D1-40B8-88E3-CA8A2FD496C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9EB6357-AF52-4409-B697-E947CFFE130E}" type="datetimeFigureOut">
              <a:rPr lang="ru-RU" smtClean="0"/>
              <a:t>18.03.2013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2C4FA0A-26D1-40B8-88E3-CA8A2FD496CB}"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9EB6357-AF52-4409-B697-E947CFFE130E}" type="datetimeFigureOut">
              <a:rPr lang="ru-RU" smtClean="0"/>
              <a:t>18.03.2013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2C4FA0A-26D1-40B8-88E3-CA8A2FD496CB}"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19EB6357-AF52-4409-B697-E947CFFE130E}" type="datetimeFigureOut">
              <a:rPr lang="ru-RU" smtClean="0"/>
              <a:t>18.03.2013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2C4FA0A-26D1-40B8-88E3-CA8A2FD496CB}"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9EB6357-AF52-4409-B697-E947CFFE130E}" type="datetimeFigureOut">
              <a:rPr lang="ru-RU" smtClean="0"/>
              <a:t>18.03.2013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2C4FA0A-26D1-40B8-88E3-CA8A2FD496C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19EB6357-AF52-4409-B697-E947CFFE130E}" type="datetimeFigureOut">
              <a:rPr lang="ru-RU" smtClean="0"/>
              <a:t>18.03.2013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2C4FA0A-26D1-40B8-88E3-CA8A2FD496C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9EB6357-AF52-4409-B697-E947CFFE130E}" type="datetimeFigureOut">
              <a:rPr lang="ru-RU" smtClean="0"/>
              <a:t>18.03.2013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2C4FA0A-26D1-40B8-88E3-CA8A2FD496C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9EB6357-AF52-4409-B697-E947CFFE130E}" type="datetimeFigureOut">
              <a:rPr lang="ru-RU" smtClean="0"/>
              <a:t>18.03.2013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2C4FA0A-26D1-40B8-88E3-CA8A2FD496CB}"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9EB6357-AF52-4409-B697-E947CFFE130E}" type="datetimeFigureOut">
              <a:rPr lang="ru-RU" smtClean="0"/>
              <a:t>18.03.2013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2C4FA0A-26D1-40B8-88E3-CA8A2FD496CB}"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9EB6357-AF52-4409-B697-E947CFFE130E}" type="datetimeFigureOut">
              <a:rPr lang="ru-RU" smtClean="0"/>
              <a:t>18.03.2013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2C4FA0A-26D1-40B8-88E3-CA8A2FD496C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9EB6357-AF52-4409-B697-E947CFFE130E}" type="datetimeFigureOut">
              <a:rPr lang="ru-RU" smtClean="0"/>
              <a:t>18.03.2013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2C4FA0A-26D1-40B8-88E3-CA8A2FD496CB}"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9EB6357-AF52-4409-B697-E947CFFE130E}" type="datetimeFigureOut">
              <a:rPr lang="ru-RU" smtClean="0"/>
              <a:t>18.03.2013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2C4FA0A-26D1-40B8-88E3-CA8A2FD496CB}"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err="1" smtClean="0"/>
              <a:t>Хатха</a:t>
            </a:r>
            <a:r>
              <a:rPr lang="ru-RU" dirty="0"/>
              <a:t>-</a:t>
            </a:r>
            <a:r>
              <a:rPr lang="ru-RU" dirty="0" smtClean="0"/>
              <a:t>йога для беременных</a:t>
            </a:r>
            <a:endParaRPr lang="ru-RU" dirty="0"/>
          </a:p>
        </p:txBody>
      </p:sp>
      <p:sp>
        <p:nvSpPr>
          <p:cNvPr id="3" name="Подзаголовок 2"/>
          <p:cNvSpPr>
            <a:spLocks noGrp="1"/>
          </p:cNvSpPr>
          <p:nvPr>
            <p:ph type="subTitle" idx="1"/>
          </p:nvPr>
        </p:nvSpPr>
        <p:spPr/>
        <p:txBody>
          <a:bodyPr>
            <a:normAutofit/>
          </a:bodyPr>
          <a:lstStyle/>
          <a:p>
            <a:endParaRPr lang="ru-RU" dirty="0"/>
          </a:p>
        </p:txBody>
      </p:sp>
    </p:spTree>
    <p:extLst>
      <p:ext uri="{BB962C8B-B14F-4D97-AF65-F5344CB8AC3E}">
        <p14:creationId xmlns:p14="http://schemas.microsoft.com/office/powerpoint/2010/main" val="4149810396"/>
      </p:ext>
    </p:extLst>
  </p:cSld>
  <p:clrMapOvr>
    <a:masterClrMapping/>
  </p:clrMapOvr>
  <mc:AlternateContent xmlns:mc="http://schemas.openxmlformats.org/markup-compatibility/2006">
    <mc:Choice xmlns:p14="http://schemas.microsoft.com/office/powerpoint/2010/main" Requires="p14">
      <p:transition spd="slow" p14:dur="1500" advTm="4588">
        <p:split orient="vert"/>
      </p:transition>
    </mc:Choice>
    <mc:Fallback>
      <p:transition spd="slow" advTm="4588">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00200"/>
            <a:ext cx="8229600" cy="4720754"/>
          </a:xfrm>
        </p:spPr>
        <p:txBody>
          <a:bodyPr/>
          <a:lstStyle/>
          <a:p>
            <a:endParaRPr lang="ru-RU" dirty="0"/>
          </a:p>
        </p:txBody>
      </p:sp>
      <p:sp>
        <p:nvSpPr>
          <p:cNvPr id="2" name="Заголовок 1"/>
          <p:cNvSpPr>
            <a:spLocks noGrp="1"/>
          </p:cNvSpPr>
          <p:nvPr>
            <p:ph type="title"/>
          </p:nvPr>
        </p:nvSpPr>
        <p:spPr/>
        <p:txBody>
          <a:bodyPr>
            <a:noAutofit/>
          </a:bodyPr>
          <a:lstStyle/>
          <a:p>
            <a:r>
              <a:rPr lang="ru-RU" sz="2400" b="0" i="0" dirty="0" smtClean="0">
                <a:solidFill>
                  <a:srgbClr val="000000"/>
                </a:solidFill>
                <a:effectLst/>
                <a:latin typeface="Tahoma"/>
              </a:rPr>
              <a:t>Для беременных рекомендуется </a:t>
            </a:r>
            <a:r>
              <a:rPr lang="ru-RU" sz="2400" b="1" i="0" dirty="0" err="1" smtClean="0">
                <a:solidFill>
                  <a:srgbClr val="000000"/>
                </a:solidFill>
                <a:effectLst/>
                <a:latin typeface="Tahoma"/>
              </a:rPr>
              <a:t>хатха</a:t>
            </a:r>
            <a:r>
              <a:rPr lang="ru-RU" sz="2400" b="1" i="0" dirty="0" smtClean="0">
                <a:solidFill>
                  <a:srgbClr val="000000"/>
                </a:solidFill>
                <a:effectLst/>
                <a:latin typeface="Tahoma"/>
              </a:rPr>
              <a:t>-йога</a:t>
            </a:r>
            <a:r>
              <a:rPr lang="ru-RU" sz="2400" b="0" i="0" dirty="0" smtClean="0">
                <a:solidFill>
                  <a:srgbClr val="000000"/>
                </a:solidFill>
                <a:effectLst/>
                <a:latin typeface="Tahoma"/>
              </a:rPr>
              <a:t>, так как она наилучшим образом способствуют снятию болей и нормальному течению беременности.</a:t>
            </a:r>
            <a:endParaRPr lang="ru-RU" sz="2400" dirty="0"/>
          </a:p>
        </p:txBody>
      </p:sp>
      <p:pic>
        <p:nvPicPr>
          <p:cNvPr id="1026" name="Picture 2" descr="C:\Users\км\Desktop\pregnant-yoga-t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4528" y="1628800"/>
            <a:ext cx="4577711" cy="4692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068092"/>
      </p:ext>
    </p:extLst>
  </p:cSld>
  <p:clrMapOvr>
    <a:masterClrMapping/>
  </p:clrMapOvr>
  <mc:AlternateContent xmlns:mc="http://schemas.openxmlformats.org/markup-compatibility/2006">
    <mc:Choice xmlns:p14="http://schemas.microsoft.com/office/powerpoint/2010/main" Requires="p14">
      <p:transition spd="slow" p14:dur="2000" advTm="5844"/>
    </mc:Choice>
    <mc:Fallback>
      <p:transition spd="slow" advTm="5844"/>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57200" y="332656"/>
            <a:ext cx="3008313" cy="5793507"/>
          </a:xfrm>
        </p:spPr>
        <p:txBody>
          <a:bodyPr>
            <a:noAutofit/>
          </a:bodyPr>
          <a:lstStyle/>
          <a:p>
            <a:r>
              <a:rPr lang="ru-RU" sz="2800" b="1" i="0" dirty="0" smtClean="0">
                <a:solidFill>
                  <a:srgbClr val="000000"/>
                </a:solidFill>
                <a:effectLst/>
                <a:latin typeface="Tahoma"/>
              </a:rPr>
              <a:t>Выполнять </a:t>
            </a:r>
            <a:r>
              <a:rPr lang="ru-RU" sz="2800" b="1" i="0" dirty="0" err="1" smtClean="0">
                <a:solidFill>
                  <a:srgbClr val="000000"/>
                </a:solidFill>
                <a:effectLst/>
                <a:latin typeface="Tahoma"/>
              </a:rPr>
              <a:t>асаны</a:t>
            </a:r>
            <a:r>
              <a:rPr lang="ru-RU" sz="2800" b="0" i="0" dirty="0" smtClean="0">
                <a:solidFill>
                  <a:srgbClr val="000000"/>
                </a:solidFill>
                <a:effectLst/>
                <a:latin typeface="Tahoma"/>
              </a:rPr>
              <a:t> для беременных нужно на пустой желудок, не раньше чем через 2-3 часа после еды. Принимать пищу можно через час-два после занятия. </a:t>
            </a:r>
            <a:endParaRPr lang="ru-RU" sz="2800" dirty="0"/>
          </a:p>
        </p:txBody>
      </p:sp>
      <p:sp>
        <p:nvSpPr>
          <p:cNvPr id="2" name="Заголовок 1"/>
          <p:cNvSpPr>
            <a:spLocks noGrp="1"/>
          </p:cNvSpPr>
          <p:nvPr>
            <p:ph type="title"/>
          </p:nvPr>
        </p:nvSpPr>
        <p:spPr/>
        <p:txBody>
          <a:bodyPr/>
          <a:lstStyle/>
          <a:p>
            <a:endParaRPr lang="ru-RU"/>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3375" y="1947862"/>
            <a:ext cx="2381250" cy="3571875"/>
          </a:xfrm>
        </p:spPr>
      </p:pic>
    </p:spTree>
    <p:extLst>
      <p:ext uri="{BB962C8B-B14F-4D97-AF65-F5344CB8AC3E}">
        <p14:creationId xmlns:p14="http://schemas.microsoft.com/office/powerpoint/2010/main" val="3351496028"/>
      </p:ext>
    </p:extLst>
  </p:cSld>
  <p:clrMapOvr>
    <a:masterClrMapping/>
  </p:clrMapOvr>
  <mc:AlternateContent xmlns:mc="http://schemas.openxmlformats.org/markup-compatibility/2006">
    <mc:Choice xmlns:p14="http://schemas.microsoft.com/office/powerpoint/2010/main" Requires="p14">
      <p:transition spd="slow" p14:dur="2000" advTm="6957"/>
    </mc:Choice>
    <mc:Fallback>
      <p:transition spd="slow" advTm="695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44824"/>
            <a:ext cx="2232248" cy="4247317"/>
          </a:xfrm>
          <a:prstGeom prst="rect">
            <a:avLst/>
          </a:prstGeom>
        </p:spPr>
        <p:txBody>
          <a:bodyPr wrap="square">
            <a:spAutoFit/>
          </a:bodyPr>
          <a:lstStyle/>
          <a:p>
            <a:r>
              <a:rPr lang="ru-RU" b="1" i="0" dirty="0" err="1" smtClean="0">
                <a:solidFill>
                  <a:srgbClr val="000000"/>
                </a:solidFill>
                <a:effectLst/>
                <a:latin typeface="Tahoma"/>
              </a:rPr>
              <a:t>Асаны</a:t>
            </a:r>
            <a:r>
              <a:rPr lang="ru-RU" b="1" i="0" dirty="0" smtClean="0">
                <a:solidFill>
                  <a:srgbClr val="000000"/>
                </a:solidFill>
                <a:effectLst/>
                <a:latin typeface="Tahoma"/>
              </a:rPr>
              <a:t> йоги - </a:t>
            </a:r>
            <a:r>
              <a:rPr lang="ru-RU" b="1" i="0" dirty="0" err="1" smtClean="0">
                <a:solidFill>
                  <a:srgbClr val="000000"/>
                </a:solidFill>
                <a:effectLst/>
                <a:latin typeface="Tahoma"/>
              </a:rPr>
              <a:t>Баддха</a:t>
            </a:r>
            <a:r>
              <a:rPr lang="ru-RU" b="1" i="0" dirty="0" smtClean="0">
                <a:solidFill>
                  <a:srgbClr val="000000"/>
                </a:solidFill>
                <a:effectLst/>
                <a:latin typeface="Tahoma"/>
              </a:rPr>
              <a:t> </a:t>
            </a:r>
            <a:r>
              <a:rPr lang="ru-RU" b="1" i="0" dirty="0" err="1" smtClean="0">
                <a:solidFill>
                  <a:srgbClr val="000000"/>
                </a:solidFill>
                <a:effectLst/>
                <a:latin typeface="Tahoma"/>
              </a:rPr>
              <a:t>Конасану</a:t>
            </a:r>
            <a:r>
              <a:rPr lang="ru-RU" b="1" i="0" dirty="0" smtClean="0">
                <a:solidFill>
                  <a:srgbClr val="000000"/>
                </a:solidFill>
                <a:effectLst/>
                <a:latin typeface="Tahoma"/>
              </a:rPr>
              <a:t> и </a:t>
            </a:r>
            <a:r>
              <a:rPr lang="ru-RU" b="1" i="0" dirty="0" err="1" smtClean="0">
                <a:solidFill>
                  <a:srgbClr val="000000"/>
                </a:solidFill>
                <a:effectLst/>
                <a:latin typeface="Tahoma"/>
              </a:rPr>
              <a:t>Упавиштха</a:t>
            </a:r>
            <a:r>
              <a:rPr lang="ru-RU" b="1" i="0" dirty="0" smtClean="0">
                <a:solidFill>
                  <a:srgbClr val="000000"/>
                </a:solidFill>
                <a:effectLst/>
                <a:latin typeface="Tahoma"/>
              </a:rPr>
              <a:t> </a:t>
            </a:r>
            <a:r>
              <a:rPr lang="ru-RU" b="1" i="0" dirty="0" err="1" smtClean="0">
                <a:solidFill>
                  <a:srgbClr val="000000"/>
                </a:solidFill>
                <a:effectLst/>
                <a:latin typeface="Tahoma"/>
              </a:rPr>
              <a:t>Конасану</a:t>
            </a:r>
            <a:r>
              <a:rPr lang="ru-RU" b="1" i="0" dirty="0" smtClean="0">
                <a:solidFill>
                  <a:srgbClr val="000000"/>
                </a:solidFill>
                <a:effectLst/>
                <a:latin typeface="Tahoma"/>
              </a:rPr>
              <a:t> </a:t>
            </a:r>
            <a:r>
              <a:rPr lang="ru-RU" b="0" i="0" dirty="0" smtClean="0">
                <a:solidFill>
                  <a:srgbClr val="000000"/>
                </a:solidFill>
                <a:effectLst/>
                <a:latin typeface="Tahoma"/>
              </a:rPr>
              <a:t>можно выполнять в течение всей беременности, так как обе эти </a:t>
            </a:r>
            <a:r>
              <a:rPr lang="ru-RU" b="0" i="0" dirty="0" err="1" smtClean="0">
                <a:solidFill>
                  <a:srgbClr val="000000"/>
                </a:solidFill>
                <a:effectLst/>
                <a:latin typeface="Tahoma"/>
              </a:rPr>
              <a:t>асаны</a:t>
            </a:r>
            <a:r>
              <a:rPr lang="ru-RU" b="0" i="0" dirty="0" smtClean="0">
                <a:solidFill>
                  <a:srgbClr val="000000"/>
                </a:solidFill>
                <a:effectLst/>
                <a:latin typeface="Tahoma"/>
              </a:rPr>
              <a:t> укрепляют мышцы таза и поясницу, а также значительно облегчают родовые схватки и роды.</a:t>
            </a:r>
            <a:endParaRPr lang="ru-RU" dirty="0"/>
          </a:p>
        </p:txBody>
      </p:sp>
      <p:sp>
        <p:nvSpPr>
          <p:cNvPr id="3" name="Прямоугольник 2"/>
          <p:cNvSpPr/>
          <p:nvPr/>
        </p:nvSpPr>
        <p:spPr>
          <a:xfrm>
            <a:off x="395536" y="313902"/>
            <a:ext cx="4572000" cy="646331"/>
          </a:xfrm>
          <a:prstGeom prst="rect">
            <a:avLst/>
          </a:prstGeom>
        </p:spPr>
        <p:txBody>
          <a:bodyPr>
            <a:spAutoFit/>
          </a:bodyPr>
          <a:lstStyle/>
          <a:p>
            <a:r>
              <a:rPr lang="ru-RU" b="0" i="0" dirty="0" smtClean="0">
                <a:solidFill>
                  <a:srgbClr val="000000"/>
                </a:solidFill>
                <a:effectLst/>
                <a:latin typeface="Tahoma"/>
              </a:rPr>
              <a:t>В первые три месяца беременности можно выполнять все </a:t>
            </a:r>
            <a:r>
              <a:rPr lang="ru-RU" b="0" i="0" dirty="0" err="1" smtClean="0">
                <a:solidFill>
                  <a:srgbClr val="000000"/>
                </a:solidFill>
                <a:effectLst/>
                <a:latin typeface="Tahoma"/>
              </a:rPr>
              <a:t>асаны</a:t>
            </a:r>
            <a:r>
              <a:rPr lang="ru-RU" b="0" i="0" dirty="0" smtClean="0">
                <a:solidFill>
                  <a:srgbClr val="000000"/>
                </a:solidFill>
                <a:effectLst/>
                <a:latin typeface="Tahoma"/>
              </a:rPr>
              <a:t> йоги.</a:t>
            </a:r>
            <a:endParaRPr lang="ru-RU" dirty="0"/>
          </a:p>
        </p:txBody>
      </p:sp>
      <p:pic>
        <p:nvPicPr>
          <p:cNvPr id="2050" name="Picture 2" descr="C:\Users\км\Desktop\baddha_konasana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528" y="1272287"/>
            <a:ext cx="2327339" cy="221873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км\Desktop\va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7814" y="3789040"/>
            <a:ext cx="3802768" cy="253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379004"/>
      </p:ext>
    </p:extLst>
  </p:cSld>
  <p:clrMapOvr>
    <a:masterClrMapping/>
  </p:clrMapOvr>
  <mc:AlternateContent xmlns:mc="http://schemas.openxmlformats.org/markup-compatibility/2006">
    <mc:Choice xmlns:p14="http://schemas.microsoft.com/office/powerpoint/2010/main" Requires="p14">
      <p:transition spd="slow" p14:dur="2000" advTm="11183"/>
    </mc:Choice>
    <mc:Fallback>
      <p:transition spd="slow" advTm="1118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908720"/>
            <a:ext cx="4572000" cy="1477328"/>
          </a:xfrm>
          <a:prstGeom prst="rect">
            <a:avLst/>
          </a:prstGeom>
        </p:spPr>
        <p:txBody>
          <a:bodyPr>
            <a:spAutoFit/>
          </a:bodyPr>
          <a:lstStyle/>
          <a:p>
            <a:r>
              <a:rPr lang="ru-RU" b="1" i="0" dirty="0" err="1" smtClean="0">
                <a:solidFill>
                  <a:srgbClr val="000000"/>
                </a:solidFill>
                <a:effectLst/>
                <a:latin typeface="Tahoma"/>
              </a:rPr>
              <a:t>Асану</a:t>
            </a:r>
            <a:r>
              <a:rPr lang="ru-RU" b="1" i="0" dirty="0" smtClean="0">
                <a:solidFill>
                  <a:srgbClr val="000000"/>
                </a:solidFill>
                <a:effectLst/>
                <a:latin typeface="Tahoma"/>
              </a:rPr>
              <a:t> </a:t>
            </a:r>
            <a:r>
              <a:rPr lang="ru-RU" b="1" i="0" dirty="0" err="1" smtClean="0">
                <a:solidFill>
                  <a:srgbClr val="000000"/>
                </a:solidFill>
                <a:effectLst/>
                <a:latin typeface="Tahoma"/>
              </a:rPr>
              <a:t>Пранаяму</a:t>
            </a:r>
            <a:r>
              <a:rPr lang="ru-RU" b="0" i="0" dirty="0" smtClean="0">
                <a:solidFill>
                  <a:srgbClr val="000000"/>
                </a:solidFill>
                <a:effectLst/>
                <a:latin typeface="Tahoma"/>
              </a:rPr>
              <a:t> без задержки дыхания следует практиковать в течение всего периода беременности, так как регулярное глубокое дыхание значительно помогает во время родов.</a:t>
            </a:r>
            <a:endParaRPr lang="ru-RU" dirty="0"/>
          </a:p>
        </p:txBody>
      </p:sp>
      <p:pic>
        <p:nvPicPr>
          <p:cNvPr id="3074" name="Picture 2" descr="C:\Users\км\Desktop\pra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9171" y="692696"/>
            <a:ext cx="3333750" cy="505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741548"/>
      </p:ext>
    </p:extLst>
  </p:cSld>
  <p:clrMapOvr>
    <a:masterClrMapping/>
  </p:clrMapOvr>
  <mc:AlternateContent xmlns:mc="http://schemas.openxmlformats.org/markup-compatibility/2006">
    <mc:Choice xmlns:p14="http://schemas.microsoft.com/office/powerpoint/2010/main" Requires="p14">
      <p:transition spd="slow" p14:dur="2000" advTm="6636"/>
    </mc:Choice>
    <mc:Fallback>
      <p:transition spd="slow" advTm="6636"/>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8680"/>
            <a:ext cx="4572000" cy="2031325"/>
          </a:xfrm>
          <a:prstGeom prst="rect">
            <a:avLst/>
          </a:prstGeom>
        </p:spPr>
        <p:txBody>
          <a:bodyPr>
            <a:spAutoFit/>
          </a:bodyPr>
          <a:lstStyle/>
          <a:p>
            <a:r>
              <a:rPr lang="ru-RU" b="0" i="0" dirty="0" smtClean="0">
                <a:solidFill>
                  <a:srgbClr val="000000"/>
                </a:solidFill>
                <a:effectLst/>
                <a:latin typeface="Tahoma"/>
              </a:rPr>
              <a:t>Некоторые </a:t>
            </a:r>
            <a:r>
              <a:rPr lang="ru-RU" b="0" i="0" dirty="0" err="1" smtClean="0">
                <a:solidFill>
                  <a:srgbClr val="000000"/>
                </a:solidFill>
                <a:effectLst/>
                <a:latin typeface="Tahoma"/>
              </a:rPr>
              <a:t>асаны</a:t>
            </a:r>
            <a:r>
              <a:rPr lang="ru-RU" b="0" i="0" dirty="0" smtClean="0">
                <a:solidFill>
                  <a:srgbClr val="000000"/>
                </a:solidFill>
                <a:effectLst/>
                <a:latin typeface="Tahoma"/>
              </a:rPr>
              <a:t> противопоказаны людям, страдающим определенными заболеваниями. Профессиональный тренер или лечащий врач могут подсказать, можно ли использовать в ежедневной тренировке выбранные позы.</a:t>
            </a:r>
            <a:endParaRPr lang="ru-RU" dirty="0"/>
          </a:p>
        </p:txBody>
      </p:sp>
      <p:sp>
        <p:nvSpPr>
          <p:cNvPr id="3" name="Прямоугольник 2"/>
          <p:cNvSpPr/>
          <p:nvPr/>
        </p:nvSpPr>
        <p:spPr>
          <a:xfrm>
            <a:off x="3779912" y="2348880"/>
            <a:ext cx="4572000" cy="1754326"/>
          </a:xfrm>
          <a:prstGeom prst="rect">
            <a:avLst/>
          </a:prstGeom>
        </p:spPr>
        <p:txBody>
          <a:bodyPr>
            <a:spAutoFit/>
          </a:bodyPr>
          <a:lstStyle/>
          <a:p>
            <a:r>
              <a:rPr lang="ru-RU" b="0" i="0" dirty="0" smtClean="0">
                <a:solidFill>
                  <a:srgbClr val="000000"/>
                </a:solidFill>
                <a:effectLst/>
                <a:latin typeface="Tahoma"/>
              </a:rPr>
              <a:t>Люди с нарушениями мозгового кровообращения, острым заболеванием среднего уха или вестибулярного аппарата не должны выполнять перевернутые </a:t>
            </a:r>
            <a:r>
              <a:rPr lang="ru-RU" b="0" i="0" dirty="0" err="1" smtClean="0">
                <a:solidFill>
                  <a:srgbClr val="000000"/>
                </a:solidFill>
                <a:effectLst/>
                <a:latin typeface="Tahoma"/>
              </a:rPr>
              <a:t>асаны</a:t>
            </a:r>
            <a:r>
              <a:rPr lang="ru-RU" b="0" i="0" dirty="0" smtClean="0">
                <a:solidFill>
                  <a:srgbClr val="000000"/>
                </a:solidFill>
                <a:effectLst/>
                <a:latin typeface="Tahoma"/>
              </a:rPr>
              <a:t>, при которых нужно становиться вниз головой.</a:t>
            </a:r>
            <a:endParaRPr lang="ru-RU" dirty="0"/>
          </a:p>
        </p:txBody>
      </p:sp>
      <p:sp>
        <p:nvSpPr>
          <p:cNvPr id="4" name="Прямоугольник 3"/>
          <p:cNvSpPr/>
          <p:nvPr/>
        </p:nvSpPr>
        <p:spPr>
          <a:xfrm>
            <a:off x="971600" y="4302786"/>
            <a:ext cx="4572000" cy="2308324"/>
          </a:xfrm>
          <a:prstGeom prst="rect">
            <a:avLst/>
          </a:prstGeom>
        </p:spPr>
        <p:txBody>
          <a:bodyPr>
            <a:spAutoFit/>
          </a:bodyPr>
          <a:lstStyle/>
          <a:p>
            <a:r>
              <a:rPr lang="ru-RU" b="0" i="0" dirty="0" smtClean="0">
                <a:solidFill>
                  <a:srgbClr val="000000"/>
                </a:solidFill>
                <a:effectLst/>
                <a:latin typeface="Tahoma"/>
              </a:rPr>
              <a:t>При хроническом катаре дыхательных путей эти позы можно принимать, только соблюдая особую осторожность. Поза кобры, кузнечика и лука запрещены, если у человека </a:t>
            </a:r>
            <a:r>
              <a:rPr lang="ru-RU" b="0" i="0" dirty="0" err="1" smtClean="0">
                <a:solidFill>
                  <a:srgbClr val="000000"/>
                </a:solidFill>
                <a:effectLst/>
                <a:latin typeface="Tahoma"/>
              </a:rPr>
              <a:t>нездоровы</a:t>
            </a:r>
            <a:r>
              <a:rPr lang="ru-RU" b="0" i="0" dirty="0" smtClean="0">
                <a:solidFill>
                  <a:srgbClr val="000000"/>
                </a:solidFill>
                <a:effectLst/>
                <a:latin typeface="Tahoma"/>
              </a:rPr>
              <a:t> органы брюшной полости. При болезнях дыхательной системы на вдохе дыхание лучше не задерживать.</a:t>
            </a:r>
            <a:endParaRPr lang="ru-RU" dirty="0"/>
          </a:p>
        </p:txBody>
      </p:sp>
    </p:spTree>
    <p:extLst>
      <p:ext uri="{BB962C8B-B14F-4D97-AF65-F5344CB8AC3E}">
        <p14:creationId xmlns:p14="http://schemas.microsoft.com/office/powerpoint/2010/main" val="3311576898"/>
      </p:ext>
    </p:extLst>
  </p:cSld>
  <p:clrMapOvr>
    <a:masterClrMapping/>
  </p:clrMapOvr>
  <mc:AlternateContent xmlns:mc="http://schemas.openxmlformats.org/markup-compatibility/2006">
    <mc:Choice xmlns:p14="http://schemas.microsoft.com/office/powerpoint/2010/main" Requires="p14">
      <p:transition spd="slow" p14:dur="2000" advTm="19667"/>
    </mc:Choice>
    <mc:Fallback>
      <p:transition spd="slow" advTm="19667"/>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l"/>
            <a:r>
              <a:rPr lang="ru-RU" sz="4000" b="1" i="0" dirty="0" smtClean="0">
                <a:solidFill>
                  <a:srgbClr val="000000"/>
                </a:solidFill>
                <a:effectLst/>
                <a:latin typeface="Arial"/>
              </a:rPr>
              <a:t>Комплекс упражнений, который рекомендуется будущим мамам</a:t>
            </a:r>
            <a:r>
              <a:rPr lang="ru-RU" b="0" i="0" dirty="0" smtClean="0">
                <a:solidFill>
                  <a:srgbClr val="000000"/>
                </a:solidFill>
                <a:effectLst/>
                <a:latin typeface="Arial"/>
              </a:rPr>
              <a:t/>
            </a:r>
            <a:br>
              <a:rPr lang="ru-RU" b="0" i="0" dirty="0" smtClean="0">
                <a:solidFill>
                  <a:srgbClr val="000000"/>
                </a:solidFill>
                <a:effectLst/>
                <a:latin typeface="Arial"/>
              </a:rPr>
            </a:b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829858744"/>
      </p:ext>
    </p:extLst>
  </p:cSld>
  <p:clrMapOvr>
    <a:masterClrMapping/>
  </p:clrMapOvr>
  <mc:AlternateContent xmlns:mc="http://schemas.openxmlformats.org/markup-compatibility/2006">
    <mc:Choice xmlns:p14="http://schemas.microsoft.com/office/powerpoint/2010/main" Requires="p14">
      <p:transition spd="slow" p14:dur="2000" advTm="3045"/>
    </mc:Choice>
    <mc:Fallback>
      <p:transition spd="slow" advTm="3045"/>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800" b="0" i="0" dirty="0" smtClean="0">
                <a:solidFill>
                  <a:srgbClr val="000000"/>
                </a:solidFill>
                <a:effectLst/>
                <a:latin typeface="Arial"/>
              </a:rPr>
              <a:t>Согните и широко расставьте колени, балансируя на согнутых пальцах ног, пятки держите не слишком далеко друг от друга, ладони соедините вместе перед грудью. Если сохранять равновесие поначалу будет трудно, можно держаться за мебель, или на кого-нибудь опираться.</a:t>
            </a:r>
          </a:p>
          <a:p>
            <a:r>
              <a:rPr lang="ru-RU" sz="1800" b="0" i="0" dirty="0" smtClean="0">
                <a:solidFill>
                  <a:srgbClr val="000000"/>
                </a:solidFill>
                <a:effectLst/>
                <a:latin typeface="Arial"/>
              </a:rPr>
              <a:t>Поза укрепляет ноги и улучшает циркуляцию крови в области таза.</a:t>
            </a:r>
          </a:p>
          <a:p>
            <a:endParaRPr lang="ru-RU" dirty="0"/>
          </a:p>
        </p:txBody>
      </p:sp>
      <p:sp>
        <p:nvSpPr>
          <p:cNvPr id="2" name="Заголовок 1"/>
          <p:cNvSpPr>
            <a:spLocks noGrp="1"/>
          </p:cNvSpPr>
          <p:nvPr>
            <p:ph type="title"/>
          </p:nvPr>
        </p:nvSpPr>
        <p:spPr/>
        <p:txBody>
          <a:bodyPr>
            <a:normAutofit fontScale="90000"/>
          </a:bodyPr>
          <a:lstStyle/>
          <a:p>
            <a:pPr algn="l"/>
            <a:r>
              <a:rPr lang="ru-RU" b="1" i="0" dirty="0" err="1" smtClean="0">
                <a:solidFill>
                  <a:srgbClr val="000000"/>
                </a:solidFill>
                <a:effectLst/>
                <a:latin typeface="Arial"/>
              </a:rPr>
              <a:t>Уткатасана</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1104" y="332656"/>
            <a:ext cx="2976331"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4246207"/>
      </p:ext>
    </p:extLst>
  </p:cSld>
  <p:clrMapOvr>
    <a:masterClrMapping/>
  </p:clrMapOvr>
  <mc:AlternateContent xmlns:mc="http://schemas.openxmlformats.org/markup-compatibility/2006">
    <mc:Choice xmlns:p14="http://schemas.microsoft.com/office/powerpoint/2010/main" Requires="p14">
      <p:transition spd="slow" p14:dur="2000" advTm="10815"/>
    </mc:Choice>
    <mc:Fallback>
      <p:transition spd="slow" advTm="10815"/>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600" b="0" i="0" dirty="0" smtClean="0">
                <a:solidFill>
                  <a:srgbClr val="000000"/>
                </a:solidFill>
                <a:effectLst/>
                <a:latin typeface="Arial"/>
              </a:rPr>
              <a:t>Поставьте ступни на расстоянии полуметра друг от друга, перенесите вес тела на пятки и медленно приседайте. Спину держите прямо. Ладони сложите вместе перед грудью и слегка раздвигайте локтями колени. Задержитесь в этом положении примерно на 30 секунд. Следите за тем, чтобы пятки упирались в пол. Дышите спокойно, расслабляя тазовую область.</a:t>
            </a:r>
          </a:p>
          <a:p>
            <a:r>
              <a:rPr lang="ru-RU" sz="1600" b="0" i="0" dirty="0" smtClean="0">
                <a:solidFill>
                  <a:srgbClr val="000000"/>
                </a:solidFill>
                <a:effectLst/>
                <a:latin typeface="Arial"/>
              </a:rPr>
              <a:t>Выполнение этой </a:t>
            </a:r>
            <a:r>
              <a:rPr lang="ru-RU" sz="1600" b="0" i="0" dirty="0" err="1" smtClean="0">
                <a:solidFill>
                  <a:srgbClr val="000000"/>
                </a:solidFill>
                <a:effectLst/>
                <a:latin typeface="Arial"/>
              </a:rPr>
              <a:t>асаны</a:t>
            </a:r>
            <a:r>
              <a:rPr lang="ru-RU" sz="1600" b="0" i="0" dirty="0" smtClean="0">
                <a:solidFill>
                  <a:srgbClr val="000000"/>
                </a:solidFill>
                <a:effectLst/>
                <a:latin typeface="Arial"/>
              </a:rPr>
              <a:t> улучшает эластичность и подвижность связок бедер и таза. Ее рекомендуется выполнять во время схваток, чтобы помочь ребенку занять правильное для появления на свет положение.</a:t>
            </a:r>
          </a:p>
          <a:p>
            <a:endParaRPr lang="ru-RU" dirty="0"/>
          </a:p>
        </p:txBody>
      </p:sp>
      <p:sp>
        <p:nvSpPr>
          <p:cNvPr id="2" name="Заголовок 1"/>
          <p:cNvSpPr>
            <a:spLocks noGrp="1"/>
          </p:cNvSpPr>
          <p:nvPr>
            <p:ph type="title"/>
          </p:nvPr>
        </p:nvSpPr>
        <p:spPr/>
        <p:txBody>
          <a:bodyPr>
            <a:normAutofit fontScale="90000"/>
          </a:bodyPr>
          <a:lstStyle/>
          <a:p>
            <a:pPr algn="l"/>
            <a:r>
              <a:rPr lang="ru-RU" b="1" i="0" dirty="0" err="1" smtClean="0">
                <a:solidFill>
                  <a:srgbClr val="000000"/>
                </a:solidFill>
                <a:effectLst/>
                <a:latin typeface="Arial"/>
              </a:rPr>
              <a:t>Маласана</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32656"/>
            <a:ext cx="2808312" cy="210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2440058"/>
      </p:ext>
    </p:extLst>
  </p:cSld>
  <p:clrMapOvr>
    <a:masterClrMapping/>
  </p:clrMapOvr>
  <mc:AlternateContent xmlns:mc="http://schemas.openxmlformats.org/markup-compatibility/2006">
    <mc:Choice xmlns:p14="http://schemas.microsoft.com/office/powerpoint/2010/main" Requires="p14">
      <p:transition spd="slow" p14:dur="2000" advTm="11941"/>
    </mc:Choice>
    <mc:Fallback>
      <p:transition spd="slow" advTm="11941"/>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04664"/>
            <a:ext cx="8363272" cy="5721499"/>
          </a:xfrm>
        </p:spPr>
        <p:txBody>
          <a:bodyPr>
            <a:normAutofit/>
          </a:bodyPr>
          <a:lstStyle/>
          <a:p>
            <a:r>
              <a:rPr lang="ru-RU" sz="2000" b="0" i="0" dirty="0" smtClean="0">
                <a:solidFill>
                  <a:srgbClr val="000000"/>
                </a:solidFill>
                <a:effectLst/>
                <a:latin typeface="Arial"/>
              </a:rPr>
              <a:t>Встаньте на четвереньки и расставьте колени как можно шире. Ступни сложите вместе. Опираясь ладонями о пол, немного прогните спину, смотрите вперед (фото 1).</a:t>
            </a:r>
          </a:p>
          <a:p>
            <a:r>
              <a:rPr lang="ru-RU" sz="2000" b="0" i="0" dirty="0" smtClean="0">
                <a:solidFill>
                  <a:srgbClr val="000000"/>
                </a:solidFill>
                <a:effectLst/>
                <a:latin typeface="Arial"/>
              </a:rPr>
              <a:t>Через 10 секунд опустите локти на пол и постарайтесь максимально расслабиться (фото 2). Пусть внутренние мышцы бедер тянутся, а вы сосредоточьте свое внимание на дыхании. Направляйте выдох в область наибольшего напряжения. Задержитесь в </a:t>
            </a:r>
            <a:r>
              <a:rPr lang="ru-RU" sz="2000" b="0" i="0" dirty="0" err="1" smtClean="0">
                <a:solidFill>
                  <a:srgbClr val="000000"/>
                </a:solidFill>
                <a:effectLst/>
                <a:latin typeface="Arial"/>
              </a:rPr>
              <a:t>асане</a:t>
            </a:r>
            <a:r>
              <a:rPr lang="ru-RU" sz="2000" b="0" i="0" dirty="0" smtClean="0">
                <a:solidFill>
                  <a:srgbClr val="000000"/>
                </a:solidFill>
                <a:effectLst/>
                <a:latin typeface="Arial"/>
              </a:rPr>
              <a:t> на 30 секунд.</a:t>
            </a:r>
          </a:p>
          <a:p>
            <a:endParaRPr lang="ru-RU" dirty="0"/>
          </a:p>
        </p:txBody>
      </p:sp>
      <p:sp>
        <p:nvSpPr>
          <p:cNvPr id="2" name="Заголовок 1"/>
          <p:cNvSpPr>
            <a:spLocks noGrp="1"/>
          </p:cNvSpPr>
          <p:nvPr>
            <p:ph type="title"/>
          </p:nvPr>
        </p:nvSpPr>
        <p:spPr/>
        <p:txBody>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573016"/>
            <a:ext cx="6901017" cy="2631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0343013"/>
      </p:ext>
    </p:extLst>
  </p:cSld>
  <p:clrMapOvr>
    <a:masterClrMapping/>
  </p:clrMapOvr>
  <mc:AlternateContent xmlns:mc="http://schemas.openxmlformats.org/markup-compatibility/2006">
    <mc:Choice xmlns:p14="http://schemas.microsoft.com/office/powerpoint/2010/main" Requires="p14">
      <p:transition spd="slow" p14:dur="2000" advTm="10329"/>
    </mc:Choice>
    <mc:Fallback>
      <p:transition spd="slow" advTm="1032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600" b="0" i="0" dirty="0" smtClean="0">
                <a:solidFill>
                  <a:srgbClr val="000000"/>
                </a:solidFill>
                <a:effectLst/>
                <a:latin typeface="Arial"/>
              </a:rPr>
              <a:t>Стоя на коленях, упритесь руками в пол так, чтобы они оказались точно под плечами, а колени — под бедрами. Вдохните, поднимите голову и копчик, прогнув поясницу (фото 1).</a:t>
            </a:r>
          </a:p>
          <a:p>
            <a:r>
              <a:rPr lang="ru-RU" sz="1600" b="0" i="0" dirty="0" smtClean="0">
                <a:solidFill>
                  <a:srgbClr val="000000"/>
                </a:solidFill>
                <a:effectLst/>
                <a:latin typeface="Arial"/>
              </a:rPr>
              <a:t>На выдохе подберите под себя копчик, одновременно с этим выгибая и освобождая спину. На вдохе, постарайтесь ощутить плавное движение от основания спины до макушки. Выдыхая, подтяните область пупка к позвоночнику, расправьте лопатки, сосредоточьтесь на ощущении удлинения спины (фото 2). Повторите упражнение несколько раз.</a:t>
            </a:r>
          </a:p>
          <a:p>
            <a:r>
              <a:rPr lang="ru-RU" sz="1600" b="0" i="0" dirty="0" smtClean="0">
                <a:solidFill>
                  <a:srgbClr val="000000"/>
                </a:solidFill>
                <a:effectLst/>
                <a:latin typeface="Arial"/>
              </a:rPr>
              <a:t>Эта </a:t>
            </a:r>
            <a:r>
              <a:rPr lang="ru-RU" sz="1600" b="0" i="0" dirty="0" err="1" smtClean="0">
                <a:solidFill>
                  <a:srgbClr val="000000"/>
                </a:solidFill>
                <a:effectLst/>
                <a:latin typeface="Arial"/>
              </a:rPr>
              <a:t>асана</a:t>
            </a:r>
            <a:r>
              <a:rPr lang="ru-RU" sz="1600" b="0" i="0" dirty="0" smtClean="0">
                <a:solidFill>
                  <a:srgbClr val="000000"/>
                </a:solidFill>
                <a:effectLst/>
                <a:latin typeface="Arial"/>
              </a:rPr>
              <a:t> улучшает эластичность мышц спины, помогает уменьшить нагрузку матки на позвоночник.</a:t>
            </a:r>
          </a:p>
          <a:p>
            <a:endParaRPr lang="ru-RU" dirty="0"/>
          </a:p>
        </p:txBody>
      </p:sp>
      <p:sp>
        <p:nvSpPr>
          <p:cNvPr id="2" name="Заголовок 1"/>
          <p:cNvSpPr>
            <a:spLocks noGrp="1"/>
          </p:cNvSpPr>
          <p:nvPr>
            <p:ph type="title"/>
          </p:nvPr>
        </p:nvSpPr>
        <p:spPr>
          <a:xfrm>
            <a:off x="457200" y="274638"/>
            <a:ext cx="8229600" cy="994122"/>
          </a:xfrm>
        </p:spPr>
        <p:txBody>
          <a:bodyPr>
            <a:normAutofit fontScale="90000"/>
          </a:bodyPr>
          <a:lstStyle/>
          <a:p>
            <a:pPr algn="l"/>
            <a:r>
              <a:rPr lang="ru-RU" sz="4000" b="1" i="0" dirty="0" err="1" smtClean="0">
                <a:solidFill>
                  <a:srgbClr val="000000"/>
                </a:solidFill>
                <a:effectLst/>
                <a:latin typeface="Arial"/>
              </a:rPr>
              <a:t>Катуспадасана</a:t>
            </a:r>
            <a:r>
              <a:rPr lang="ru-RU" sz="4000" b="1" i="0" dirty="0" smtClean="0">
                <a:solidFill>
                  <a:srgbClr val="000000"/>
                </a:solidFill>
                <a:effectLst/>
                <a:latin typeface="Arial"/>
              </a:rPr>
              <a:t> — поза кошки</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692696"/>
            <a:ext cx="4968552" cy="1907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0812764"/>
      </p:ext>
    </p:extLst>
  </p:cSld>
  <p:clrMapOvr>
    <a:masterClrMapping/>
  </p:clrMapOvr>
  <mc:AlternateContent xmlns:mc="http://schemas.openxmlformats.org/markup-compatibility/2006">
    <mc:Choice xmlns:p14="http://schemas.microsoft.com/office/powerpoint/2010/main" Requires="p14">
      <p:transition spd="slow" p14:dur="2000" advTm="16296"/>
    </mc:Choice>
    <mc:Fallback>
      <p:transition spd="slow" advTm="16296"/>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600" b="0" i="0" dirty="0" smtClean="0">
                <a:solidFill>
                  <a:srgbClr val="000000"/>
                </a:solidFill>
                <a:effectLst/>
                <a:latin typeface="Arial"/>
              </a:rPr>
              <a:t>Вытяните ноги вперед. Соедините бедра, лодыжки и большие пальцы ног. Последние вытяните к потолку. Положите ладони на пол по бокам от бедер, направив пальцы в сторону ног. На вдохе поднимите позвоночник.</a:t>
            </a:r>
          </a:p>
          <a:p>
            <a:r>
              <a:rPr lang="ru-RU" sz="1600" b="0" i="0" dirty="0" smtClean="0">
                <a:solidFill>
                  <a:srgbClr val="000000"/>
                </a:solidFill>
                <a:effectLst/>
                <a:latin typeface="Arial"/>
              </a:rPr>
              <a:t>Держите локти прямо, грудную клетку — приподнятой, голову и шею — прямо и смотрите прямо перед собой. Оставайтесь в этом положении 10 секунд.</a:t>
            </a:r>
          </a:p>
          <a:p>
            <a:r>
              <a:rPr lang="ru-RU" sz="1600" b="0" i="0" dirty="0" smtClean="0">
                <a:solidFill>
                  <a:srgbClr val="000000"/>
                </a:solidFill>
                <a:effectLst/>
                <a:latin typeface="Arial"/>
              </a:rPr>
              <a:t>На поздних сроках беременности ноги можно слегка раздвинуть. Эта </a:t>
            </a:r>
            <a:r>
              <a:rPr lang="ru-RU" sz="1600" b="0" i="0" dirty="0" err="1" smtClean="0">
                <a:solidFill>
                  <a:srgbClr val="000000"/>
                </a:solidFill>
                <a:effectLst/>
                <a:latin typeface="Arial"/>
              </a:rPr>
              <a:t>асана</a:t>
            </a:r>
            <a:r>
              <a:rPr lang="ru-RU" sz="1600" b="0" i="0" dirty="0" smtClean="0">
                <a:solidFill>
                  <a:srgbClr val="000000"/>
                </a:solidFill>
                <a:effectLst/>
                <a:latin typeface="Arial"/>
              </a:rPr>
              <a:t> растягивает мышцы ног, массирует брюшные органы и укрепляет мускулатуру поясницы. Она тонизирует почки, и учит сидеть ровно, с прямым позвоночником.</a:t>
            </a:r>
          </a:p>
          <a:p>
            <a:endParaRPr lang="ru-RU" dirty="0"/>
          </a:p>
        </p:txBody>
      </p:sp>
      <p:sp>
        <p:nvSpPr>
          <p:cNvPr id="2" name="Заголовок 1"/>
          <p:cNvSpPr>
            <a:spLocks noGrp="1"/>
          </p:cNvSpPr>
          <p:nvPr>
            <p:ph type="title"/>
          </p:nvPr>
        </p:nvSpPr>
        <p:spPr/>
        <p:txBody>
          <a:bodyPr>
            <a:normAutofit fontScale="90000"/>
          </a:bodyPr>
          <a:lstStyle/>
          <a:p>
            <a:pPr algn="l"/>
            <a:r>
              <a:rPr lang="ru-RU" b="1" i="0" dirty="0" err="1" smtClean="0">
                <a:solidFill>
                  <a:srgbClr val="000000"/>
                </a:solidFill>
                <a:effectLst/>
                <a:latin typeface="Arial"/>
              </a:rPr>
              <a:t>Дандасана</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32656"/>
            <a:ext cx="2736304" cy="205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397650"/>
      </p:ext>
    </p:extLst>
  </p:cSld>
  <p:clrMapOvr>
    <a:masterClrMapping/>
  </p:clrMapOvr>
  <mc:AlternateContent xmlns:mc="http://schemas.openxmlformats.org/markup-compatibility/2006">
    <mc:Choice xmlns:p14="http://schemas.microsoft.com/office/powerpoint/2010/main" Requires="p14">
      <p:transition spd="slow" p14:dur="2000" advTm="17593"/>
    </mc:Choice>
    <mc:Fallback>
      <p:transition spd="slow" advTm="17593"/>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800" b="0" i="0" dirty="0" err="1" smtClean="0">
                <a:solidFill>
                  <a:srgbClr val="000000"/>
                </a:solidFill>
                <a:effectLst/>
                <a:latin typeface="Arial"/>
              </a:rPr>
              <a:t>Асана</a:t>
            </a:r>
            <a:r>
              <a:rPr lang="ru-RU" sz="1800" b="0" i="0" dirty="0" smtClean="0">
                <a:solidFill>
                  <a:srgbClr val="000000"/>
                </a:solidFill>
                <a:effectLst/>
                <a:latin typeface="Arial"/>
              </a:rPr>
              <a:t> выполняется в положении сидя, спина прямая, живот поднят. Подтяните сложенные вместе ступни к себе как можно ближе. Их наружную поверхность прижмите к полу, ладонями обхватите ступни и постарайтесь добиться ощущения раскрытия промежности.</a:t>
            </a:r>
          </a:p>
          <a:p>
            <a:r>
              <a:rPr lang="ru-RU" sz="1800" b="0" i="0" dirty="0" smtClean="0">
                <a:solidFill>
                  <a:srgbClr val="000000"/>
                </a:solidFill>
                <a:effectLst/>
                <a:latin typeface="Arial"/>
              </a:rPr>
              <a:t>Позвоночник тяните вверх, растягивая при этом внутреннюю часть бедер от крестца до колена, очень осторожно опуская колени как можно ближе к полу.</a:t>
            </a:r>
            <a:endParaRPr lang="ru-RU" sz="1800" b="0" i="0" dirty="0">
              <a:solidFill>
                <a:srgbClr val="000000"/>
              </a:solidFill>
              <a:effectLst/>
              <a:latin typeface="Arial"/>
            </a:endParaRPr>
          </a:p>
        </p:txBody>
      </p:sp>
      <p:sp>
        <p:nvSpPr>
          <p:cNvPr id="2" name="Заголовок 1"/>
          <p:cNvSpPr>
            <a:spLocks noGrp="1"/>
          </p:cNvSpPr>
          <p:nvPr>
            <p:ph type="title"/>
          </p:nvPr>
        </p:nvSpPr>
        <p:spPr/>
        <p:txBody>
          <a:bodyPr>
            <a:normAutofit fontScale="90000"/>
          </a:bodyPr>
          <a:lstStyle/>
          <a:p>
            <a:pPr algn="l"/>
            <a:r>
              <a:rPr lang="ru-RU" b="1" i="0" dirty="0" err="1" smtClean="0">
                <a:solidFill>
                  <a:srgbClr val="000000"/>
                </a:solidFill>
                <a:effectLst/>
                <a:latin typeface="Arial"/>
              </a:rPr>
              <a:t>Баддха</a:t>
            </a:r>
            <a:r>
              <a:rPr lang="ru-RU" b="1" i="0" dirty="0" smtClean="0">
                <a:solidFill>
                  <a:srgbClr val="000000"/>
                </a:solidFill>
                <a:effectLst/>
                <a:latin typeface="Arial"/>
              </a:rPr>
              <a:t> </a:t>
            </a:r>
            <a:r>
              <a:rPr lang="ru-RU" b="1" i="0" dirty="0" err="1" smtClean="0">
                <a:solidFill>
                  <a:srgbClr val="000000"/>
                </a:solidFill>
                <a:effectLst/>
                <a:latin typeface="Arial"/>
              </a:rPr>
              <a:t>конасана</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908720"/>
            <a:ext cx="4680520" cy="179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789999"/>
      </p:ext>
    </p:extLst>
  </p:cSld>
  <p:clrMapOvr>
    <a:masterClrMapping/>
  </p:clrMapOvr>
  <mc:AlternateContent xmlns:mc="http://schemas.openxmlformats.org/markup-compatibility/2006">
    <mc:Choice xmlns:p14="http://schemas.microsoft.com/office/powerpoint/2010/main" Requires="p14">
      <p:transition spd="slow" p14:dur="2000" advTm="10971"/>
    </mc:Choice>
    <mc:Fallback>
      <p:transition spd="slow" advTm="10971"/>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800" b="0" i="0" dirty="0" smtClean="0">
                <a:solidFill>
                  <a:srgbClr val="000000"/>
                </a:solidFill>
                <a:effectLst/>
                <a:latin typeface="Arial"/>
              </a:rPr>
              <a:t>Сидя на полу, поставьте руки за спину и максимально разведите ноги в стороны. Выпрямите спину и переведите руки вперед. Не перенапрягайте и не </a:t>
            </a:r>
            <a:r>
              <a:rPr lang="ru-RU" sz="1800" b="0" i="0" dirty="0" err="1" smtClean="0">
                <a:solidFill>
                  <a:srgbClr val="000000"/>
                </a:solidFill>
                <a:effectLst/>
                <a:latin typeface="Arial"/>
              </a:rPr>
              <a:t>перерастягивайте</a:t>
            </a:r>
            <a:r>
              <a:rPr lang="ru-RU" sz="1800" b="0" i="0" dirty="0" smtClean="0">
                <a:solidFill>
                  <a:srgbClr val="000000"/>
                </a:solidFill>
                <a:effectLst/>
                <a:latin typeface="Arial"/>
              </a:rPr>
              <a:t> мышцы. Задержитесь в </a:t>
            </a:r>
            <a:r>
              <a:rPr lang="ru-RU" sz="1800" b="0" i="0" dirty="0" err="1" smtClean="0">
                <a:solidFill>
                  <a:srgbClr val="000000"/>
                </a:solidFill>
                <a:effectLst/>
                <a:latin typeface="Arial"/>
              </a:rPr>
              <a:t>асане</a:t>
            </a:r>
            <a:r>
              <a:rPr lang="ru-RU" sz="1800" b="0" i="0" dirty="0" smtClean="0">
                <a:solidFill>
                  <a:srgbClr val="000000"/>
                </a:solidFill>
                <a:effectLst/>
                <a:latin typeface="Arial"/>
              </a:rPr>
              <a:t> на 15-20 секунд (со временем фазу фиксации можно увеличить до 1-2 минут).</a:t>
            </a:r>
          </a:p>
          <a:p>
            <a:r>
              <a:rPr lang="ru-RU" sz="1800" b="0" i="0" dirty="0" err="1" smtClean="0">
                <a:solidFill>
                  <a:srgbClr val="000000"/>
                </a:solidFill>
                <a:effectLst/>
                <a:latin typeface="Arial"/>
              </a:rPr>
              <a:t>Асана</a:t>
            </a:r>
            <a:r>
              <a:rPr lang="ru-RU" sz="1800" b="0" i="0" dirty="0" smtClean="0">
                <a:solidFill>
                  <a:srgbClr val="000000"/>
                </a:solidFill>
                <a:effectLst/>
                <a:latin typeface="Arial"/>
              </a:rPr>
              <a:t> мягко и постепенно растягивает тазовую область, внутреннюю поверхность ног, укрепляет позвоночник, хорошо влияет на гормональный баланс организма.</a:t>
            </a:r>
          </a:p>
          <a:p>
            <a:endParaRPr lang="ru-RU" sz="1800" dirty="0"/>
          </a:p>
        </p:txBody>
      </p:sp>
      <p:sp>
        <p:nvSpPr>
          <p:cNvPr id="2" name="Заголовок 1"/>
          <p:cNvSpPr>
            <a:spLocks noGrp="1"/>
          </p:cNvSpPr>
          <p:nvPr>
            <p:ph type="title"/>
          </p:nvPr>
        </p:nvSpPr>
        <p:spPr/>
        <p:txBody>
          <a:bodyPr>
            <a:normAutofit fontScale="90000"/>
          </a:bodyPr>
          <a:lstStyle/>
          <a:p>
            <a:pPr algn="l"/>
            <a:r>
              <a:rPr lang="ru-RU" sz="4000" b="1" i="0" dirty="0" err="1" smtClean="0">
                <a:solidFill>
                  <a:srgbClr val="000000"/>
                </a:solidFill>
                <a:effectLst/>
                <a:latin typeface="Arial"/>
              </a:rPr>
              <a:t>Упавишта</a:t>
            </a:r>
            <a:r>
              <a:rPr lang="ru-RU" sz="4000" b="1" i="0" dirty="0" smtClean="0">
                <a:solidFill>
                  <a:srgbClr val="000000"/>
                </a:solidFill>
                <a:effectLst/>
                <a:latin typeface="Arial"/>
              </a:rPr>
              <a:t> </a:t>
            </a:r>
            <a:r>
              <a:rPr lang="ru-RU" sz="4000" b="1" i="0" dirty="0" err="1" smtClean="0">
                <a:solidFill>
                  <a:srgbClr val="000000"/>
                </a:solidFill>
                <a:effectLst/>
                <a:latin typeface="Arial"/>
              </a:rPr>
              <a:t>конасана</a:t>
            </a:r>
            <a:r>
              <a:rPr lang="ru-RU" sz="4000" b="1" i="0" dirty="0" smtClean="0">
                <a:solidFill>
                  <a:srgbClr val="000000"/>
                </a:solidFill>
                <a:effectLst/>
                <a:latin typeface="Arial"/>
              </a:rPr>
              <a:t> — поза тупого угла</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591001"/>
            <a:ext cx="259228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7327195"/>
      </p:ext>
    </p:extLst>
  </p:cSld>
  <p:clrMapOvr>
    <a:masterClrMapping/>
  </p:clrMapOvr>
  <mc:AlternateContent xmlns:mc="http://schemas.openxmlformats.org/markup-compatibility/2006">
    <mc:Choice xmlns:p14="http://schemas.microsoft.com/office/powerpoint/2010/main" Requires="p14">
      <p:transition spd="slow" p14:dur="2000" advTm="10050"/>
    </mc:Choice>
    <mc:Fallback>
      <p:transition spd="slow" advTm="1005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r>
              <a:rPr lang="ru-RU" sz="1400" b="0" i="0" dirty="0" smtClean="0">
                <a:solidFill>
                  <a:srgbClr val="000000"/>
                </a:solidFill>
                <a:effectLst/>
                <a:latin typeface="Arial"/>
              </a:rPr>
              <a:t>Это одна из важнейших </a:t>
            </a:r>
            <a:r>
              <a:rPr lang="ru-RU" sz="1400" b="0" i="0" dirty="0" err="1" smtClean="0">
                <a:solidFill>
                  <a:srgbClr val="000000"/>
                </a:solidFill>
                <a:effectLst/>
                <a:latin typeface="Arial"/>
              </a:rPr>
              <a:t>асан</a:t>
            </a:r>
            <a:r>
              <a:rPr lang="ru-RU" sz="1400" b="0" i="0" dirty="0" smtClean="0">
                <a:solidFill>
                  <a:srgbClr val="000000"/>
                </a:solidFill>
                <a:effectLst/>
                <a:latin typeface="Arial"/>
              </a:rPr>
              <a:t> йоги и одна из самых сложных, несмотря на кажущуюся простоту.</a:t>
            </a:r>
          </a:p>
          <a:p>
            <a:r>
              <a:rPr lang="ru-RU" sz="1400" b="0" i="0" dirty="0" smtClean="0">
                <a:solidFill>
                  <a:srgbClr val="000000"/>
                </a:solidFill>
                <a:effectLst/>
                <a:latin typeface="Arial"/>
              </a:rPr>
              <a:t>Лягте на спину, вытяните ноги, руки положите вдоль туловища ладонями вверх (фото 1). Сделайте глубокий вдох и напрягите все мышцы тела. Выдохните. Не расслабляясь, сделайте несколько полных дыханий. Закройте глаза и расслабьтесь.</a:t>
            </a:r>
          </a:p>
          <a:p>
            <a:r>
              <a:rPr lang="ru-RU" sz="1400" b="0" i="0" dirty="0" smtClean="0">
                <a:solidFill>
                  <a:srgbClr val="000000"/>
                </a:solidFill>
                <a:effectLst/>
                <a:latin typeface="Arial"/>
              </a:rPr>
              <a:t>При выполнении </a:t>
            </a:r>
            <a:r>
              <a:rPr lang="ru-RU" sz="1400" b="0" i="0" dirty="0" err="1" smtClean="0">
                <a:solidFill>
                  <a:srgbClr val="000000"/>
                </a:solidFill>
                <a:effectLst/>
                <a:latin typeface="Arial"/>
              </a:rPr>
              <a:t>асаны</a:t>
            </a:r>
            <a:r>
              <a:rPr lang="ru-RU" sz="1400" b="0" i="0" dirty="0" smtClean="0">
                <a:solidFill>
                  <a:srgbClr val="000000"/>
                </a:solidFill>
                <a:effectLst/>
                <a:latin typeface="Arial"/>
              </a:rPr>
              <a:t> дышите вначале глубоко, медленно и ритмично, потом дыхание должно стать естественным. Основная сложность при выполнении </a:t>
            </a:r>
            <a:r>
              <a:rPr lang="ru-RU" sz="1400" b="0" i="0" dirty="0" err="1" smtClean="0">
                <a:solidFill>
                  <a:srgbClr val="000000"/>
                </a:solidFill>
                <a:effectLst/>
                <a:latin typeface="Arial"/>
              </a:rPr>
              <a:t>Шавасаны</a:t>
            </a:r>
            <a:r>
              <a:rPr lang="ru-RU" sz="1400" b="0" i="0" dirty="0" smtClean="0">
                <a:solidFill>
                  <a:srgbClr val="000000"/>
                </a:solidFill>
                <a:effectLst/>
                <a:latin typeface="Arial"/>
              </a:rPr>
              <a:t> заключается в том, чтобы расслабить ум. Все мысли, все внутренние диалоги должны полностью исчезнуть из вашей головы. Но даже если вам удастся расслабить хотя бы тело, вы все равно почувствуете полезное действие этой </a:t>
            </a:r>
            <a:r>
              <a:rPr lang="ru-RU" sz="1400" b="0" i="0" dirty="0" err="1" smtClean="0">
                <a:solidFill>
                  <a:srgbClr val="000000"/>
                </a:solidFill>
                <a:effectLst/>
                <a:latin typeface="Arial"/>
              </a:rPr>
              <a:t>асаны</a:t>
            </a:r>
            <a:r>
              <a:rPr lang="ru-RU" sz="1400" b="0" i="0" dirty="0" smtClean="0">
                <a:solidFill>
                  <a:srgbClr val="000000"/>
                </a:solidFill>
                <a:effectLst/>
                <a:latin typeface="Arial"/>
              </a:rPr>
              <a:t>. С наступлением 5-6 месяца беременности стоит поменять положение </a:t>
            </a:r>
            <a:r>
              <a:rPr lang="ru-RU" sz="1400" b="0" i="0" dirty="0" err="1" smtClean="0">
                <a:solidFill>
                  <a:srgbClr val="000000"/>
                </a:solidFill>
                <a:effectLst/>
                <a:latin typeface="Arial"/>
              </a:rPr>
              <a:t>Шавасаны</a:t>
            </a:r>
            <a:r>
              <a:rPr lang="ru-RU" sz="1400" b="0" i="0" dirty="0" smtClean="0">
                <a:solidFill>
                  <a:srgbClr val="000000"/>
                </a:solidFill>
                <a:effectLst/>
                <a:latin typeface="Arial"/>
              </a:rPr>
              <a:t> и ложиться на бок (фото 2).</a:t>
            </a:r>
          </a:p>
          <a:p>
            <a:r>
              <a:rPr lang="ru-RU" sz="1400" b="0" i="0" dirty="0" smtClean="0">
                <a:solidFill>
                  <a:srgbClr val="000000"/>
                </a:solidFill>
                <a:effectLst/>
                <a:latin typeface="Arial"/>
              </a:rPr>
              <a:t>Практика </a:t>
            </a:r>
            <a:r>
              <a:rPr lang="ru-RU" sz="1400" b="0" i="0" dirty="0" err="1" smtClean="0">
                <a:solidFill>
                  <a:srgbClr val="000000"/>
                </a:solidFill>
                <a:effectLst/>
                <a:latin typeface="Arial"/>
              </a:rPr>
              <a:t>Шавасаны</a:t>
            </a:r>
            <a:r>
              <a:rPr lang="ru-RU" sz="1400" b="0" i="0" dirty="0" smtClean="0">
                <a:solidFill>
                  <a:srgbClr val="000000"/>
                </a:solidFill>
                <a:effectLst/>
                <a:latin typeface="Arial"/>
              </a:rPr>
              <a:t> освободит ваше тело от любого напряжения и поможет подготовить его к предстоящим во время родов нагрузкам. Эта поза очень быстро приведет вас в состояние равновесия. В целом она снимает физическую и умственную усталость, успокаивает нервную систему, помогает избавиться от тревоги. Также </a:t>
            </a:r>
            <a:r>
              <a:rPr lang="ru-RU" sz="1400" b="0" i="0" dirty="0" err="1" smtClean="0">
                <a:solidFill>
                  <a:srgbClr val="000000"/>
                </a:solidFill>
                <a:effectLst/>
                <a:latin typeface="Arial"/>
              </a:rPr>
              <a:t>Шавасана</a:t>
            </a:r>
            <a:r>
              <a:rPr lang="ru-RU" sz="1400" b="0" i="0" dirty="0" smtClean="0">
                <a:solidFill>
                  <a:srgbClr val="000000"/>
                </a:solidFill>
                <a:effectLst/>
                <a:latin typeface="Arial"/>
              </a:rPr>
              <a:t> помогает наладить лактацию кормящим мамам.</a:t>
            </a:r>
          </a:p>
          <a:p>
            <a:endParaRPr lang="ru-RU" sz="1400" dirty="0"/>
          </a:p>
        </p:txBody>
      </p:sp>
      <p:sp>
        <p:nvSpPr>
          <p:cNvPr id="2" name="Заголовок 1"/>
          <p:cNvSpPr>
            <a:spLocks noGrp="1"/>
          </p:cNvSpPr>
          <p:nvPr>
            <p:ph type="title"/>
          </p:nvPr>
        </p:nvSpPr>
        <p:spPr/>
        <p:txBody>
          <a:bodyPr>
            <a:normAutofit fontScale="90000"/>
          </a:bodyPr>
          <a:lstStyle/>
          <a:p>
            <a:pPr algn="l"/>
            <a:r>
              <a:rPr lang="ru-RU" sz="4000" b="1" i="0" dirty="0" err="1" smtClean="0">
                <a:solidFill>
                  <a:srgbClr val="000000"/>
                </a:solidFill>
                <a:effectLst/>
                <a:latin typeface="Arial"/>
              </a:rPr>
              <a:t>Шавасана</a:t>
            </a:r>
            <a:r>
              <a:rPr lang="ru-RU" sz="4000" b="1" i="0" dirty="0" smtClean="0">
                <a:solidFill>
                  <a:srgbClr val="000000"/>
                </a:solidFill>
                <a:effectLst/>
                <a:latin typeface="Arial"/>
              </a:rPr>
              <a:t> — поза полного покоя</a:t>
            </a:r>
            <a:r>
              <a:rPr lang="ru-RU" b="0" i="0" dirty="0" smtClean="0">
                <a:solidFill>
                  <a:srgbClr val="000000"/>
                </a:solidFill>
                <a:effectLst/>
                <a:latin typeface="Arial"/>
              </a:rPr>
              <a:t/>
            </a:r>
            <a:br>
              <a:rPr lang="ru-RU" b="0" i="0" dirty="0" smtClean="0">
                <a:solidFill>
                  <a:srgbClr val="000000"/>
                </a:solidFill>
                <a:effectLst/>
                <a:latin typeface="Arial"/>
              </a:rPr>
            </a:br>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6401" y="908720"/>
            <a:ext cx="432048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392681"/>
      </p:ext>
    </p:extLst>
  </p:cSld>
  <p:clrMapOvr>
    <a:masterClrMapping/>
  </p:clrMapOvr>
  <mc:AlternateContent xmlns:mc="http://schemas.openxmlformats.org/markup-compatibility/2006">
    <mc:Choice xmlns:p14="http://schemas.microsoft.com/office/powerpoint/2010/main" Requires="p14">
      <p:transition spd="slow" p14:dur="2000" advTm="25706"/>
    </mc:Choice>
    <mc:Fallback>
      <p:transition spd="slow" advTm="25706"/>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216</TotalTime>
  <Words>192</Words>
  <Application>Microsoft Office PowerPoint</Application>
  <PresentationFormat>Экран (4:3)</PresentationFormat>
  <Paragraphs>37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Волна</vt:lpstr>
      <vt:lpstr>Хатха-йога для беременных</vt:lpstr>
      <vt:lpstr>Для беременных рекомендуется хатха-йога, так как она наилучшим образом способствуют снятию болей и нормальному течению беременности.</vt:lpstr>
      <vt:lpstr>Презентация PowerPoint</vt:lpstr>
      <vt:lpstr>Презентация PowerPoint</vt:lpstr>
      <vt:lpstr>Презентация PowerPoint</vt:lpstr>
      <vt:lpstr>Презентация PowerPoint</vt:lpstr>
      <vt:lpstr>Комплекс упражнений, который рекомендуется будущим мамам  </vt:lpstr>
      <vt:lpstr>Уткатасана </vt:lpstr>
      <vt:lpstr>Маласана </vt:lpstr>
      <vt:lpstr>Презентация PowerPoint</vt:lpstr>
      <vt:lpstr>Катуспадасана — поза кошки </vt:lpstr>
      <vt:lpstr>Дандасана </vt:lpstr>
      <vt:lpstr>Баддха конасана </vt:lpstr>
      <vt:lpstr>Упавишта конасана — поза тупого угла </vt:lpstr>
      <vt:lpstr>Шавасана — поза полного покоя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км</dc:creator>
  <cp:lastModifiedBy>км</cp:lastModifiedBy>
  <cp:revision>8</cp:revision>
  <dcterms:created xsi:type="dcterms:W3CDTF">2013-03-18T13:11:05Z</dcterms:created>
  <dcterms:modified xsi:type="dcterms:W3CDTF">2013-03-18T16:47:14Z</dcterms:modified>
</cp:coreProperties>
</file>