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4" autoAdjust="0"/>
    <p:restoredTop sz="94660"/>
  </p:normalViewPr>
  <p:slideViewPr>
    <p:cSldViewPr snapToGrid="0">
      <p:cViewPr varScale="1">
        <p:scale>
          <a:sx n="75" d="100"/>
          <a:sy n="75" d="100"/>
        </p:scale>
        <p:origin x="22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9E016143-E03C-4CFD-AFDC-14E5BDEA754C}" type="datetimeFigureOut">
              <a:rPr lang="en-US" dirty="0"/>
              <a:t>3/29/2015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dirty="0"/>
              <a:t>3/29/2015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dirty="0"/>
              <a:t>3/29/2015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dirty="0"/>
              <a:t>3/29/2015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dirty="0"/>
              <a:t>3/29/2015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dirty="0"/>
              <a:t>3/29/2015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dirty="0"/>
              <a:t>3/29/2015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dirty="0"/>
              <a:t>3/29/2015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dirty="0"/>
              <a:t>3/29/2015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dirty="0"/>
              <a:t>3/29/2015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dirty="0"/>
              <a:t>3/29/2015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E59FD0C-5451-4CA0-86AF-E70AE3279989}" type="datetimeFigureOut">
              <a:rPr lang="en-US" dirty="0"/>
              <a:t>3/29/2015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История Древнего Китая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Учитель истории МАОУ СОШ № 1,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Выселковского</a:t>
            </a:r>
            <a:r>
              <a:rPr lang="ru-RU" dirty="0" smtClean="0"/>
              <a:t> района </a:t>
            </a:r>
          </a:p>
          <a:p>
            <a:r>
              <a:rPr lang="ru-RU" dirty="0" err="1" smtClean="0"/>
              <a:t>Нетесанова</a:t>
            </a:r>
            <a:r>
              <a:rPr lang="ru-RU" dirty="0" smtClean="0"/>
              <a:t> Елена Викторовна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675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776664"/>
          </a:xfrm>
        </p:spPr>
        <p:txBody>
          <a:bodyPr>
            <a:normAutofit/>
          </a:bodyPr>
          <a:lstStyle/>
          <a:p>
            <a:r>
              <a:rPr lang="ru-RU" sz="3200" dirty="0"/>
              <a:t>Голубая и Желтая река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3700" y="1142424"/>
            <a:ext cx="5499100" cy="509327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892800" y="2375694"/>
            <a:ext cx="54483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 территории Восточной Азии две большие реки несут свои воды к Тихому океану.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184900" y="3810001"/>
            <a:ext cx="457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Helvetica Neue"/>
              </a:rPr>
              <a:t>Хуанхэ</a:t>
            </a:r>
            <a:r>
              <a:rPr lang="ru-RU" dirty="0">
                <a:solidFill>
                  <a:srgbClr val="333333"/>
                </a:solidFill>
                <a:latin typeface="Helvetica Neue"/>
              </a:rPr>
              <a:t> – в переводе означает «желтая река».</a:t>
            </a:r>
          </a:p>
          <a:p>
            <a:r>
              <a:rPr lang="ru-RU" dirty="0">
                <a:solidFill>
                  <a:srgbClr val="FF0000"/>
                </a:solidFill>
                <a:latin typeface="Helvetica Neue"/>
              </a:rPr>
              <a:t>Янцзы</a:t>
            </a:r>
            <a:r>
              <a:rPr lang="ru-RU" dirty="0">
                <a:solidFill>
                  <a:srgbClr val="333333"/>
                </a:solidFill>
                <a:latin typeface="Helvetica Neue"/>
              </a:rPr>
              <a:t> – «голубая» или «длинная река».</a:t>
            </a:r>
            <a:endParaRPr lang="ru-RU" dirty="0">
              <a:solidFill>
                <a:srgbClr val="333333"/>
              </a:solidFill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982211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942340"/>
          </a:xfrm>
        </p:spPr>
        <p:txBody>
          <a:bodyPr>
            <a:normAutofit/>
          </a:bodyPr>
          <a:lstStyle/>
          <a:p>
            <a:r>
              <a:rPr lang="ru-RU" sz="2800" dirty="0"/>
              <a:t>Сейчас это государство называется Китай, произошло оно от древней империи </a:t>
            </a:r>
            <a:r>
              <a:rPr lang="ru-RU" sz="2800" dirty="0" err="1"/>
              <a:t>Цинь</a:t>
            </a:r>
            <a:r>
              <a:rPr lang="ru-RU" sz="2800" dirty="0"/>
              <a:t>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7224" y="1498600"/>
            <a:ext cx="6289675" cy="4699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073900" y="1915319"/>
            <a:ext cx="39751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33333"/>
                </a:solidFill>
                <a:latin typeface="Helvetica Neue"/>
              </a:rPr>
              <a:t>Судя по археологическим находки первые поселения возникли в долинах рек очень рано – около 5000 лет до н.э.</a:t>
            </a:r>
          </a:p>
          <a:p>
            <a:r>
              <a:rPr lang="ru-RU" dirty="0">
                <a:solidFill>
                  <a:srgbClr val="333333"/>
                </a:solidFill>
                <a:latin typeface="Helvetica Neue"/>
              </a:rPr>
              <a:t>Свое государство китайцы называли «Поднебесная империя»</a:t>
            </a:r>
            <a:endParaRPr lang="ru-RU" b="0" i="0" dirty="0">
              <a:solidFill>
                <a:srgbClr val="333333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73586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1872" y="139700"/>
            <a:ext cx="9692640" cy="825500"/>
          </a:xfrm>
        </p:spPr>
        <p:txBody>
          <a:bodyPr>
            <a:normAutofit/>
          </a:bodyPr>
          <a:lstStyle/>
          <a:p>
            <a:r>
              <a:rPr lang="ru-RU" sz="3200" dirty="0"/>
              <a:t>Империи </a:t>
            </a:r>
            <a:r>
              <a:rPr lang="ru-RU" sz="3200" dirty="0" err="1"/>
              <a:t>Цинь</a:t>
            </a:r>
            <a:r>
              <a:rPr lang="ru-RU" sz="3200" dirty="0"/>
              <a:t> и </a:t>
            </a:r>
            <a:r>
              <a:rPr lang="ru-RU" sz="3200" dirty="0" err="1"/>
              <a:t>Хань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91400" y="698500"/>
            <a:ext cx="3416299" cy="55499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9587" y="1074341"/>
            <a:ext cx="6985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VIII в. до н.э. единое государство распадается на ряд мелких. И на его месте возникает большое количество мелких разрозненный государств, которые постоянное воевали между собой. Особой остроты борьба в Китае достигает с V до конца III в. до н.э. В Китае начинается период, который называли «эпоха Воюющих царств». Он продолжался почти 250 лет.</a:t>
            </a:r>
          </a:p>
          <a:p>
            <a:endParaRPr lang="ru-RU" dirty="0"/>
          </a:p>
          <a:p>
            <a:r>
              <a:rPr lang="ru-RU" dirty="0"/>
              <a:t>В 221 г. до н.э., царство </a:t>
            </a:r>
            <a:r>
              <a:rPr lang="ru-RU" dirty="0" err="1"/>
              <a:t>Цинь</a:t>
            </a:r>
            <a:r>
              <a:rPr lang="ru-RU" dirty="0"/>
              <a:t> выходит победителем в этой борьбе и объединяет под своей властью разрозненные княжества. Правитель </a:t>
            </a:r>
            <a:r>
              <a:rPr lang="ru-RU" dirty="0" err="1"/>
              <a:t>Цинь</a:t>
            </a:r>
            <a:r>
              <a:rPr lang="ru-RU" dirty="0"/>
              <a:t> </a:t>
            </a:r>
            <a:r>
              <a:rPr lang="ru-RU" dirty="0" err="1"/>
              <a:t>Шихуанди</a:t>
            </a:r>
            <a:r>
              <a:rPr lang="ru-RU" dirty="0"/>
              <a:t> получает новый титул – император</a:t>
            </a:r>
            <a:r>
              <a:rPr lang="ru-RU" dirty="0" smtClean="0"/>
              <a:t>.</a:t>
            </a:r>
            <a:r>
              <a:rPr lang="ru-RU" i="1" u="sng" dirty="0">
                <a:solidFill>
                  <a:srgbClr val="333333"/>
                </a:solidFill>
                <a:latin typeface="Helvetica Neue"/>
              </a:rPr>
              <a:t> </a:t>
            </a:r>
            <a:endParaRPr lang="ru-RU" i="1" u="sng" dirty="0" smtClean="0">
              <a:solidFill>
                <a:srgbClr val="333333"/>
              </a:solidFill>
              <a:latin typeface="Helvetica Neue"/>
            </a:endParaRPr>
          </a:p>
          <a:p>
            <a:r>
              <a:rPr lang="ru-RU" i="1" u="sng" dirty="0" err="1" smtClean="0">
                <a:solidFill>
                  <a:srgbClr val="333333"/>
                </a:solidFill>
                <a:latin typeface="Helvetica Neue"/>
              </a:rPr>
              <a:t>Цинь</a:t>
            </a:r>
            <a:r>
              <a:rPr lang="ru-RU" i="1" u="sng" dirty="0" smtClean="0">
                <a:solidFill>
                  <a:srgbClr val="333333"/>
                </a:solidFill>
                <a:latin typeface="Helvetica Neue"/>
              </a:rPr>
              <a:t> </a:t>
            </a:r>
            <a:r>
              <a:rPr lang="ru-RU" i="1" u="sng" dirty="0" err="1">
                <a:solidFill>
                  <a:srgbClr val="333333"/>
                </a:solidFill>
                <a:latin typeface="Helvetica Neue"/>
              </a:rPr>
              <a:t>Шихуанди</a:t>
            </a:r>
            <a:r>
              <a:rPr lang="ru-RU" i="1" u="sng" dirty="0">
                <a:solidFill>
                  <a:srgbClr val="333333"/>
                </a:solidFill>
                <a:latin typeface="Helvetica Neue"/>
              </a:rPr>
              <a:t> – его имя означало «первый властелин </a:t>
            </a:r>
            <a:r>
              <a:rPr lang="ru-RU" i="1" u="sng" dirty="0" err="1">
                <a:solidFill>
                  <a:srgbClr val="333333"/>
                </a:solidFill>
                <a:latin typeface="Helvetica Neue"/>
              </a:rPr>
              <a:t>Цинь</a:t>
            </a:r>
            <a:r>
              <a:rPr lang="ru-RU" dirty="0">
                <a:solidFill>
                  <a:srgbClr val="333333"/>
                </a:solidFill>
                <a:latin typeface="Helvetica Neue"/>
              </a:rPr>
              <a:t>».</a:t>
            </a:r>
          </a:p>
          <a:p>
            <a:r>
              <a:rPr lang="ru-RU" dirty="0">
                <a:solidFill>
                  <a:srgbClr val="333333"/>
                </a:solidFill>
                <a:latin typeface="Helvetica Neue"/>
              </a:rPr>
              <a:t>После его смерти, к власти приходит новая династия </a:t>
            </a:r>
            <a:r>
              <a:rPr lang="ru-RU" dirty="0" err="1">
                <a:solidFill>
                  <a:srgbClr val="333333"/>
                </a:solidFill>
                <a:latin typeface="Helvetica Neue"/>
              </a:rPr>
              <a:t>Хань</a:t>
            </a:r>
            <a:r>
              <a:rPr lang="ru-RU" dirty="0">
                <a:solidFill>
                  <a:srgbClr val="333333"/>
                </a:solidFill>
                <a:latin typeface="Helvetica Neue"/>
              </a:rPr>
              <a:t>, которая правила четыре столетия и дала имя китайскому народу. Китайцы и сегодня полагают, что они ведут свое происхождение от династии </a:t>
            </a:r>
            <a:r>
              <a:rPr lang="ru-RU" dirty="0" err="1">
                <a:solidFill>
                  <a:srgbClr val="333333"/>
                </a:solidFill>
                <a:latin typeface="Helvetica Neue"/>
              </a:rPr>
              <a:t>Хань</a:t>
            </a:r>
            <a:r>
              <a:rPr lang="ru-RU" dirty="0">
                <a:solidFill>
                  <a:srgbClr val="333333"/>
                </a:solidFill>
                <a:latin typeface="Helvetica Neue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874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1872" y="165100"/>
            <a:ext cx="9692640" cy="660400"/>
          </a:xfrm>
        </p:spPr>
        <p:txBody>
          <a:bodyPr>
            <a:normAutofit/>
          </a:bodyPr>
          <a:lstStyle/>
          <a:p>
            <a:r>
              <a:rPr lang="ru-RU" sz="3200" dirty="0"/>
              <a:t>Единственный памятник, видимый с Луны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700" y="977900"/>
            <a:ext cx="6388100" cy="312419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565707" y="1212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753350" y="981501"/>
            <a:ext cx="28829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Так уверяют космонавты, которые видят Землю из глубин космоса.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66700" y="4305638"/>
            <a:ext cx="68453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33333"/>
                </a:solidFill>
                <a:latin typeface="Helvetica Neue"/>
              </a:rPr>
              <a:t>Строительство Великой китайской стены относится ко времени правления </a:t>
            </a:r>
            <a:r>
              <a:rPr lang="ru-RU" dirty="0" err="1">
                <a:solidFill>
                  <a:srgbClr val="333333"/>
                </a:solidFill>
                <a:latin typeface="Helvetica Neue"/>
              </a:rPr>
              <a:t>Цинь</a:t>
            </a:r>
            <a:r>
              <a:rPr lang="ru-RU" dirty="0">
                <a:solidFill>
                  <a:srgbClr val="333333"/>
                </a:solidFill>
                <a:latin typeface="Helvetica Neue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Helvetica Neue"/>
              </a:rPr>
              <a:t>Шихуанди</a:t>
            </a:r>
            <a:r>
              <a:rPr lang="ru-RU" dirty="0">
                <a:solidFill>
                  <a:srgbClr val="333333"/>
                </a:solidFill>
                <a:latin typeface="Helvetica Neue"/>
              </a:rPr>
              <a:t>. Поскольку северные рубежи империи постоянно тревожили набеги кочевников-гуннов, император принял решение построить стену.</a:t>
            </a:r>
          </a:p>
          <a:p>
            <a:r>
              <a:rPr lang="ru-RU" dirty="0">
                <a:solidFill>
                  <a:srgbClr val="333333"/>
                </a:solidFill>
                <a:latin typeface="Helvetica Neue"/>
              </a:rPr>
              <a:t>Легенда гласит, что «каждый камень Великой стены стоил одной человеческой жизни».</a:t>
            </a:r>
            <a:endParaRPr lang="ru-RU" dirty="0">
              <a:solidFill>
                <a:srgbClr val="333333"/>
              </a:solidFill>
              <a:latin typeface="Helvetica Neue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3100" y="2497100"/>
            <a:ext cx="4140200" cy="399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45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1872" y="0"/>
            <a:ext cx="6167628" cy="787400"/>
          </a:xfrm>
        </p:spPr>
        <p:txBody>
          <a:bodyPr>
            <a:normAutofit/>
          </a:bodyPr>
          <a:lstStyle/>
          <a:p>
            <a:r>
              <a:rPr lang="ru-RU" sz="3600" dirty="0"/>
              <a:t>Великий мудрец Конфуций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800" y="787400"/>
            <a:ext cx="3251200" cy="58166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419600" y="2690336"/>
            <a:ext cx="622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333333"/>
                </a:solidFill>
                <a:latin typeface="Helvetica Neue"/>
              </a:rPr>
              <a:t>.</a:t>
            </a:r>
            <a:endParaRPr lang="ru-RU" b="0" i="0" dirty="0">
              <a:solidFill>
                <a:srgbClr val="333333"/>
              </a:solidFill>
              <a:effectLst/>
              <a:latin typeface="Helvetica Neue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56000" y="1044812"/>
            <a:ext cx="7213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33333"/>
                </a:solidFill>
                <a:latin typeface="Helvetica Neue"/>
              </a:rPr>
              <a:t>Конфуций жил около 500 года до н. э., то есть задолго до династии </a:t>
            </a:r>
            <a:r>
              <a:rPr lang="ru-RU" dirty="0" err="1">
                <a:solidFill>
                  <a:srgbClr val="333333"/>
                </a:solidFill>
                <a:latin typeface="Helvetica Neue"/>
              </a:rPr>
              <a:t>Хань</a:t>
            </a:r>
            <a:r>
              <a:rPr lang="ru-RU" dirty="0">
                <a:solidFill>
                  <a:srgbClr val="333333"/>
                </a:solidFill>
                <a:latin typeface="Helvetica Neue"/>
              </a:rPr>
              <a:t>.</a:t>
            </a:r>
          </a:p>
          <a:p>
            <a:r>
              <a:rPr lang="ru-RU" dirty="0">
                <a:solidFill>
                  <a:srgbClr val="333333"/>
                </a:solidFill>
                <a:latin typeface="Helvetica Neue"/>
              </a:rPr>
              <a:t>Основой его учения были взгляды на поведение человека. Вопросы о происхождении и устройстве мира или богах его мало интересовали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56000" y="2522140"/>
            <a:ext cx="75311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Конфуций проповедовал пять основных добродетелей:</a:t>
            </a:r>
          </a:p>
          <a:p>
            <a:r>
              <a:rPr lang="ru-RU" dirty="0" smtClean="0"/>
              <a:t>* </a:t>
            </a:r>
            <a:r>
              <a:rPr lang="ru-RU" dirty="0"/>
              <a:t>мудрость,</a:t>
            </a:r>
          </a:p>
          <a:p>
            <a:r>
              <a:rPr lang="ru-RU" dirty="0" smtClean="0"/>
              <a:t>* </a:t>
            </a:r>
            <a:r>
              <a:rPr lang="ru-RU" dirty="0"/>
              <a:t>гуманность,</a:t>
            </a:r>
          </a:p>
          <a:p>
            <a:r>
              <a:rPr lang="ru-RU" dirty="0" smtClean="0"/>
              <a:t>* </a:t>
            </a:r>
            <a:r>
              <a:rPr lang="ru-RU" dirty="0"/>
              <a:t>верность, (особенно – преданность своему государю)</a:t>
            </a:r>
          </a:p>
          <a:p>
            <a:r>
              <a:rPr lang="ru-RU" dirty="0" smtClean="0"/>
              <a:t>* </a:t>
            </a:r>
            <a:r>
              <a:rPr lang="ru-RU" dirty="0"/>
              <a:t>почитание старших,</a:t>
            </a:r>
          </a:p>
          <a:p>
            <a:r>
              <a:rPr lang="ru-RU" dirty="0" smtClean="0"/>
              <a:t>* </a:t>
            </a:r>
            <a:r>
              <a:rPr lang="ru-RU" dirty="0"/>
              <a:t>мужество.</a:t>
            </a:r>
          </a:p>
          <a:p>
            <a:endParaRPr lang="ru-RU" dirty="0"/>
          </a:p>
          <a:p>
            <a:r>
              <a:rPr lang="ru-RU" dirty="0"/>
              <a:t>Конфуций учил уважению к авторитетам, к старшим и к образованным классам. Одобрялось, когда кто-то принимал свое место в обществе и признавал свою судьбу, не возмущаясь и не требуя большего. Учение Конфуция называется конфуцианство.</a:t>
            </a:r>
          </a:p>
        </p:txBody>
      </p:sp>
    </p:spTree>
    <p:extLst>
      <p:ext uri="{BB962C8B-B14F-4D97-AF65-F5344CB8AC3E}">
        <p14:creationId xmlns:p14="http://schemas.microsoft.com/office/powerpoint/2010/main" val="401994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1872" y="0"/>
            <a:ext cx="6015228" cy="673100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Великие открытия китайцев</a:t>
            </a:r>
            <a:r>
              <a:rPr lang="ru-RU" dirty="0"/>
              <a:t>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100" y="743288"/>
            <a:ext cx="3759199" cy="304131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24300" y="743288"/>
            <a:ext cx="71247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Порох. Был известен в Китае с VII в. до н.э. </a:t>
            </a:r>
            <a:r>
              <a:rPr lang="ru-RU" dirty="0" err="1"/>
              <a:t>Первоночально</a:t>
            </a:r>
            <a:r>
              <a:rPr lang="ru-RU" dirty="0"/>
              <a:t> он не являлся боевой принадлежностью, а использовался для </a:t>
            </a:r>
            <a:r>
              <a:rPr lang="ru-RU" dirty="0" err="1"/>
              <a:t>фейверков</a:t>
            </a:r>
            <a:r>
              <a:rPr lang="ru-RU" dirty="0"/>
              <a:t> во время торжественных церемоний в императорском дворце. И прошло более 400 лет, прежде чем одному из полководцев пришло в голову использовать порох для военных действий.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2971800"/>
            <a:ext cx="4356100" cy="35179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" y="3924300"/>
            <a:ext cx="6477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Шелк получали из нитей, которые вырабатывали тутовые шелкопряды. Кокон разматывали на волокна, скручивали из них нити, а только затем их можно было запускать в ткацкий станок. Китайцы хранили в глубокой тайне секрет изготовления самой материи, хотя продукцию охотно продавали в другие страны. Шелком можно было заплатить налоги или принести в дар правителю другой страны.</a:t>
            </a:r>
          </a:p>
        </p:txBody>
      </p:sp>
    </p:spTree>
    <p:extLst>
      <p:ext uri="{BB962C8B-B14F-4D97-AF65-F5344CB8AC3E}">
        <p14:creationId xmlns:p14="http://schemas.microsoft.com/office/powerpoint/2010/main" val="93837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1872" y="0"/>
            <a:ext cx="5786628" cy="685800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Великие открытия китайцев</a:t>
            </a:r>
            <a:r>
              <a:rPr lang="ru-RU" dirty="0"/>
              <a:t>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75400" y="685801"/>
            <a:ext cx="4724399" cy="18033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48400" y="2586046"/>
            <a:ext cx="5359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333333"/>
                </a:solidFill>
                <a:latin typeface="Helvetica Neue"/>
              </a:rPr>
              <a:t>Лак</a:t>
            </a:r>
            <a:r>
              <a:rPr lang="ru-RU" dirty="0">
                <a:solidFill>
                  <a:srgbClr val="333333"/>
                </a:solidFill>
                <a:latin typeface="Helvetica Neue"/>
              </a:rPr>
              <a:t>. Ученые предполагают, что лак был известен в Китае уже в XIII в. до н.э. Лак – это смола дерева.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248400" y="3387131"/>
            <a:ext cx="4953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33333"/>
                </a:solidFill>
                <a:latin typeface="Helvetica Neue"/>
              </a:rPr>
              <a:t>Изделия, покрытые лаком были очень красивы и долговечны.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401" y="905858"/>
            <a:ext cx="2006599" cy="290414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1099" y="905858"/>
            <a:ext cx="3479801" cy="290414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54001" y="4060615"/>
            <a:ext cx="109600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333333"/>
                </a:solidFill>
                <a:latin typeface="Helvetica Neue"/>
              </a:rPr>
              <a:t>Медицина. </a:t>
            </a:r>
            <a:r>
              <a:rPr lang="ru-RU" dirty="0">
                <a:solidFill>
                  <a:srgbClr val="333333"/>
                </a:solidFill>
                <a:latin typeface="Helvetica Neue"/>
              </a:rPr>
              <a:t>Понятие «китайская медицина» часто можно встретить и в современной жизни. Мы сразу представляем себе врача, втыкающего малюсенькие иголочки в тело пациента, в только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84237" y="4522280"/>
            <a:ext cx="32111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одному ему ведомые точки.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20738" y="4763291"/>
            <a:ext cx="109386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Китайцы прекрасно знали человеческое тело и умели хорошо избавляться от многих недугов. По их мнению, в человеке существует две силы: «</a:t>
            </a:r>
            <a:r>
              <a:rPr lang="ru-RU" dirty="0" err="1"/>
              <a:t>инь</a:t>
            </a:r>
            <a:r>
              <a:rPr lang="ru-RU" dirty="0"/>
              <a:t>» и «</a:t>
            </a:r>
            <a:r>
              <a:rPr lang="ru-RU" dirty="0" err="1"/>
              <a:t>янь</a:t>
            </a:r>
            <a:r>
              <a:rPr lang="ru-RU" dirty="0"/>
              <a:t>» – тепло и холод или мужское и женское начало. Они двигаются по организму сотнями мельчайших дорожек. И когда они уравновешены – человек здоров. Стоит нарушится в каком-нибудь органе равновесию появляется болезнь. Тогда врач при помощи иголочек, которые он вводит в тело больного, восстанавливает равновесие и человек выздоравливает.</a:t>
            </a:r>
          </a:p>
        </p:txBody>
      </p:sp>
    </p:spTree>
    <p:extLst>
      <p:ext uri="{BB962C8B-B14F-4D97-AF65-F5344CB8AC3E}">
        <p14:creationId xmlns:p14="http://schemas.microsoft.com/office/powerpoint/2010/main" val="37891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001" y="584200"/>
            <a:ext cx="4686300" cy="55959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800" y="584200"/>
            <a:ext cx="6019800" cy="42418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374894" y="5092700"/>
            <a:ext cx="55316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33333"/>
                </a:solidFill>
                <a:latin typeface="Helvetica Neue"/>
              </a:rPr>
              <a:t>Не забудем также, что китайцы принесли в нашу жизнь </a:t>
            </a:r>
            <a:r>
              <a:rPr lang="ru-RU" b="1" dirty="0">
                <a:solidFill>
                  <a:srgbClr val="333333"/>
                </a:solidFill>
                <a:latin typeface="Helvetica Neue"/>
              </a:rPr>
              <a:t>рис </a:t>
            </a:r>
            <a:r>
              <a:rPr lang="ru-RU" dirty="0">
                <a:solidFill>
                  <a:srgbClr val="333333"/>
                </a:solidFill>
                <a:latin typeface="Helvetica Neue"/>
              </a:rPr>
              <a:t>и такой чудодейственный напиток, как </a:t>
            </a:r>
            <a:r>
              <a:rPr lang="ru-RU" b="1" dirty="0">
                <a:solidFill>
                  <a:srgbClr val="333333"/>
                </a:solidFill>
                <a:latin typeface="Helvetica Neue"/>
              </a:rPr>
              <a:t>чай.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565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Вид</Template>
  <TotalTime>65</TotalTime>
  <Words>646</Words>
  <Application>Microsoft Office PowerPoint</Application>
  <PresentationFormat>Широкоэкранный</PresentationFormat>
  <Paragraphs>44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Century Schoolbook</vt:lpstr>
      <vt:lpstr>Helvetica Neue</vt:lpstr>
      <vt:lpstr>Wingdings 2</vt:lpstr>
      <vt:lpstr>View</vt:lpstr>
      <vt:lpstr>История Древнего Китая</vt:lpstr>
      <vt:lpstr>Голубая и Желтая река</vt:lpstr>
      <vt:lpstr>Сейчас это государство называется Китай, произошло оно от древней империи Цинь.</vt:lpstr>
      <vt:lpstr>Империи Цинь и Хань</vt:lpstr>
      <vt:lpstr>Единственный памятник, видимый с Луны</vt:lpstr>
      <vt:lpstr>Великий мудрец Конфуций</vt:lpstr>
      <vt:lpstr>Великие открытия китайцев.</vt:lpstr>
      <vt:lpstr>Великие открытия китайцев.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Древнего Китая</dc:title>
  <dc:creator>Пользователь</dc:creator>
  <cp:lastModifiedBy>Пользователь</cp:lastModifiedBy>
  <cp:revision>8</cp:revision>
  <dcterms:created xsi:type="dcterms:W3CDTF">2015-03-29T13:29:38Z</dcterms:created>
  <dcterms:modified xsi:type="dcterms:W3CDTF">2015-03-29T14:34:45Z</dcterms:modified>
</cp:coreProperties>
</file>