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Стиль из темы 2 - акцент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59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ru-RU" smtClean="0"/>
              <a:t>Образец заголовка</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lvl1pPr>
              <a:defRPr/>
            </a:lvl1pPr>
          </a:lstStyle>
          <a:p>
            <a:pPr>
              <a:defRPr/>
            </a:pPr>
            <a:fld id="{569A9996-CB3D-4B2E-9DBA-FF306E463387}" type="datetimeFigureOut">
              <a:rPr lang="ru-RU"/>
              <a:pPr>
                <a:defRPr/>
              </a:pPr>
              <a:t>11.11.2014</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1F42F5B7-EF36-44B0-879C-0BC99BFCD202}" type="slidenum">
              <a:rPr lang="ru-RU"/>
              <a:pPr>
                <a:defRPr/>
              </a:pPr>
              <a:t>‹#›</a:t>
            </a:fld>
            <a:endParaRPr lang="ru-RU"/>
          </a:p>
        </p:txBody>
      </p:sp>
    </p:spTree>
  </p:cSld>
  <p:clrMapOvr>
    <a:masterClrMapping/>
  </p:clrMapOvr>
  <p:transition advClick="0" advTm="18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890B97C8-F153-49E9-987A-C60FDB35F8E5}" type="datetimeFigureOut">
              <a:rPr lang="ru-RU"/>
              <a:pPr>
                <a:defRPr/>
              </a:pPr>
              <a:t>11.11.2014</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D58286D6-A75E-477F-B071-96D3AE22B6FD}" type="slidenum">
              <a:rPr lang="ru-RU"/>
              <a:pPr>
                <a:defRPr/>
              </a:pPr>
              <a:t>‹#›</a:t>
            </a:fld>
            <a:endParaRPr lang="ru-RU"/>
          </a:p>
        </p:txBody>
      </p:sp>
    </p:spTree>
  </p:cSld>
  <p:clrMapOvr>
    <a:masterClrMapping/>
  </p:clrMapOvr>
  <p:transition advClick="0" advTm="18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pPr>
              <a:defRPr/>
            </a:pPr>
            <a:fld id="{29F8513C-AF32-4167-90B8-8AE114090156}" type="datetimeFigureOut">
              <a:rPr lang="ru-RU"/>
              <a:pPr>
                <a:defRPr/>
              </a:pPr>
              <a:t>11.11.2014</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1697FC31-1822-4073-A3F3-46E3A4AE6364}" type="slidenum">
              <a:rPr lang="ru-RU"/>
              <a:pPr>
                <a:defRPr/>
              </a:pPr>
              <a:t>‹#›</a:t>
            </a:fld>
            <a:endParaRPr lang="ru-RU"/>
          </a:p>
        </p:txBody>
      </p:sp>
    </p:spTree>
  </p:cSld>
  <p:clrMapOvr>
    <a:masterClrMapping/>
  </p:clrMapOvr>
  <p:transition advClick="0" advTm="18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0"/>
          </p:nvPr>
        </p:nvSpPr>
        <p:spPr/>
        <p:txBody>
          <a:bodyPr/>
          <a:lstStyle>
            <a:lvl1pPr>
              <a:defRPr/>
            </a:lvl1pPr>
          </a:lstStyle>
          <a:p>
            <a:pPr>
              <a:defRPr/>
            </a:pPr>
            <a:fld id="{06D303E8-EBC8-46FD-94D8-A3B00F64A5B9}" type="datetimeFigureOut">
              <a:rPr lang="ru-RU"/>
              <a:pPr>
                <a:defRPr/>
              </a:pPr>
              <a:t>11.11.2014</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E4786BDD-24C2-4891-A0C4-2BF24798B4A6}" type="slidenum">
              <a:rPr lang="ru-RU"/>
              <a:pPr>
                <a:defRPr/>
              </a:pPr>
              <a:t>‹#›</a:t>
            </a:fld>
            <a:endParaRPr lang="ru-RU"/>
          </a:p>
        </p:txBody>
      </p:sp>
    </p:spTree>
  </p:cSld>
  <p:clrMapOvr>
    <a:masterClrMapping/>
  </p:clrMapOvr>
  <p:transition advClick="0" advTm="18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3"/>
          <p:cNvSpPr>
            <a:spLocks noGrp="1"/>
          </p:cNvSpPr>
          <p:nvPr>
            <p:ph type="dt" sz="half" idx="10"/>
          </p:nvPr>
        </p:nvSpPr>
        <p:spPr/>
        <p:txBody>
          <a:bodyPr/>
          <a:lstStyle>
            <a:lvl1pPr>
              <a:defRPr/>
            </a:lvl1pPr>
          </a:lstStyle>
          <a:p>
            <a:pPr>
              <a:defRPr/>
            </a:pPr>
            <a:fld id="{D8592191-F1A8-4835-AA9E-7DAF32720FD5}" type="datetimeFigureOut">
              <a:rPr lang="ru-RU"/>
              <a:pPr>
                <a:defRPr/>
              </a:pPr>
              <a:t>11.11.2014</a:t>
            </a:fld>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02EF521C-8315-4B99-8FE0-861431BBF5AA}" type="slidenum">
              <a:rPr lang="ru-RU"/>
              <a:pPr>
                <a:defRPr/>
              </a:pPr>
              <a:t>‹#›</a:t>
            </a:fld>
            <a:endParaRPr lang="ru-RU"/>
          </a:p>
        </p:txBody>
      </p:sp>
    </p:spTree>
  </p:cSld>
  <p:clrMapOvr>
    <a:masterClrMapping/>
  </p:clrMapOvr>
  <p:transition advClick="0" advTm="18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fld id="{8D134520-8ACD-46CB-83D4-86CFCC926050}" type="datetimeFigureOut">
              <a:rPr lang="ru-RU"/>
              <a:pPr>
                <a:defRPr/>
              </a:pPr>
              <a:t>11.11.2014</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C17366C5-10E0-488E-8A4F-9979B2A3D03F}" type="slidenum">
              <a:rPr lang="ru-RU"/>
              <a:pPr>
                <a:defRPr/>
              </a:pPr>
              <a:t>‹#›</a:t>
            </a:fld>
            <a:endParaRPr lang="ru-RU"/>
          </a:p>
        </p:txBody>
      </p:sp>
    </p:spTree>
  </p:cSld>
  <p:clrMapOvr>
    <a:masterClrMapping/>
  </p:clrMapOvr>
  <p:transition advClick="0" advTm="18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F1F7BA5-0C7F-4EC2-96F2-04B0D322F261}" type="datetimeFigureOut">
              <a:rPr lang="ru-RU"/>
              <a:pPr>
                <a:defRPr/>
              </a:pPr>
              <a:t>11.11.2014</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AB3C7C23-A5FA-4841-A7B1-69EE7E720528}" type="slidenum">
              <a:rPr lang="ru-RU"/>
              <a:pPr>
                <a:defRPr/>
              </a:pPr>
              <a:t>‹#›</a:t>
            </a:fld>
            <a:endParaRPr lang="ru-RU"/>
          </a:p>
        </p:txBody>
      </p:sp>
    </p:spTree>
  </p:cSld>
  <p:clrMapOvr>
    <a:masterClrMapping/>
  </p:clrMapOvr>
  <p:transition advClick="0" advTm="18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20AD8C28-4001-4531-8995-67D027B6AB36}" type="datetimeFigureOut">
              <a:rPr lang="ru-RU"/>
              <a:pPr>
                <a:defRPr/>
              </a:pPr>
              <a:t>11.11.2014</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B0CB9254-A939-4B67-890B-A65621E1E5E1}" type="slidenum">
              <a:rPr lang="ru-RU"/>
              <a:pPr>
                <a:defRPr/>
              </a:pPr>
              <a:t>‹#›</a:t>
            </a:fld>
            <a:endParaRPr lang="ru-RU"/>
          </a:p>
        </p:txBody>
      </p:sp>
    </p:spTree>
  </p:cSld>
  <p:clrMapOvr>
    <a:masterClrMapping/>
  </p:clrMapOvr>
  <p:transition advClick="0" advTm="180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E80A97D0-B302-45AD-8AEC-B1A6EC7B15ED}" type="datetimeFigureOut">
              <a:rPr lang="ru-RU"/>
              <a:pPr>
                <a:defRPr/>
              </a:pPr>
              <a:t>11.11.2014</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91BA45EC-988D-49B2-996A-5B03D3138B02}" type="slidenum">
              <a:rPr lang="ru-RU"/>
              <a:pPr>
                <a:defRPr/>
              </a:pPr>
              <a:t>‹#›</a:t>
            </a:fld>
            <a:endParaRPr lang="ru-RU"/>
          </a:p>
        </p:txBody>
      </p:sp>
    </p:spTree>
  </p:cSld>
  <p:clrMapOvr>
    <a:masterClrMapping/>
  </p:clrMapOvr>
  <p:transition advClick="0" advTm="18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8802FFAA-F138-4C05-AED9-60DFE3D3F89C}" type="datetimeFigureOut">
              <a:rPr lang="ru-RU"/>
              <a:pPr>
                <a:defRPr/>
              </a:pPr>
              <a:t>11.11.2014</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53D8D696-3E73-42F9-830B-288537FFF975}" type="slidenum">
              <a:rPr lang="ru-RU"/>
              <a:pPr>
                <a:defRPr/>
              </a:pPr>
              <a:t>‹#›</a:t>
            </a:fld>
            <a:endParaRPr lang="ru-RU"/>
          </a:p>
        </p:txBody>
      </p:sp>
    </p:spTree>
  </p:cSld>
  <p:clrMapOvr>
    <a:masterClrMapping/>
  </p:clrMapOvr>
  <p:transition advClick="0" advTm="18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0FC4EE35-D44F-4E22-9D66-BF3E1A06C098}" type="datetimeFigureOut">
              <a:rPr lang="ru-RU"/>
              <a:pPr>
                <a:defRPr/>
              </a:pPr>
              <a:t>11.11.2014</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38B56B81-944A-45C2-AE06-6FF77AA2F1A8}" type="slidenum">
              <a:rPr lang="ru-RU"/>
              <a:pPr>
                <a:defRPr/>
              </a:pPr>
              <a:t>‹#›</a:t>
            </a:fld>
            <a:endParaRPr lang="ru-RU"/>
          </a:p>
        </p:txBody>
      </p:sp>
    </p:spTree>
  </p:cSld>
  <p:clrMapOvr>
    <a:masterClrMapping/>
  </p:clrMapOvr>
  <p:transition advClick="0" advTm="18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18" Type="http://schemas.openxmlformats.org/officeDocument/2006/relationships/image" Target="../media/image6.wmf"/><Relationship Id="rId3" Type="http://schemas.openxmlformats.org/officeDocument/2006/relationships/slideLayout" Target="../slideLayouts/slideLayout3.xml"/><Relationship Id="rId21" Type="http://schemas.openxmlformats.org/officeDocument/2006/relationships/image" Target="../media/image9.wmf"/><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wmf"/><Relationship Id="rId2" Type="http://schemas.openxmlformats.org/officeDocument/2006/relationships/slideLayout" Target="../slideLayouts/slideLayout2.xml"/><Relationship Id="rId16" Type="http://schemas.openxmlformats.org/officeDocument/2006/relationships/image" Target="../media/image4.wmf"/><Relationship Id="rId20" Type="http://schemas.openxmlformats.org/officeDocument/2006/relationships/image" Target="../media/image8.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2.wmf"/><Relationship Id="rId5" Type="http://schemas.openxmlformats.org/officeDocument/2006/relationships/slideLayout" Target="../slideLayouts/slideLayout5.xml"/><Relationship Id="rId15" Type="http://schemas.openxmlformats.org/officeDocument/2006/relationships/image" Target="../media/image3.wmf"/><Relationship Id="rId23" Type="http://schemas.openxmlformats.org/officeDocument/2006/relationships/image" Target="../media/image11.wmf"/><Relationship Id="rId10" Type="http://schemas.openxmlformats.org/officeDocument/2006/relationships/slideLayout" Target="../slideLayouts/slideLayout10.xml"/><Relationship Id="rId19" Type="http://schemas.openxmlformats.org/officeDocument/2006/relationships/image" Target="../media/image7.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 Id="rId22" Type="http://schemas.openxmlformats.org/officeDocument/2006/relationships/image" Target="../media/image10.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grpSp>
        <p:nvGrpSpPr>
          <p:cNvPr id="1026" name="Group 22"/>
          <p:cNvGrpSpPr>
            <a:grpSpLocks/>
          </p:cNvGrpSpPr>
          <p:nvPr/>
        </p:nvGrpSpPr>
        <p:grpSpPr bwMode="auto">
          <a:xfrm>
            <a:off x="1058863" y="68263"/>
            <a:ext cx="7018337" cy="6713537"/>
            <a:chOff x="1100154" y="152400"/>
            <a:chExt cx="6824646" cy="6629400"/>
          </a:xfrm>
        </p:grpSpPr>
        <p:pic>
          <p:nvPicPr>
            <p:cNvPr id="1033" name="Picture 9" descr="j0324442.wmf"/>
            <p:cNvPicPr>
              <a:picLocks noChangeAspect="1"/>
            </p:cNvPicPr>
            <p:nvPr userDrawn="1"/>
          </p:nvPicPr>
          <p:blipFill>
            <a:blip r:embed="rId13" cstate="print"/>
            <a:srcRect/>
            <a:stretch>
              <a:fillRect/>
            </a:stretch>
          </p:blipFill>
          <p:spPr bwMode="auto">
            <a:xfrm>
              <a:off x="2687475" y="525887"/>
              <a:ext cx="1867437" cy="903073"/>
            </a:xfrm>
            <a:prstGeom prst="rect">
              <a:avLst/>
            </a:prstGeom>
            <a:noFill/>
            <a:ln w="9525">
              <a:noFill/>
              <a:miter lim="800000"/>
              <a:headEnd/>
              <a:tailEnd/>
            </a:ln>
          </p:spPr>
        </p:pic>
        <p:pic>
          <p:nvPicPr>
            <p:cNvPr id="1034" name="Picture 6" descr="j0324436.wmf"/>
            <p:cNvPicPr>
              <a:picLocks noChangeAspect="1"/>
            </p:cNvPicPr>
            <p:nvPr userDrawn="1"/>
          </p:nvPicPr>
          <p:blipFill>
            <a:blip r:embed="rId14" cstate="print"/>
            <a:srcRect/>
            <a:stretch>
              <a:fillRect/>
            </a:stretch>
          </p:blipFill>
          <p:spPr bwMode="auto">
            <a:xfrm>
              <a:off x="6235604" y="2113208"/>
              <a:ext cx="1689196" cy="1120462"/>
            </a:xfrm>
            <a:prstGeom prst="rect">
              <a:avLst/>
            </a:prstGeom>
            <a:noFill/>
            <a:ln w="9525">
              <a:noFill/>
              <a:miter lim="800000"/>
              <a:headEnd/>
              <a:tailEnd/>
            </a:ln>
          </p:spPr>
        </p:pic>
        <p:pic>
          <p:nvPicPr>
            <p:cNvPr id="1035" name="Picture 7" descr="j0324438.wmf"/>
            <p:cNvPicPr>
              <a:picLocks noChangeAspect="1"/>
            </p:cNvPicPr>
            <p:nvPr userDrawn="1"/>
          </p:nvPicPr>
          <p:blipFill>
            <a:blip r:embed="rId15" cstate="print"/>
            <a:srcRect/>
            <a:stretch>
              <a:fillRect/>
            </a:stretch>
          </p:blipFill>
          <p:spPr bwMode="auto">
            <a:xfrm>
              <a:off x="5582002" y="1272862"/>
              <a:ext cx="1960808" cy="1138567"/>
            </a:xfrm>
            <a:prstGeom prst="rect">
              <a:avLst/>
            </a:prstGeom>
            <a:noFill/>
            <a:ln w="9525">
              <a:noFill/>
              <a:miter lim="800000"/>
              <a:headEnd/>
              <a:tailEnd/>
            </a:ln>
          </p:spPr>
        </p:pic>
        <p:pic>
          <p:nvPicPr>
            <p:cNvPr id="1036" name="Picture 8" descr="j0324440.wmf"/>
            <p:cNvPicPr>
              <a:picLocks noChangeAspect="1"/>
            </p:cNvPicPr>
            <p:nvPr userDrawn="1"/>
          </p:nvPicPr>
          <p:blipFill>
            <a:blip r:embed="rId16" cstate="print"/>
            <a:srcRect/>
            <a:stretch>
              <a:fillRect/>
            </a:stretch>
          </p:blipFill>
          <p:spPr bwMode="auto">
            <a:xfrm>
              <a:off x="4554913" y="152400"/>
              <a:ext cx="1265397" cy="1213834"/>
            </a:xfrm>
            <a:prstGeom prst="rect">
              <a:avLst/>
            </a:prstGeom>
            <a:noFill/>
            <a:ln w="9525">
              <a:noFill/>
              <a:miter lim="800000"/>
              <a:headEnd/>
              <a:tailEnd/>
            </a:ln>
          </p:spPr>
        </p:pic>
        <p:pic>
          <p:nvPicPr>
            <p:cNvPr id="1037" name="Picture 10" descr="j0324444.wmf"/>
            <p:cNvPicPr>
              <a:picLocks noChangeAspect="1"/>
            </p:cNvPicPr>
            <p:nvPr userDrawn="1"/>
          </p:nvPicPr>
          <p:blipFill>
            <a:blip r:embed="rId17" cstate="print"/>
            <a:srcRect/>
            <a:stretch>
              <a:fillRect/>
            </a:stretch>
          </p:blipFill>
          <p:spPr bwMode="auto">
            <a:xfrm>
              <a:off x="1847129" y="899375"/>
              <a:ext cx="1360201" cy="1027090"/>
            </a:xfrm>
            <a:prstGeom prst="rect">
              <a:avLst/>
            </a:prstGeom>
            <a:noFill/>
            <a:ln w="9525">
              <a:noFill/>
              <a:miter lim="800000"/>
              <a:headEnd/>
              <a:tailEnd/>
            </a:ln>
          </p:spPr>
        </p:pic>
        <p:pic>
          <p:nvPicPr>
            <p:cNvPr id="1038" name="Picture 12" descr="j0324446.wmf"/>
            <p:cNvPicPr>
              <a:picLocks noChangeAspect="1"/>
            </p:cNvPicPr>
            <p:nvPr userDrawn="1"/>
          </p:nvPicPr>
          <p:blipFill>
            <a:blip r:embed="rId18" cstate="print"/>
            <a:srcRect/>
            <a:stretch>
              <a:fillRect/>
            </a:stretch>
          </p:blipFill>
          <p:spPr bwMode="auto">
            <a:xfrm>
              <a:off x="1286898" y="1926465"/>
              <a:ext cx="858328" cy="1400577"/>
            </a:xfrm>
            <a:prstGeom prst="rect">
              <a:avLst/>
            </a:prstGeom>
            <a:noFill/>
            <a:ln w="9525">
              <a:noFill/>
              <a:miter lim="800000"/>
              <a:headEnd/>
              <a:tailEnd/>
            </a:ln>
          </p:spPr>
        </p:pic>
        <p:pic>
          <p:nvPicPr>
            <p:cNvPr id="1039" name="Picture 13" descr="j0324448.wmf"/>
            <p:cNvPicPr>
              <a:picLocks noChangeAspect="1"/>
            </p:cNvPicPr>
            <p:nvPr userDrawn="1"/>
          </p:nvPicPr>
          <p:blipFill>
            <a:blip r:embed="rId19" cstate="print"/>
            <a:srcRect/>
            <a:stretch>
              <a:fillRect/>
            </a:stretch>
          </p:blipFill>
          <p:spPr bwMode="auto">
            <a:xfrm>
              <a:off x="1100154" y="3233670"/>
              <a:ext cx="1307206" cy="1237726"/>
            </a:xfrm>
            <a:prstGeom prst="rect">
              <a:avLst/>
            </a:prstGeom>
            <a:noFill/>
            <a:ln w="9525">
              <a:noFill/>
              <a:miter lim="800000"/>
              <a:headEnd/>
              <a:tailEnd/>
            </a:ln>
          </p:spPr>
        </p:pic>
        <p:pic>
          <p:nvPicPr>
            <p:cNvPr id="1040" name="Picture 14" descr="j0324450.wmf"/>
            <p:cNvPicPr>
              <a:picLocks noChangeAspect="1"/>
            </p:cNvPicPr>
            <p:nvPr userDrawn="1"/>
          </p:nvPicPr>
          <p:blipFill>
            <a:blip r:embed="rId20" cstate="print"/>
            <a:srcRect/>
            <a:stretch>
              <a:fillRect/>
            </a:stretch>
          </p:blipFill>
          <p:spPr bwMode="auto">
            <a:xfrm>
              <a:off x="1473641" y="4447504"/>
              <a:ext cx="1327518" cy="1307206"/>
            </a:xfrm>
            <a:prstGeom prst="rect">
              <a:avLst/>
            </a:prstGeom>
            <a:noFill/>
            <a:ln w="9525">
              <a:noFill/>
              <a:miter lim="800000"/>
              <a:headEnd/>
              <a:tailEnd/>
            </a:ln>
          </p:spPr>
        </p:pic>
        <p:pic>
          <p:nvPicPr>
            <p:cNvPr id="1041" name="Picture 15" descr="j0324452.wmf"/>
            <p:cNvPicPr>
              <a:picLocks noChangeAspect="1"/>
            </p:cNvPicPr>
            <p:nvPr userDrawn="1"/>
          </p:nvPicPr>
          <p:blipFill>
            <a:blip r:embed="rId21" cstate="print"/>
            <a:srcRect/>
            <a:stretch>
              <a:fillRect/>
            </a:stretch>
          </p:blipFill>
          <p:spPr bwMode="auto">
            <a:xfrm>
              <a:off x="2500731" y="4820992"/>
              <a:ext cx="1930319" cy="1680693"/>
            </a:xfrm>
            <a:prstGeom prst="rect">
              <a:avLst/>
            </a:prstGeom>
            <a:noFill/>
            <a:ln w="9525">
              <a:noFill/>
              <a:miter lim="800000"/>
              <a:headEnd/>
              <a:tailEnd/>
            </a:ln>
          </p:spPr>
        </p:pic>
        <p:pic>
          <p:nvPicPr>
            <p:cNvPr id="1042" name="Picture 16" descr="j0324454.wmf"/>
            <p:cNvPicPr>
              <a:picLocks noChangeAspect="1"/>
            </p:cNvPicPr>
            <p:nvPr userDrawn="1"/>
          </p:nvPicPr>
          <p:blipFill>
            <a:blip r:embed="rId22" cstate="print"/>
            <a:srcRect/>
            <a:stretch>
              <a:fillRect/>
            </a:stretch>
          </p:blipFill>
          <p:spPr bwMode="auto">
            <a:xfrm>
              <a:off x="4274796" y="5381223"/>
              <a:ext cx="1388703" cy="1400577"/>
            </a:xfrm>
            <a:prstGeom prst="rect">
              <a:avLst/>
            </a:prstGeom>
            <a:noFill/>
            <a:ln w="9525">
              <a:noFill/>
              <a:miter lim="800000"/>
              <a:headEnd/>
              <a:tailEnd/>
            </a:ln>
          </p:spPr>
        </p:pic>
        <p:pic>
          <p:nvPicPr>
            <p:cNvPr id="1043" name="Picture 17" descr="j0324456.wmf"/>
            <p:cNvPicPr>
              <a:picLocks noChangeAspect="1"/>
            </p:cNvPicPr>
            <p:nvPr userDrawn="1"/>
          </p:nvPicPr>
          <p:blipFill>
            <a:blip r:embed="rId23" cstate="print"/>
            <a:srcRect/>
            <a:stretch>
              <a:fillRect/>
            </a:stretch>
          </p:blipFill>
          <p:spPr bwMode="auto">
            <a:xfrm>
              <a:off x="5600248" y="4727620"/>
              <a:ext cx="1288959" cy="1587321"/>
            </a:xfrm>
            <a:prstGeom prst="rect">
              <a:avLst/>
            </a:prstGeom>
            <a:noFill/>
            <a:ln w="9525">
              <a:noFill/>
              <a:miter lim="800000"/>
              <a:headEnd/>
              <a:tailEnd/>
            </a:ln>
          </p:spPr>
        </p:pic>
        <p:pic>
          <p:nvPicPr>
            <p:cNvPr id="1044" name="Picture 18" descr="j0324458.wmf"/>
            <p:cNvPicPr>
              <a:picLocks noChangeAspect="1"/>
            </p:cNvPicPr>
            <p:nvPr userDrawn="1"/>
          </p:nvPicPr>
          <p:blipFill>
            <a:blip r:embed="rId24" cstate="print"/>
            <a:srcRect/>
            <a:stretch>
              <a:fillRect/>
            </a:stretch>
          </p:blipFill>
          <p:spPr bwMode="auto">
            <a:xfrm>
              <a:off x="6328976" y="3233670"/>
              <a:ext cx="1472515" cy="1493949"/>
            </a:xfrm>
            <a:prstGeom prst="rect">
              <a:avLst/>
            </a:prstGeom>
            <a:noFill/>
            <a:ln w="9525">
              <a:noFill/>
              <a:miter lim="800000"/>
              <a:headEnd/>
              <a:tailEnd/>
            </a:ln>
          </p:spPr>
        </p:pic>
      </p:grpSp>
      <p:sp>
        <p:nvSpPr>
          <p:cNvPr id="22" name="Rectangle 21"/>
          <p:cNvSpPr/>
          <p:nvPr/>
        </p:nvSpPr>
        <p:spPr>
          <a:xfrm>
            <a:off x="0" y="0"/>
            <a:ext cx="9144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2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4B626A3E-AD78-4C4D-91D0-EF92625B7F69}" type="datetimeFigureOut">
              <a:rPr lang="ru-RU"/>
              <a:pPr>
                <a:defRPr/>
              </a:pPr>
              <a:t>11.11.2014</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646A5803-F195-457A-8478-24F039BEC506}"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Click="0" advTm="18000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xml"/><Relationship Id="rId1" Type="http://schemas.openxmlformats.org/officeDocument/2006/relationships/audio" Target="file:///D:\&#1052;&#1086;&#1080;%20&#1076;&#1086;&#1082;&#1091;&#1084;&#1077;&#1085;&#1090;&#1099;\&#1069;&#1088;&#1091;&#1076;&#1080;&#1090;\&#1047;&#1074;&#1077;&#1079;&#1076;&#1099;\gradus_-_ya_bolshe_nikogda.mp3" TargetMode="External"/><Relationship Id="rId6" Type="http://schemas.openxmlformats.org/officeDocument/2006/relationships/hyperlink" Target="http://900igr.net/"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http://grigam.narod.ru/planet/spase/zvezd/n38.gif" TargetMode="External"/><Relationship Id="rId7" Type="http://schemas.openxmlformats.org/officeDocument/2006/relationships/image" Target="http://grigam.narod.ru/planet/spase/zvezd/n70.gif" TargetMode="Externa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http://grigam.narod.ru/planet/spase/zvezd/n72.gif" TargetMode="External"/><Relationship Id="rId5" Type="http://schemas.openxmlformats.org/officeDocument/2006/relationships/image" Target="http://grigam.narod.ru/planet/spase/zvezd/n69.gif" TargetMode="External"/><Relationship Id="rId10" Type="http://schemas.openxmlformats.org/officeDocument/2006/relationships/image" Target="../media/image21.png"/><Relationship Id="rId4" Type="http://schemas.openxmlformats.org/officeDocument/2006/relationships/image" Target="../media/image18.png"/><Relationship Id="rId9" Type="http://schemas.openxmlformats.org/officeDocument/2006/relationships/image" Target="http://grigam.narod.ru/planet/spase/zvezd/n39.gif"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rot="10099804" flipV="1">
            <a:off x="3973988" y="422859"/>
            <a:ext cx="4416961" cy="2308324"/>
          </a:xfrm>
          <a:prstGeom prst="rect">
            <a:avLst/>
          </a:prstGeom>
          <a:noFill/>
        </p:spPr>
        <p:txBody>
          <a:bodyPr>
            <a:spAutoFit/>
          </a:bodyPr>
          <a:lstStyle/>
          <a:p>
            <a:pPr algn="ctr" fontAlgn="auto">
              <a:spcBef>
                <a:spcPts val="0"/>
              </a:spcBef>
              <a:spcAft>
                <a:spcPts val="0"/>
              </a:spcAft>
              <a:defRPr/>
            </a:pPr>
            <a:r>
              <a:rPr lang="ru-RU" sz="4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Звезды-загадочные светила…</a:t>
            </a:r>
          </a:p>
        </p:txBody>
      </p:sp>
      <p:pic>
        <p:nvPicPr>
          <p:cNvPr id="6" name="Рисунок 5" descr="017.jpg"/>
          <p:cNvPicPr>
            <a:picLocks noChangeAspect="1"/>
          </p:cNvPicPr>
          <p:nvPr/>
        </p:nvPicPr>
        <p:blipFill>
          <a:blip r:embed="rId3" cstate="email"/>
          <a:srcRect/>
          <a:stretch>
            <a:fillRect/>
          </a:stretch>
        </p:blipFill>
        <p:spPr>
          <a:xfrm rot="474745">
            <a:off x="709433" y="2973707"/>
            <a:ext cx="3879931" cy="253553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052" name="TextBox 6"/>
          <p:cNvSpPr txBox="1">
            <a:spLocks noChangeArrowheads="1"/>
          </p:cNvSpPr>
          <p:nvPr/>
        </p:nvSpPr>
        <p:spPr bwMode="auto">
          <a:xfrm>
            <a:off x="5643563" y="4857750"/>
            <a:ext cx="3214687" cy="1754188"/>
          </a:xfrm>
          <a:prstGeom prst="rect">
            <a:avLst/>
          </a:prstGeom>
          <a:noFill/>
          <a:ln w="9525">
            <a:noFill/>
            <a:miter lim="800000"/>
            <a:headEnd/>
            <a:tailEnd/>
          </a:ln>
        </p:spPr>
        <p:txBody>
          <a:bodyPr>
            <a:spAutoFit/>
          </a:bodyPr>
          <a:lstStyle/>
          <a:p>
            <a:pPr algn="ctr"/>
            <a:r>
              <a:rPr lang="ru-RU">
                <a:latin typeface="Calibri" pitchFamily="34" charset="0"/>
              </a:rPr>
              <a:t>Подготовила:</a:t>
            </a:r>
          </a:p>
          <a:p>
            <a:pPr algn="ctr"/>
            <a:r>
              <a:rPr lang="ru-RU">
                <a:latin typeface="Calibri" pitchFamily="34" charset="0"/>
              </a:rPr>
              <a:t>Калинина Марина</a:t>
            </a:r>
          </a:p>
          <a:p>
            <a:pPr algn="ctr"/>
            <a:r>
              <a:rPr lang="ru-RU">
                <a:latin typeface="Calibri" pitchFamily="34" charset="0"/>
              </a:rPr>
              <a:t>17 лет .11класс</a:t>
            </a:r>
          </a:p>
          <a:p>
            <a:pPr algn="ctr"/>
            <a:r>
              <a:rPr lang="ru-RU">
                <a:latin typeface="Calibri" pitchFamily="34" charset="0"/>
              </a:rPr>
              <a:t>МБОУ «Трудфронтская СОШ»</a:t>
            </a:r>
          </a:p>
          <a:p>
            <a:pPr algn="ctr"/>
            <a:r>
              <a:rPr lang="ru-RU">
                <a:latin typeface="Calibri" pitchFamily="34" charset="0"/>
              </a:rPr>
              <a:t>Икрянинский район</a:t>
            </a:r>
          </a:p>
          <a:p>
            <a:pPr algn="ctr"/>
            <a:r>
              <a:rPr lang="ru-RU">
                <a:latin typeface="Calibri" pitchFamily="34" charset="0"/>
              </a:rPr>
              <a:t>Астраханская область</a:t>
            </a:r>
          </a:p>
        </p:txBody>
      </p:sp>
      <p:pic>
        <p:nvPicPr>
          <p:cNvPr id="15361" name="Picture 1" descr="C:\Documents and Settings\(k) МаЛиНkА (k)\Local Settings\Temporary Internet Files\Content.IE5\LLDT9ZWM\MC900431611[1].png"/>
          <p:cNvPicPr>
            <a:picLocks noChangeAspect="1" noChangeArrowheads="1"/>
          </p:cNvPicPr>
          <p:nvPr/>
        </p:nvPicPr>
        <p:blipFill>
          <a:blip r:embed="rId4" cstate="print"/>
          <a:srcRect/>
          <a:stretch>
            <a:fillRect/>
          </a:stretch>
        </p:blipFill>
        <p:spPr bwMode="auto">
          <a:xfrm rot="-1043477">
            <a:off x="571500" y="714375"/>
            <a:ext cx="1414463" cy="1414463"/>
          </a:xfrm>
          <a:prstGeom prst="rect">
            <a:avLst/>
          </a:prstGeom>
          <a:noFill/>
          <a:ln w="9525">
            <a:noFill/>
            <a:miter lim="800000"/>
            <a:headEnd/>
            <a:tailEnd/>
          </a:ln>
        </p:spPr>
      </p:pic>
      <p:pic>
        <p:nvPicPr>
          <p:cNvPr id="18" name="Picture 1" descr="C:\Documents and Settings\(k) МаЛиНkА (k)\Local Settings\Temporary Internet Files\Content.IE5\LLDT9ZWM\MC900431611[1].png"/>
          <p:cNvPicPr>
            <a:picLocks noChangeAspect="1" noChangeArrowheads="1"/>
          </p:cNvPicPr>
          <p:nvPr/>
        </p:nvPicPr>
        <p:blipFill>
          <a:blip r:embed="rId4" cstate="print"/>
          <a:srcRect/>
          <a:stretch>
            <a:fillRect/>
          </a:stretch>
        </p:blipFill>
        <p:spPr bwMode="auto">
          <a:xfrm rot="-940349">
            <a:off x="3033713" y="1033463"/>
            <a:ext cx="1414462" cy="1414462"/>
          </a:xfrm>
          <a:prstGeom prst="rect">
            <a:avLst/>
          </a:prstGeom>
          <a:noFill/>
          <a:ln w="9525">
            <a:noFill/>
            <a:miter lim="800000"/>
            <a:headEnd/>
            <a:tailEnd/>
          </a:ln>
        </p:spPr>
      </p:pic>
      <p:pic>
        <p:nvPicPr>
          <p:cNvPr id="19" name="Picture 1" descr="C:\Documents and Settings\(k) МаЛиНkА (k)\Local Settings\Temporary Internet Files\Content.IE5\LLDT9ZWM\MC900431611[1].png"/>
          <p:cNvPicPr>
            <a:picLocks noChangeAspect="1" noChangeArrowheads="1"/>
          </p:cNvPicPr>
          <p:nvPr/>
        </p:nvPicPr>
        <p:blipFill>
          <a:blip r:embed="rId4" cstate="print"/>
          <a:srcRect/>
          <a:stretch>
            <a:fillRect/>
          </a:stretch>
        </p:blipFill>
        <p:spPr bwMode="auto">
          <a:xfrm rot="-564942">
            <a:off x="106363" y="5337175"/>
            <a:ext cx="1414462" cy="1414463"/>
          </a:xfrm>
          <a:prstGeom prst="rect">
            <a:avLst/>
          </a:prstGeom>
          <a:noFill/>
          <a:ln w="9525">
            <a:noFill/>
            <a:miter lim="800000"/>
            <a:headEnd/>
            <a:tailEnd/>
          </a:ln>
        </p:spPr>
      </p:pic>
      <p:pic>
        <p:nvPicPr>
          <p:cNvPr id="20" name="Picture 1" descr="C:\Documents and Settings\(k) МаЛиНkА (k)\Local Settings\Temporary Internet Files\Content.IE5\LLDT9ZWM\MC900431611[1].png"/>
          <p:cNvPicPr>
            <a:picLocks noChangeAspect="1" noChangeArrowheads="1"/>
          </p:cNvPicPr>
          <p:nvPr/>
        </p:nvPicPr>
        <p:blipFill>
          <a:blip r:embed="rId4" cstate="print"/>
          <a:srcRect/>
          <a:stretch>
            <a:fillRect/>
          </a:stretch>
        </p:blipFill>
        <p:spPr bwMode="auto">
          <a:xfrm rot="-954905">
            <a:off x="7891463" y="962025"/>
            <a:ext cx="1414462" cy="1414463"/>
          </a:xfrm>
          <a:prstGeom prst="rect">
            <a:avLst/>
          </a:prstGeom>
          <a:noFill/>
          <a:ln w="9525">
            <a:noFill/>
            <a:miter lim="800000"/>
            <a:headEnd/>
            <a:tailEnd/>
          </a:ln>
        </p:spPr>
      </p:pic>
      <p:pic>
        <p:nvPicPr>
          <p:cNvPr id="21" name="Picture 1" descr="C:\Documents and Settings\(k) МаЛиНkА (k)\Local Settings\Temporary Internet Files\Content.IE5\LLDT9ZWM\MC900431611[1].png"/>
          <p:cNvPicPr>
            <a:picLocks noChangeAspect="1" noChangeArrowheads="1"/>
          </p:cNvPicPr>
          <p:nvPr/>
        </p:nvPicPr>
        <p:blipFill>
          <a:blip r:embed="rId4" cstate="print"/>
          <a:srcRect/>
          <a:stretch>
            <a:fillRect/>
          </a:stretch>
        </p:blipFill>
        <p:spPr bwMode="auto">
          <a:xfrm rot="-564942">
            <a:off x="5535613" y="3035300"/>
            <a:ext cx="1414462" cy="1414463"/>
          </a:xfrm>
          <a:prstGeom prst="rect">
            <a:avLst/>
          </a:prstGeom>
          <a:noFill/>
          <a:ln w="9525">
            <a:noFill/>
            <a:miter lim="800000"/>
            <a:headEnd/>
            <a:tailEnd/>
          </a:ln>
        </p:spPr>
      </p:pic>
      <p:pic>
        <p:nvPicPr>
          <p:cNvPr id="11" name="gradus_-_ya_bolshe_nikogda.mp3">
            <a:hlinkClick r:id="" action="ppaction://media"/>
          </p:cNvPr>
          <p:cNvPicPr>
            <a:picLocks noRot="1" noChangeAspect="1"/>
          </p:cNvPicPr>
          <p:nvPr>
            <a:audioFile r:link="rId1"/>
          </p:nvPr>
        </p:nvPicPr>
        <p:blipFill>
          <a:blip r:embed="rId5" cstate="email"/>
          <a:srcRect/>
          <a:stretch>
            <a:fillRect/>
          </a:stretch>
        </p:blipFill>
        <p:spPr bwMode="auto">
          <a:xfrm>
            <a:off x="6072188" y="3643313"/>
            <a:ext cx="304800" cy="304800"/>
          </a:xfrm>
          <a:prstGeom prst="rect">
            <a:avLst/>
          </a:prstGeom>
          <a:noFill/>
          <a:ln w="9525">
            <a:noFill/>
            <a:miter lim="800000"/>
            <a:headEnd/>
            <a:tailEnd/>
          </a:ln>
        </p:spPr>
      </p:pic>
      <p:sp>
        <p:nvSpPr>
          <p:cNvPr id="12" name="Скругленный прямоугольник 11">
            <a:hlinkClick r:id="rId6" tooltip=" Каталог презентаций "/>
          </p:cNvPr>
          <p:cNvSpPr/>
          <p:nvPr/>
        </p:nvSpPr>
        <p:spPr>
          <a:xfrm>
            <a:off x="3898900" y="6477000"/>
            <a:ext cx="13716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88900" tIns="25400" rIns="88900" bIns="50800" rtlCol="0" anchor="ctr" anchorCtr="1">
            <a:noAutofit/>
          </a:bodyPr>
          <a:lstStyle/>
          <a:p>
            <a:pPr algn="ctr"/>
            <a:r>
              <a:rPr lang="en-US" sz="2000" u="sng" smtClean="0">
                <a:solidFill>
                  <a:srgbClr val="3333CC"/>
                </a:solidFill>
                <a:latin typeface="Arial"/>
              </a:rPr>
              <a:t>5klass.net</a:t>
            </a:r>
            <a:endParaRPr lang="ru-RU" sz="2000" u="sng">
              <a:solidFill>
                <a:srgbClr val="3333CC"/>
              </a:solidFill>
              <a:latin typeface="Arial"/>
            </a:endParaRPr>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6"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down)">
                                      <p:cBhvr>
                                        <p:cTn id="9" dur="580">
                                          <p:stCondLst>
                                            <p:cond delay="0"/>
                                          </p:stCondLst>
                                        </p:cTn>
                                        <p:tgtEl>
                                          <p:spTgt spid="6"/>
                                        </p:tgtEl>
                                      </p:cBhvr>
                                    </p:animEffect>
                                    <p:anim calcmode="lin" valueType="num">
                                      <p:cBhvr>
                                        <p:cTn id="1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5" dur="26">
                                          <p:stCondLst>
                                            <p:cond delay="650"/>
                                          </p:stCondLst>
                                        </p:cTn>
                                        <p:tgtEl>
                                          <p:spTgt spid="6"/>
                                        </p:tgtEl>
                                      </p:cBhvr>
                                      <p:to x="100000" y="60000"/>
                                    </p:animScale>
                                    <p:animScale>
                                      <p:cBhvr>
                                        <p:cTn id="16" dur="166" decel="50000">
                                          <p:stCondLst>
                                            <p:cond delay="676"/>
                                          </p:stCondLst>
                                        </p:cTn>
                                        <p:tgtEl>
                                          <p:spTgt spid="6"/>
                                        </p:tgtEl>
                                      </p:cBhvr>
                                      <p:to x="100000" y="100000"/>
                                    </p:animScale>
                                    <p:animScale>
                                      <p:cBhvr>
                                        <p:cTn id="17" dur="26">
                                          <p:stCondLst>
                                            <p:cond delay="1312"/>
                                          </p:stCondLst>
                                        </p:cTn>
                                        <p:tgtEl>
                                          <p:spTgt spid="6"/>
                                        </p:tgtEl>
                                      </p:cBhvr>
                                      <p:to x="100000" y="80000"/>
                                    </p:animScale>
                                    <p:animScale>
                                      <p:cBhvr>
                                        <p:cTn id="18" dur="166" decel="50000">
                                          <p:stCondLst>
                                            <p:cond delay="1338"/>
                                          </p:stCondLst>
                                        </p:cTn>
                                        <p:tgtEl>
                                          <p:spTgt spid="6"/>
                                        </p:tgtEl>
                                      </p:cBhvr>
                                      <p:to x="100000" y="100000"/>
                                    </p:animScale>
                                    <p:animScale>
                                      <p:cBhvr>
                                        <p:cTn id="19" dur="26">
                                          <p:stCondLst>
                                            <p:cond delay="1642"/>
                                          </p:stCondLst>
                                        </p:cTn>
                                        <p:tgtEl>
                                          <p:spTgt spid="6"/>
                                        </p:tgtEl>
                                      </p:cBhvr>
                                      <p:to x="100000" y="90000"/>
                                    </p:animScale>
                                    <p:animScale>
                                      <p:cBhvr>
                                        <p:cTn id="20" dur="166" decel="50000">
                                          <p:stCondLst>
                                            <p:cond delay="1668"/>
                                          </p:stCondLst>
                                        </p:cTn>
                                        <p:tgtEl>
                                          <p:spTgt spid="6"/>
                                        </p:tgtEl>
                                      </p:cBhvr>
                                      <p:to x="100000" y="100000"/>
                                    </p:animScale>
                                    <p:animScale>
                                      <p:cBhvr>
                                        <p:cTn id="21" dur="26">
                                          <p:stCondLst>
                                            <p:cond delay="1808"/>
                                          </p:stCondLst>
                                        </p:cTn>
                                        <p:tgtEl>
                                          <p:spTgt spid="6"/>
                                        </p:tgtEl>
                                      </p:cBhvr>
                                      <p:to x="100000" y="95000"/>
                                    </p:animScale>
                                    <p:animScale>
                                      <p:cBhvr>
                                        <p:cTn id="22" dur="166" decel="50000">
                                          <p:stCondLst>
                                            <p:cond delay="1834"/>
                                          </p:stCondLst>
                                        </p:cTn>
                                        <p:tgtEl>
                                          <p:spTgt spid="6"/>
                                        </p:tgtEl>
                                      </p:cBhvr>
                                      <p:to x="100000" y="100000"/>
                                    </p:animScale>
                                  </p:childTnLst>
                                </p:cTn>
                              </p:par>
                              <p:par>
                                <p:cTn id="23" presetID="26"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15361"/>
                                        </p:tgtEl>
                                        <p:attrNameLst>
                                          <p:attrName>style.visibility</p:attrName>
                                        </p:attrNameLst>
                                      </p:cBhvr>
                                      <p:to>
                                        <p:strVal val="visible"/>
                                      </p:to>
                                    </p:set>
                                    <p:animEffect transition="in" filter="wipe(down)">
                                      <p:cBhvr>
                                        <p:cTn id="41" dur="580">
                                          <p:stCondLst>
                                            <p:cond delay="0"/>
                                          </p:stCondLst>
                                        </p:cTn>
                                        <p:tgtEl>
                                          <p:spTgt spid="15361"/>
                                        </p:tgtEl>
                                      </p:cBhvr>
                                    </p:animEffect>
                                    <p:anim calcmode="lin" valueType="num">
                                      <p:cBhvr>
                                        <p:cTn id="42" dur="1822" tmFilter="0,0; 0.14,0.36; 0.43,0.73; 0.71,0.91; 1.0,1.0">
                                          <p:stCondLst>
                                            <p:cond delay="0"/>
                                          </p:stCondLst>
                                        </p:cTn>
                                        <p:tgtEl>
                                          <p:spTgt spid="15361"/>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5361"/>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5361"/>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5361"/>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5361"/>
                                        </p:tgtEl>
                                        <p:attrNameLst>
                                          <p:attrName>ppt_y</p:attrName>
                                        </p:attrNameLst>
                                      </p:cBhvr>
                                      <p:tavLst>
                                        <p:tav tm="0" fmla="#ppt_y-sin(pi*$)/81">
                                          <p:val>
                                            <p:fltVal val="0"/>
                                          </p:val>
                                        </p:tav>
                                        <p:tav tm="100000">
                                          <p:val>
                                            <p:fltVal val="1"/>
                                          </p:val>
                                        </p:tav>
                                      </p:tavLst>
                                    </p:anim>
                                    <p:animScale>
                                      <p:cBhvr>
                                        <p:cTn id="47" dur="26">
                                          <p:stCondLst>
                                            <p:cond delay="650"/>
                                          </p:stCondLst>
                                        </p:cTn>
                                        <p:tgtEl>
                                          <p:spTgt spid="15361"/>
                                        </p:tgtEl>
                                      </p:cBhvr>
                                      <p:to x="100000" y="60000"/>
                                    </p:animScale>
                                    <p:animScale>
                                      <p:cBhvr>
                                        <p:cTn id="48" dur="166" decel="50000">
                                          <p:stCondLst>
                                            <p:cond delay="676"/>
                                          </p:stCondLst>
                                        </p:cTn>
                                        <p:tgtEl>
                                          <p:spTgt spid="15361"/>
                                        </p:tgtEl>
                                      </p:cBhvr>
                                      <p:to x="100000" y="100000"/>
                                    </p:animScale>
                                    <p:animScale>
                                      <p:cBhvr>
                                        <p:cTn id="49" dur="26">
                                          <p:stCondLst>
                                            <p:cond delay="1312"/>
                                          </p:stCondLst>
                                        </p:cTn>
                                        <p:tgtEl>
                                          <p:spTgt spid="15361"/>
                                        </p:tgtEl>
                                      </p:cBhvr>
                                      <p:to x="100000" y="80000"/>
                                    </p:animScale>
                                    <p:animScale>
                                      <p:cBhvr>
                                        <p:cTn id="50" dur="166" decel="50000">
                                          <p:stCondLst>
                                            <p:cond delay="1338"/>
                                          </p:stCondLst>
                                        </p:cTn>
                                        <p:tgtEl>
                                          <p:spTgt spid="15361"/>
                                        </p:tgtEl>
                                      </p:cBhvr>
                                      <p:to x="100000" y="100000"/>
                                    </p:animScale>
                                    <p:animScale>
                                      <p:cBhvr>
                                        <p:cTn id="51" dur="26">
                                          <p:stCondLst>
                                            <p:cond delay="1642"/>
                                          </p:stCondLst>
                                        </p:cTn>
                                        <p:tgtEl>
                                          <p:spTgt spid="15361"/>
                                        </p:tgtEl>
                                      </p:cBhvr>
                                      <p:to x="100000" y="90000"/>
                                    </p:animScale>
                                    <p:animScale>
                                      <p:cBhvr>
                                        <p:cTn id="52" dur="166" decel="50000">
                                          <p:stCondLst>
                                            <p:cond delay="1668"/>
                                          </p:stCondLst>
                                        </p:cTn>
                                        <p:tgtEl>
                                          <p:spTgt spid="15361"/>
                                        </p:tgtEl>
                                      </p:cBhvr>
                                      <p:to x="100000" y="100000"/>
                                    </p:animScale>
                                    <p:animScale>
                                      <p:cBhvr>
                                        <p:cTn id="53" dur="26">
                                          <p:stCondLst>
                                            <p:cond delay="1808"/>
                                          </p:stCondLst>
                                        </p:cTn>
                                        <p:tgtEl>
                                          <p:spTgt spid="15361"/>
                                        </p:tgtEl>
                                      </p:cBhvr>
                                      <p:to x="100000" y="95000"/>
                                    </p:animScale>
                                    <p:animScale>
                                      <p:cBhvr>
                                        <p:cTn id="54" dur="166" decel="50000">
                                          <p:stCondLst>
                                            <p:cond delay="1834"/>
                                          </p:stCondLst>
                                        </p:cTn>
                                        <p:tgtEl>
                                          <p:spTgt spid="15361"/>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down)">
                                      <p:cBhvr>
                                        <p:cTn id="57" dur="580">
                                          <p:stCondLst>
                                            <p:cond delay="0"/>
                                          </p:stCondLst>
                                        </p:cTn>
                                        <p:tgtEl>
                                          <p:spTgt spid="18"/>
                                        </p:tgtEl>
                                      </p:cBhvr>
                                    </p:animEffect>
                                    <p:anim calcmode="lin" valueType="num">
                                      <p:cBhvr>
                                        <p:cTn id="5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63" dur="26">
                                          <p:stCondLst>
                                            <p:cond delay="650"/>
                                          </p:stCondLst>
                                        </p:cTn>
                                        <p:tgtEl>
                                          <p:spTgt spid="18"/>
                                        </p:tgtEl>
                                      </p:cBhvr>
                                      <p:to x="100000" y="60000"/>
                                    </p:animScale>
                                    <p:animScale>
                                      <p:cBhvr>
                                        <p:cTn id="64" dur="166" decel="50000">
                                          <p:stCondLst>
                                            <p:cond delay="676"/>
                                          </p:stCondLst>
                                        </p:cTn>
                                        <p:tgtEl>
                                          <p:spTgt spid="18"/>
                                        </p:tgtEl>
                                      </p:cBhvr>
                                      <p:to x="100000" y="100000"/>
                                    </p:animScale>
                                    <p:animScale>
                                      <p:cBhvr>
                                        <p:cTn id="65" dur="26">
                                          <p:stCondLst>
                                            <p:cond delay="1312"/>
                                          </p:stCondLst>
                                        </p:cTn>
                                        <p:tgtEl>
                                          <p:spTgt spid="18"/>
                                        </p:tgtEl>
                                      </p:cBhvr>
                                      <p:to x="100000" y="80000"/>
                                    </p:animScale>
                                    <p:animScale>
                                      <p:cBhvr>
                                        <p:cTn id="66" dur="166" decel="50000">
                                          <p:stCondLst>
                                            <p:cond delay="1338"/>
                                          </p:stCondLst>
                                        </p:cTn>
                                        <p:tgtEl>
                                          <p:spTgt spid="18"/>
                                        </p:tgtEl>
                                      </p:cBhvr>
                                      <p:to x="100000" y="100000"/>
                                    </p:animScale>
                                    <p:animScale>
                                      <p:cBhvr>
                                        <p:cTn id="67" dur="26">
                                          <p:stCondLst>
                                            <p:cond delay="1642"/>
                                          </p:stCondLst>
                                        </p:cTn>
                                        <p:tgtEl>
                                          <p:spTgt spid="18"/>
                                        </p:tgtEl>
                                      </p:cBhvr>
                                      <p:to x="100000" y="90000"/>
                                    </p:animScale>
                                    <p:animScale>
                                      <p:cBhvr>
                                        <p:cTn id="68" dur="166" decel="50000">
                                          <p:stCondLst>
                                            <p:cond delay="1668"/>
                                          </p:stCondLst>
                                        </p:cTn>
                                        <p:tgtEl>
                                          <p:spTgt spid="18"/>
                                        </p:tgtEl>
                                      </p:cBhvr>
                                      <p:to x="100000" y="100000"/>
                                    </p:animScale>
                                    <p:animScale>
                                      <p:cBhvr>
                                        <p:cTn id="69" dur="26">
                                          <p:stCondLst>
                                            <p:cond delay="1808"/>
                                          </p:stCondLst>
                                        </p:cTn>
                                        <p:tgtEl>
                                          <p:spTgt spid="18"/>
                                        </p:tgtEl>
                                      </p:cBhvr>
                                      <p:to x="100000" y="95000"/>
                                    </p:animScale>
                                    <p:animScale>
                                      <p:cBhvr>
                                        <p:cTn id="70" dur="166" decel="50000">
                                          <p:stCondLst>
                                            <p:cond delay="1834"/>
                                          </p:stCondLst>
                                        </p:cTn>
                                        <p:tgtEl>
                                          <p:spTgt spid="18"/>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wipe(down)">
                                      <p:cBhvr>
                                        <p:cTn id="73" dur="580">
                                          <p:stCondLst>
                                            <p:cond delay="0"/>
                                          </p:stCondLst>
                                        </p:cTn>
                                        <p:tgtEl>
                                          <p:spTgt spid="21"/>
                                        </p:tgtEl>
                                      </p:cBhvr>
                                    </p:animEffect>
                                    <p:anim calcmode="lin" valueType="num">
                                      <p:cBhvr>
                                        <p:cTn id="74"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79" dur="26">
                                          <p:stCondLst>
                                            <p:cond delay="650"/>
                                          </p:stCondLst>
                                        </p:cTn>
                                        <p:tgtEl>
                                          <p:spTgt spid="21"/>
                                        </p:tgtEl>
                                      </p:cBhvr>
                                      <p:to x="100000" y="60000"/>
                                    </p:animScale>
                                    <p:animScale>
                                      <p:cBhvr>
                                        <p:cTn id="80" dur="166" decel="50000">
                                          <p:stCondLst>
                                            <p:cond delay="676"/>
                                          </p:stCondLst>
                                        </p:cTn>
                                        <p:tgtEl>
                                          <p:spTgt spid="21"/>
                                        </p:tgtEl>
                                      </p:cBhvr>
                                      <p:to x="100000" y="100000"/>
                                    </p:animScale>
                                    <p:animScale>
                                      <p:cBhvr>
                                        <p:cTn id="81" dur="26">
                                          <p:stCondLst>
                                            <p:cond delay="1312"/>
                                          </p:stCondLst>
                                        </p:cTn>
                                        <p:tgtEl>
                                          <p:spTgt spid="21"/>
                                        </p:tgtEl>
                                      </p:cBhvr>
                                      <p:to x="100000" y="80000"/>
                                    </p:animScale>
                                    <p:animScale>
                                      <p:cBhvr>
                                        <p:cTn id="82" dur="166" decel="50000">
                                          <p:stCondLst>
                                            <p:cond delay="1338"/>
                                          </p:stCondLst>
                                        </p:cTn>
                                        <p:tgtEl>
                                          <p:spTgt spid="21"/>
                                        </p:tgtEl>
                                      </p:cBhvr>
                                      <p:to x="100000" y="100000"/>
                                    </p:animScale>
                                    <p:animScale>
                                      <p:cBhvr>
                                        <p:cTn id="83" dur="26">
                                          <p:stCondLst>
                                            <p:cond delay="1642"/>
                                          </p:stCondLst>
                                        </p:cTn>
                                        <p:tgtEl>
                                          <p:spTgt spid="21"/>
                                        </p:tgtEl>
                                      </p:cBhvr>
                                      <p:to x="100000" y="90000"/>
                                    </p:animScale>
                                    <p:animScale>
                                      <p:cBhvr>
                                        <p:cTn id="84" dur="166" decel="50000">
                                          <p:stCondLst>
                                            <p:cond delay="1668"/>
                                          </p:stCondLst>
                                        </p:cTn>
                                        <p:tgtEl>
                                          <p:spTgt spid="21"/>
                                        </p:tgtEl>
                                      </p:cBhvr>
                                      <p:to x="100000" y="100000"/>
                                    </p:animScale>
                                    <p:animScale>
                                      <p:cBhvr>
                                        <p:cTn id="85" dur="26">
                                          <p:stCondLst>
                                            <p:cond delay="1808"/>
                                          </p:stCondLst>
                                        </p:cTn>
                                        <p:tgtEl>
                                          <p:spTgt spid="21"/>
                                        </p:tgtEl>
                                      </p:cBhvr>
                                      <p:to x="100000" y="95000"/>
                                    </p:animScale>
                                    <p:animScale>
                                      <p:cBhvr>
                                        <p:cTn id="86" dur="166" decel="50000">
                                          <p:stCondLst>
                                            <p:cond delay="1834"/>
                                          </p:stCondLst>
                                        </p:cTn>
                                        <p:tgtEl>
                                          <p:spTgt spid="21"/>
                                        </p:tgtEl>
                                      </p:cBhvr>
                                      <p:to x="100000" y="100000"/>
                                    </p:animScale>
                                  </p:childTnLst>
                                </p:cTn>
                              </p:par>
                              <p:par>
                                <p:cTn id="87" presetID="26" presetClass="entr" presetSubtype="0" fill="hold" nodeType="with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down)">
                                      <p:cBhvr>
                                        <p:cTn id="89" dur="580">
                                          <p:stCondLst>
                                            <p:cond delay="0"/>
                                          </p:stCondLst>
                                        </p:cTn>
                                        <p:tgtEl>
                                          <p:spTgt spid="20"/>
                                        </p:tgtEl>
                                      </p:cBhvr>
                                    </p:animEffect>
                                    <p:anim calcmode="lin" valueType="num">
                                      <p:cBhvr>
                                        <p:cTn id="90"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95" dur="26">
                                          <p:stCondLst>
                                            <p:cond delay="650"/>
                                          </p:stCondLst>
                                        </p:cTn>
                                        <p:tgtEl>
                                          <p:spTgt spid="20"/>
                                        </p:tgtEl>
                                      </p:cBhvr>
                                      <p:to x="100000" y="60000"/>
                                    </p:animScale>
                                    <p:animScale>
                                      <p:cBhvr>
                                        <p:cTn id="96" dur="166" decel="50000">
                                          <p:stCondLst>
                                            <p:cond delay="676"/>
                                          </p:stCondLst>
                                        </p:cTn>
                                        <p:tgtEl>
                                          <p:spTgt spid="20"/>
                                        </p:tgtEl>
                                      </p:cBhvr>
                                      <p:to x="100000" y="100000"/>
                                    </p:animScale>
                                    <p:animScale>
                                      <p:cBhvr>
                                        <p:cTn id="97" dur="26">
                                          <p:stCondLst>
                                            <p:cond delay="1312"/>
                                          </p:stCondLst>
                                        </p:cTn>
                                        <p:tgtEl>
                                          <p:spTgt spid="20"/>
                                        </p:tgtEl>
                                      </p:cBhvr>
                                      <p:to x="100000" y="80000"/>
                                    </p:animScale>
                                    <p:animScale>
                                      <p:cBhvr>
                                        <p:cTn id="98" dur="166" decel="50000">
                                          <p:stCondLst>
                                            <p:cond delay="1338"/>
                                          </p:stCondLst>
                                        </p:cTn>
                                        <p:tgtEl>
                                          <p:spTgt spid="20"/>
                                        </p:tgtEl>
                                      </p:cBhvr>
                                      <p:to x="100000" y="100000"/>
                                    </p:animScale>
                                    <p:animScale>
                                      <p:cBhvr>
                                        <p:cTn id="99" dur="26">
                                          <p:stCondLst>
                                            <p:cond delay="1642"/>
                                          </p:stCondLst>
                                        </p:cTn>
                                        <p:tgtEl>
                                          <p:spTgt spid="20"/>
                                        </p:tgtEl>
                                      </p:cBhvr>
                                      <p:to x="100000" y="90000"/>
                                    </p:animScale>
                                    <p:animScale>
                                      <p:cBhvr>
                                        <p:cTn id="100" dur="166" decel="50000">
                                          <p:stCondLst>
                                            <p:cond delay="1668"/>
                                          </p:stCondLst>
                                        </p:cTn>
                                        <p:tgtEl>
                                          <p:spTgt spid="20"/>
                                        </p:tgtEl>
                                      </p:cBhvr>
                                      <p:to x="100000" y="100000"/>
                                    </p:animScale>
                                    <p:animScale>
                                      <p:cBhvr>
                                        <p:cTn id="101" dur="26">
                                          <p:stCondLst>
                                            <p:cond delay="1808"/>
                                          </p:stCondLst>
                                        </p:cTn>
                                        <p:tgtEl>
                                          <p:spTgt spid="20"/>
                                        </p:tgtEl>
                                      </p:cBhvr>
                                      <p:to x="100000" y="95000"/>
                                    </p:animScale>
                                    <p:animScale>
                                      <p:cBhvr>
                                        <p:cTn id="102" dur="166" decel="50000">
                                          <p:stCondLst>
                                            <p:cond delay="1834"/>
                                          </p:stCondLst>
                                        </p:cTn>
                                        <p:tgtEl>
                                          <p:spTgt spid="20"/>
                                        </p:tgtEl>
                                      </p:cBhvr>
                                      <p:to x="100000" y="100000"/>
                                    </p:animScale>
                                  </p:childTnLst>
                                </p:cTn>
                              </p:par>
                              <p:par>
                                <p:cTn id="103" presetID="26" presetClass="entr" presetSubtype="0" fill="hold" nodeType="with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80">
                                          <p:stCondLst>
                                            <p:cond delay="0"/>
                                          </p:stCondLst>
                                        </p:cTn>
                                        <p:tgtEl>
                                          <p:spTgt spid="19"/>
                                        </p:tgtEl>
                                      </p:cBhvr>
                                    </p:animEffect>
                                    <p:anim calcmode="lin" valueType="num">
                                      <p:cBhvr>
                                        <p:cTn id="10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11" dur="26">
                                          <p:stCondLst>
                                            <p:cond delay="650"/>
                                          </p:stCondLst>
                                        </p:cTn>
                                        <p:tgtEl>
                                          <p:spTgt spid="19"/>
                                        </p:tgtEl>
                                      </p:cBhvr>
                                      <p:to x="100000" y="60000"/>
                                    </p:animScale>
                                    <p:animScale>
                                      <p:cBhvr>
                                        <p:cTn id="112" dur="166" decel="50000">
                                          <p:stCondLst>
                                            <p:cond delay="676"/>
                                          </p:stCondLst>
                                        </p:cTn>
                                        <p:tgtEl>
                                          <p:spTgt spid="19"/>
                                        </p:tgtEl>
                                      </p:cBhvr>
                                      <p:to x="100000" y="100000"/>
                                    </p:animScale>
                                    <p:animScale>
                                      <p:cBhvr>
                                        <p:cTn id="113" dur="26">
                                          <p:stCondLst>
                                            <p:cond delay="1312"/>
                                          </p:stCondLst>
                                        </p:cTn>
                                        <p:tgtEl>
                                          <p:spTgt spid="19"/>
                                        </p:tgtEl>
                                      </p:cBhvr>
                                      <p:to x="100000" y="80000"/>
                                    </p:animScale>
                                    <p:animScale>
                                      <p:cBhvr>
                                        <p:cTn id="114" dur="166" decel="50000">
                                          <p:stCondLst>
                                            <p:cond delay="1338"/>
                                          </p:stCondLst>
                                        </p:cTn>
                                        <p:tgtEl>
                                          <p:spTgt spid="19"/>
                                        </p:tgtEl>
                                      </p:cBhvr>
                                      <p:to x="100000" y="100000"/>
                                    </p:animScale>
                                    <p:animScale>
                                      <p:cBhvr>
                                        <p:cTn id="115" dur="26">
                                          <p:stCondLst>
                                            <p:cond delay="1642"/>
                                          </p:stCondLst>
                                        </p:cTn>
                                        <p:tgtEl>
                                          <p:spTgt spid="19"/>
                                        </p:tgtEl>
                                      </p:cBhvr>
                                      <p:to x="100000" y="90000"/>
                                    </p:animScale>
                                    <p:animScale>
                                      <p:cBhvr>
                                        <p:cTn id="116" dur="166" decel="50000">
                                          <p:stCondLst>
                                            <p:cond delay="1668"/>
                                          </p:stCondLst>
                                        </p:cTn>
                                        <p:tgtEl>
                                          <p:spTgt spid="19"/>
                                        </p:tgtEl>
                                      </p:cBhvr>
                                      <p:to x="100000" y="100000"/>
                                    </p:animScale>
                                    <p:animScale>
                                      <p:cBhvr>
                                        <p:cTn id="117" dur="26">
                                          <p:stCondLst>
                                            <p:cond delay="1808"/>
                                          </p:stCondLst>
                                        </p:cTn>
                                        <p:tgtEl>
                                          <p:spTgt spid="19"/>
                                        </p:tgtEl>
                                      </p:cBhvr>
                                      <p:to x="100000" y="95000"/>
                                    </p:animScale>
                                    <p:animScale>
                                      <p:cBhvr>
                                        <p:cTn id="118"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numSld="25" showWhenStopped="0">
                <p:cTn id="119"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a:spLocks noChangeArrowheads="1"/>
          </p:cNvSpPr>
          <p:nvPr/>
        </p:nvSpPr>
        <p:spPr bwMode="auto">
          <a:xfrm>
            <a:off x="428625" y="785813"/>
            <a:ext cx="6286500" cy="3416300"/>
          </a:xfrm>
          <a:prstGeom prst="rect">
            <a:avLst/>
          </a:prstGeom>
          <a:noFill/>
          <a:ln w="9525">
            <a:noFill/>
            <a:miter lim="800000"/>
            <a:headEnd/>
            <a:tailEnd/>
          </a:ln>
        </p:spPr>
        <p:txBody>
          <a:bodyPr>
            <a:spAutoFit/>
          </a:bodyPr>
          <a:lstStyle/>
          <a:p>
            <a:r>
              <a:rPr lang="ru-RU" b="1">
                <a:latin typeface="Calibri" pitchFamily="34" charset="0"/>
              </a:rPr>
              <a:t>        </a:t>
            </a:r>
            <a:r>
              <a:rPr lang="ru-RU" b="1">
                <a:latin typeface="Verdana" pitchFamily="34" charset="0"/>
              </a:rPr>
              <a:t>  </a:t>
            </a:r>
            <a:r>
              <a:rPr lang="ru-RU" b="1">
                <a:solidFill>
                  <a:schemeClr val="tx2"/>
                </a:solidFill>
                <a:latin typeface="Verdana" pitchFamily="34" charset="0"/>
              </a:rPr>
              <a:t>Уже с детства мы привыкаем к тому, что окружающий нас звёздный мир удивительно многообразен. Исследование его с помощью телескопов показывает, что это многообразие является ещё более впечатляющим. В основном это разнообразие определяется, во-первых, тем, в каком возрасте мы их видим, во-вторых, какова масса звезды. Так массы могут различаться от сотых долей массы Солнца, до десятков масс Солнца.</a:t>
            </a:r>
            <a:br>
              <a:rPr lang="ru-RU" b="1">
                <a:solidFill>
                  <a:schemeClr val="tx2"/>
                </a:solidFill>
                <a:latin typeface="Verdana" pitchFamily="34" charset="0"/>
              </a:rPr>
            </a:br>
            <a:r>
              <a:rPr lang="ru-RU" b="1">
                <a:solidFill>
                  <a:schemeClr val="tx2"/>
                </a:solidFill>
                <a:latin typeface="Verdana" pitchFamily="34" charset="0"/>
              </a:rPr>
              <a:t>            </a:t>
            </a:r>
            <a:endParaRPr lang="ru-RU">
              <a:solidFill>
                <a:schemeClr val="tx2"/>
              </a:solidFill>
              <a:latin typeface="Verdana" pitchFamily="34" charset="0"/>
            </a:endParaRPr>
          </a:p>
        </p:txBody>
      </p:sp>
      <p:pic>
        <p:nvPicPr>
          <p:cNvPr id="1026" name="Picture 2" descr="C:\Documents and Settings\(k) МаЛиНkА (k)\Local Settings\Temporary Internet Files\Content.IE5\80GOMS6U\MC900444989[1].jpg"/>
          <p:cNvPicPr>
            <a:picLocks noChangeAspect="1" noChangeArrowheads="1"/>
          </p:cNvPicPr>
          <p:nvPr/>
        </p:nvPicPr>
        <p:blipFill>
          <a:blip r:embed="rId2" cstate="email"/>
          <a:srcRect/>
          <a:stretch>
            <a:fillRect/>
          </a:stretch>
        </p:blipFill>
        <p:spPr bwMode="auto">
          <a:xfrm rot="270977">
            <a:off x="6394757" y="3510812"/>
            <a:ext cx="2189798" cy="2835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7" name="Picture 3" descr="C:\Documents and Settings\(k) МаЛиНkА (k)\Local Settings\Temporary Internet Files\Content.IE5\LLDT9ZWM\MC900431611[1].png"/>
          <p:cNvPicPr>
            <a:picLocks noChangeAspect="1" noChangeArrowheads="1"/>
          </p:cNvPicPr>
          <p:nvPr/>
        </p:nvPicPr>
        <p:blipFill>
          <a:blip r:embed="rId3" cstate="print"/>
          <a:srcRect/>
          <a:stretch>
            <a:fillRect/>
          </a:stretch>
        </p:blipFill>
        <p:spPr bwMode="auto">
          <a:xfrm rot="-430974">
            <a:off x="2352675" y="5424488"/>
            <a:ext cx="1128713" cy="1128712"/>
          </a:xfrm>
          <a:prstGeom prst="rect">
            <a:avLst/>
          </a:prstGeom>
          <a:noFill/>
          <a:ln w="9525">
            <a:noFill/>
            <a:miter lim="800000"/>
            <a:headEnd/>
            <a:tailEnd/>
          </a:ln>
        </p:spPr>
      </p:pic>
      <p:pic>
        <p:nvPicPr>
          <p:cNvPr id="7" name="Picture 3" descr="C:\Documents and Settings\(k) МаЛиНkА (k)\Local Settings\Temporary Internet Files\Content.IE5\LLDT9ZWM\MC900431611[1].png"/>
          <p:cNvPicPr>
            <a:picLocks noChangeAspect="1" noChangeArrowheads="1"/>
          </p:cNvPicPr>
          <p:nvPr/>
        </p:nvPicPr>
        <p:blipFill>
          <a:blip r:embed="rId3" cstate="print"/>
          <a:srcRect/>
          <a:stretch>
            <a:fillRect/>
          </a:stretch>
        </p:blipFill>
        <p:spPr bwMode="auto">
          <a:xfrm rot="-686967">
            <a:off x="285750" y="4643438"/>
            <a:ext cx="1128713" cy="1128712"/>
          </a:xfrm>
          <a:prstGeom prst="rect">
            <a:avLst/>
          </a:prstGeom>
          <a:noFill/>
          <a:ln w="9525">
            <a:noFill/>
            <a:miter lim="800000"/>
            <a:headEnd/>
            <a:tailEnd/>
          </a:ln>
        </p:spPr>
      </p:pic>
      <p:pic>
        <p:nvPicPr>
          <p:cNvPr id="8" name="Picture 3" descr="C:\Documents and Settings\(k) МаЛиНkА (k)\Local Settings\Temporary Internet Files\Content.IE5\LLDT9ZWM\MC900431611[1].png"/>
          <p:cNvPicPr>
            <a:picLocks noChangeAspect="1" noChangeArrowheads="1"/>
          </p:cNvPicPr>
          <p:nvPr/>
        </p:nvPicPr>
        <p:blipFill>
          <a:blip r:embed="rId3" cstate="print"/>
          <a:srcRect/>
          <a:stretch>
            <a:fillRect/>
          </a:stretch>
        </p:blipFill>
        <p:spPr bwMode="auto">
          <a:xfrm rot="-430974">
            <a:off x="7567613" y="66675"/>
            <a:ext cx="1128712" cy="1128713"/>
          </a:xfrm>
          <a:prstGeom prst="rect">
            <a:avLst/>
          </a:prstGeom>
          <a:noFill/>
          <a:ln w="9525">
            <a:noFill/>
            <a:miter lim="800000"/>
            <a:headEnd/>
            <a:tailEnd/>
          </a:ln>
        </p:spPr>
      </p:pic>
      <p:pic>
        <p:nvPicPr>
          <p:cNvPr id="9" name="Picture 3" descr="C:\Documents and Settings\(k) МаЛиНkА (k)\Local Settings\Temporary Internet Files\Content.IE5\LLDT9ZWM\MC900431611[1].png"/>
          <p:cNvPicPr>
            <a:picLocks noChangeAspect="1" noChangeArrowheads="1"/>
          </p:cNvPicPr>
          <p:nvPr/>
        </p:nvPicPr>
        <p:blipFill>
          <a:blip r:embed="rId3" cstate="print"/>
          <a:srcRect/>
          <a:stretch>
            <a:fillRect/>
          </a:stretch>
        </p:blipFill>
        <p:spPr bwMode="auto">
          <a:xfrm rot="-430974">
            <a:off x="4567238" y="4138613"/>
            <a:ext cx="1128712" cy="1128712"/>
          </a:xfrm>
          <a:prstGeom prst="rect">
            <a:avLst/>
          </a:prstGeom>
          <a:noFill/>
          <a:ln w="9525">
            <a:noFill/>
            <a:miter lim="800000"/>
            <a:headEnd/>
            <a:tailEnd/>
          </a:ln>
        </p:spPr>
      </p:pic>
      <p:pic>
        <p:nvPicPr>
          <p:cNvPr id="10" name="Picture 3" descr="C:\Documents and Settings\(k) МаЛиНkА (k)\Local Settings\Temporary Internet Files\Content.IE5\LLDT9ZWM\MC900431611[1].png"/>
          <p:cNvPicPr>
            <a:picLocks noChangeAspect="1" noChangeArrowheads="1"/>
          </p:cNvPicPr>
          <p:nvPr/>
        </p:nvPicPr>
        <p:blipFill>
          <a:blip r:embed="rId3" cstate="print"/>
          <a:srcRect/>
          <a:stretch>
            <a:fillRect/>
          </a:stretch>
        </p:blipFill>
        <p:spPr bwMode="auto">
          <a:xfrm rot="-430974">
            <a:off x="6781800" y="2138363"/>
            <a:ext cx="1128713" cy="1128712"/>
          </a:xfrm>
          <a:prstGeom prst="rect">
            <a:avLst/>
          </a:prstGeom>
          <a:noFill/>
          <a:ln w="9525">
            <a:noFill/>
            <a:miter lim="800000"/>
            <a:headEnd/>
            <a:tailEnd/>
          </a:ln>
        </p:spPr>
      </p:pic>
    </p:spTree>
  </p:cSld>
  <p:clrMapOvr>
    <a:masterClrMapping/>
  </p:clrMapOvr>
  <p:transition advClick="0" advTm="9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80">
                                          <p:stCondLst>
                                            <p:cond delay="0"/>
                                          </p:stCondLst>
                                        </p:cTn>
                                        <p:tgtEl>
                                          <p:spTgt spid="10"/>
                                        </p:tgtEl>
                                      </p:cBhvr>
                                    </p:animEffect>
                                    <p:anim calcmode="lin" valueType="num">
                                      <p:cBhvr>
                                        <p:cTn id="4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5" dur="26">
                                          <p:stCondLst>
                                            <p:cond delay="650"/>
                                          </p:stCondLst>
                                        </p:cTn>
                                        <p:tgtEl>
                                          <p:spTgt spid="10"/>
                                        </p:tgtEl>
                                      </p:cBhvr>
                                      <p:to x="100000" y="60000"/>
                                    </p:animScale>
                                    <p:animScale>
                                      <p:cBhvr>
                                        <p:cTn id="46" dur="166" decel="50000">
                                          <p:stCondLst>
                                            <p:cond delay="676"/>
                                          </p:stCondLst>
                                        </p:cTn>
                                        <p:tgtEl>
                                          <p:spTgt spid="10"/>
                                        </p:tgtEl>
                                      </p:cBhvr>
                                      <p:to x="100000" y="100000"/>
                                    </p:animScale>
                                    <p:animScale>
                                      <p:cBhvr>
                                        <p:cTn id="47" dur="26">
                                          <p:stCondLst>
                                            <p:cond delay="1312"/>
                                          </p:stCondLst>
                                        </p:cTn>
                                        <p:tgtEl>
                                          <p:spTgt spid="10"/>
                                        </p:tgtEl>
                                      </p:cBhvr>
                                      <p:to x="100000" y="80000"/>
                                    </p:animScale>
                                    <p:animScale>
                                      <p:cBhvr>
                                        <p:cTn id="48" dur="166" decel="50000">
                                          <p:stCondLst>
                                            <p:cond delay="1338"/>
                                          </p:stCondLst>
                                        </p:cTn>
                                        <p:tgtEl>
                                          <p:spTgt spid="10"/>
                                        </p:tgtEl>
                                      </p:cBhvr>
                                      <p:to x="100000" y="100000"/>
                                    </p:animScale>
                                    <p:animScale>
                                      <p:cBhvr>
                                        <p:cTn id="49" dur="26">
                                          <p:stCondLst>
                                            <p:cond delay="1642"/>
                                          </p:stCondLst>
                                        </p:cTn>
                                        <p:tgtEl>
                                          <p:spTgt spid="10"/>
                                        </p:tgtEl>
                                      </p:cBhvr>
                                      <p:to x="100000" y="90000"/>
                                    </p:animScale>
                                    <p:animScale>
                                      <p:cBhvr>
                                        <p:cTn id="50" dur="166" decel="50000">
                                          <p:stCondLst>
                                            <p:cond delay="1668"/>
                                          </p:stCondLst>
                                        </p:cTn>
                                        <p:tgtEl>
                                          <p:spTgt spid="10"/>
                                        </p:tgtEl>
                                      </p:cBhvr>
                                      <p:to x="100000" y="100000"/>
                                    </p:animScale>
                                    <p:animScale>
                                      <p:cBhvr>
                                        <p:cTn id="51" dur="26">
                                          <p:stCondLst>
                                            <p:cond delay="1808"/>
                                          </p:stCondLst>
                                        </p:cTn>
                                        <p:tgtEl>
                                          <p:spTgt spid="10"/>
                                        </p:tgtEl>
                                      </p:cBhvr>
                                      <p:to x="100000" y="95000"/>
                                    </p:animScale>
                                    <p:animScale>
                                      <p:cBhvr>
                                        <p:cTn id="52" dur="166" decel="50000">
                                          <p:stCondLst>
                                            <p:cond delay="1834"/>
                                          </p:stCondLst>
                                        </p:cTn>
                                        <p:tgtEl>
                                          <p:spTgt spid="10"/>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1026"/>
                                        </p:tgtEl>
                                        <p:attrNameLst>
                                          <p:attrName>style.visibility</p:attrName>
                                        </p:attrNameLst>
                                      </p:cBhvr>
                                      <p:to>
                                        <p:strVal val="visible"/>
                                      </p:to>
                                    </p:set>
                                    <p:animEffect transition="in" filter="wipe(down)">
                                      <p:cBhvr>
                                        <p:cTn id="55" dur="580">
                                          <p:stCondLst>
                                            <p:cond delay="0"/>
                                          </p:stCondLst>
                                        </p:cTn>
                                        <p:tgtEl>
                                          <p:spTgt spid="1026"/>
                                        </p:tgtEl>
                                      </p:cBhvr>
                                    </p:animEffect>
                                    <p:anim calcmode="lin" valueType="num">
                                      <p:cBhvr>
                                        <p:cTn id="56"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61" dur="26">
                                          <p:stCondLst>
                                            <p:cond delay="650"/>
                                          </p:stCondLst>
                                        </p:cTn>
                                        <p:tgtEl>
                                          <p:spTgt spid="1026"/>
                                        </p:tgtEl>
                                      </p:cBhvr>
                                      <p:to x="100000" y="60000"/>
                                    </p:animScale>
                                    <p:animScale>
                                      <p:cBhvr>
                                        <p:cTn id="62" dur="166" decel="50000">
                                          <p:stCondLst>
                                            <p:cond delay="676"/>
                                          </p:stCondLst>
                                        </p:cTn>
                                        <p:tgtEl>
                                          <p:spTgt spid="1026"/>
                                        </p:tgtEl>
                                      </p:cBhvr>
                                      <p:to x="100000" y="100000"/>
                                    </p:animScale>
                                    <p:animScale>
                                      <p:cBhvr>
                                        <p:cTn id="63" dur="26">
                                          <p:stCondLst>
                                            <p:cond delay="1312"/>
                                          </p:stCondLst>
                                        </p:cTn>
                                        <p:tgtEl>
                                          <p:spTgt spid="1026"/>
                                        </p:tgtEl>
                                      </p:cBhvr>
                                      <p:to x="100000" y="80000"/>
                                    </p:animScale>
                                    <p:animScale>
                                      <p:cBhvr>
                                        <p:cTn id="64" dur="166" decel="50000">
                                          <p:stCondLst>
                                            <p:cond delay="1338"/>
                                          </p:stCondLst>
                                        </p:cTn>
                                        <p:tgtEl>
                                          <p:spTgt spid="1026"/>
                                        </p:tgtEl>
                                      </p:cBhvr>
                                      <p:to x="100000" y="100000"/>
                                    </p:animScale>
                                    <p:animScale>
                                      <p:cBhvr>
                                        <p:cTn id="65" dur="26">
                                          <p:stCondLst>
                                            <p:cond delay="1642"/>
                                          </p:stCondLst>
                                        </p:cTn>
                                        <p:tgtEl>
                                          <p:spTgt spid="1026"/>
                                        </p:tgtEl>
                                      </p:cBhvr>
                                      <p:to x="100000" y="90000"/>
                                    </p:animScale>
                                    <p:animScale>
                                      <p:cBhvr>
                                        <p:cTn id="66" dur="166" decel="50000">
                                          <p:stCondLst>
                                            <p:cond delay="1668"/>
                                          </p:stCondLst>
                                        </p:cTn>
                                        <p:tgtEl>
                                          <p:spTgt spid="1026"/>
                                        </p:tgtEl>
                                      </p:cBhvr>
                                      <p:to x="100000" y="100000"/>
                                    </p:animScale>
                                    <p:animScale>
                                      <p:cBhvr>
                                        <p:cTn id="67" dur="26">
                                          <p:stCondLst>
                                            <p:cond delay="1808"/>
                                          </p:stCondLst>
                                        </p:cTn>
                                        <p:tgtEl>
                                          <p:spTgt spid="1026"/>
                                        </p:tgtEl>
                                      </p:cBhvr>
                                      <p:to x="100000" y="95000"/>
                                    </p:animScale>
                                    <p:animScale>
                                      <p:cBhvr>
                                        <p:cTn id="68" dur="166" decel="50000">
                                          <p:stCondLst>
                                            <p:cond delay="1834"/>
                                          </p:stCondLst>
                                        </p:cTn>
                                        <p:tgtEl>
                                          <p:spTgt spid="1026"/>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wipe(down)">
                                      <p:cBhvr>
                                        <p:cTn id="71" dur="580">
                                          <p:stCondLst>
                                            <p:cond delay="0"/>
                                          </p:stCondLst>
                                        </p:cTn>
                                        <p:tgtEl>
                                          <p:spTgt spid="9"/>
                                        </p:tgtEl>
                                      </p:cBhvr>
                                    </p:animEffect>
                                    <p:anim calcmode="lin" valueType="num">
                                      <p:cBhvr>
                                        <p:cTn id="7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77" dur="26">
                                          <p:stCondLst>
                                            <p:cond delay="650"/>
                                          </p:stCondLst>
                                        </p:cTn>
                                        <p:tgtEl>
                                          <p:spTgt spid="9"/>
                                        </p:tgtEl>
                                      </p:cBhvr>
                                      <p:to x="100000" y="60000"/>
                                    </p:animScale>
                                    <p:animScale>
                                      <p:cBhvr>
                                        <p:cTn id="78" dur="166" decel="50000">
                                          <p:stCondLst>
                                            <p:cond delay="676"/>
                                          </p:stCondLst>
                                        </p:cTn>
                                        <p:tgtEl>
                                          <p:spTgt spid="9"/>
                                        </p:tgtEl>
                                      </p:cBhvr>
                                      <p:to x="100000" y="100000"/>
                                    </p:animScale>
                                    <p:animScale>
                                      <p:cBhvr>
                                        <p:cTn id="79" dur="26">
                                          <p:stCondLst>
                                            <p:cond delay="1312"/>
                                          </p:stCondLst>
                                        </p:cTn>
                                        <p:tgtEl>
                                          <p:spTgt spid="9"/>
                                        </p:tgtEl>
                                      </p:cBhvr>
                                      <p:to x="100000" y="80000"/>
                                    </p:animScale>
                                    <p:animScale>
                                      <p:cBhvr>
                                        <p:cTn id="80" dur="166" decel="50000">
                                          <p:stCondLst>
                                            <p:cond delay="1338"/>
                                          </p:stCondLst>
                                        </p:cTn>
                                        <p:tgtEl>
                                          <p:spTgt spid="9"/>
                                        </p:tgtEl>
                                      </p:cBhvr>
                                      <p:to x="100000" y="100000"/>
                                    </p:animScale>
                                    <p:animScale>
                                      <p:cBhvr>
                                        <p:cTn id="81" dur="26">
                                          <p:stCondLst>
                                            <p:cond delay="1642"/>
                                          </p:stCondLst>
                                        </p:cTn>
                                        <p:tgtEl>
                                          <p:spTgt spid="9"/>
                                        </p:tgtEl>
                                      </p:cBhvr>
                                      <p:to x="100000" y="90000"/>
                                    </p:animScale>
                                    <p:animScale>
                                      <p:cBhvr>
                                        <p:cTn id="82" dur="166" decel="50000">
                                          <p:stCondLst>
                                            <p:cond delay="1668"/>
                                          </p:stCondLst>
                                        </p:cTn>
                                        <p:tgtEl>
                                          <p:spTgt spid="9"/>
                                        </p:tgtEl>
                                      </p:cBhvr>
                                      <p:to x="100000" y="100000"/>
                                    </p:animScale>
                                    <p:animScale>
                                      <p:cBhvr>
                                        <p:cTn id="83" dur="26">
                                          <p:stCondLst>
                                            <p:cond delay="1808"/>
                                          </p:stCondLst>
                                        </p:cTn>
                                        <p:tgtEl>
                                          <p:spTgt spid="9"/>
                                        </p:tgtEl>
                                      </p:cBhvr>
                                      <p:to x="100000" y="95000"/>
                                    </p:animScale>
                                    <p:animScale>
                                      <p:cBhvr>
                                        <p:cTn id="84" dur="166" decel="50000">
                                          <p:stCondLst>
                                            <p:cond delay="1834"/>
                                          </p:stCondLst>
                                        </p:cTn>
                                        <p:tgtEl>
                                          <p:spTgt spid="9"/>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1027"/>
                                        </p:tgtEl>
                                        <p:attrNameLst>
                                          <p:attrName>style.visibility</p:attrName>
                                        </p:attrNameLst>
                                      </p:cBhvr>
                                      <p:to>
                                        <p:strVal val="visible"/>
                                      </p:to>
                                    </p:set>
                                    <p:animEffect transition="in" filter="wipe(down)">
                                      <p:cBhvr>
                                        <p:cTn id="87" dur="580">
                                          <p:stCondLst>
                                            <p:cond delay="0"/>
                                          </p:stCondLst>
                                        </p:cTn>
                                        <p:tgtEl>
                                          <p:spTgt spid="1027"/>
                                        </p:tgtEl>
                                      </p:cBhvr>
                                    </p:animEffect>
                                    <p:anim calcmode="lin" valueType="num">
                                      <p:cBhvr>
                                        <p:cTn id="8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93" dur="26">
                                          <p:stCondLst>
                                            <p:cond delay="650"/>
                                          </p:stCondLst>
                                        </p:cTn>
                                        <p:tgtEl>
                                          <p:spTgt spid="1027"/>
                                        </p:tgtEl>
                                      </p:cBhvr>
                                      <p:to x="100000" y="60000"/>
                                    </p:animScale>
                                    <p:animScale>
                                      <p:cBhvr>
                                        <p:cTn id="94" dur="166" decel="50000">
                                          <p:stCondLst>
                                            <p:cond delay="676"/>
                                          </p:stCondLst>
                                        </p:cTn>
                                        <p:tgtEl>
                                          <p:spTgt spid="1027"/>
                                        </p:tgtEl>
                                      </p:cBhvr>
                                      <p:to x="100000" y="100000"/>
                                    </p:animScale>
                                    <p:animScale>
                                      <p:cBhvr>
                                        <p:cTn id="95" dur="26">
                                          <p:stCondLst>
                                            <p:cond delay="1312"/>
                                          </p:stCondLst>
                                        </p:cTn>
                                        <p:tgtEl>
                                          <p:spTgt spid="1027"/>
                                        </p:tgtEl>
                                      </p:cBhvr>
                                      <p:to x="100000" y="80000"/>
                                    </p:animScale>
                                    <p:animScale>
                                      <p:cBhvr>
                                        <p:cTn id="96" dur="166" decel="50000">
                                          <p:stCondLst>
                                            <p:cond delay="1338"/>
                                          </p:stCondLst>
                                        </p:cTn>
                                        <p:tgtEl>
                                          <p:spTgt spid="1027"/>
                                        </p:tgtEl>
                                      </p:cBhvr>
                                      <p:to x="100000" y="100000"/>
                                    </p:animScale>
                                    <p:animScale>
                                      <p:cBhvr>
                                        <p:cTn id="97" dur="26">
                                          <p:stCondLst>
                                            <p:cond delay="1642"/>
                                          </p:stCondLst>
                                        </p:cTn>
                                        <p:tgtEl>
                                          <p:spTgt spid="1027"/>
                                        </p:tgtEl>
                                      </p:cBhvr>
                                      <p:to x="100000" y="90000"/>
                                    </p:animScale>
                                    <p:animScale>
                                      <p:cBhvr>
                                        <p:cTn id="98" dur="166" decel="50000">
                                          <p:stCondLst>
                                            <p:cond delay="1668"/>
                                          </p:stCondLst>
                                        </p:cTn>
                                        <p:tgtEl>
                                          <p:spTgt spid="1027"/>
                                        </p:tgtEl>
                                      </p:cBhvr>
                                      <p:to x="100000" y="100000"/>
                                    </p:animScale>
                                    <p:animScale>
                                      <p:cBhvr>
                                        <p:cTn id="99" dur="26">
                                          <p:stCondLst>
                                            <p:cond delay="1808"/>
                                          </p:stCondLst>
                                        </p:cTn>
                                        <p:tgtEl>
                                          <p:spTgt spid="1027"/>
                                        </p:tgtEl>
                                      </p:cBhvr>
                                      <p:to x="100000" y="95000"/>
                                    </p:animScale>
                                    <p:animScale>
                                      <p:cBhvr>
                                        <p:cTn id="100" dur="166" decel="50000">
                                          <p:stCondLst>
                                            <p:cond delay="1834"/>
                                          </p:stCondLst>
                                        </p:cTn>
                                        <p:tgtEl>
                                          <p:spTgt spid="1027"/>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down)">
                                      <p:cBhvr>
                                        <p:cTn id="103" dur="580">
                                          <p:stCondLst>
                                            <p:cond delay="0"/>
                                          </p:stCondLst>
                                        </p:cTn>
                                        <p:tgtEl>
                                          <p:spTgt spid="7"/>
                                        </p:tgtEl>
                                      </p:cBhvr>
                                    </p:animEffect>
                                    <p:anim calcmode="lin" valueType="num">
                                      <p:cBhvr>
                                        <p:cTn id="10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09" dur="26">
                                          <p:stCondLst>
                                            <p:cond delay="650"/>
                                          </p:stCondLst>
                                        </p:cTn>
                                        <p:tgtEl>
                                          <p:spTgt spid="7"/>
                                        </p:tgtEl>
                                      </p:cBhvr>
                                      <p:to x="100000" y="60000"/>
                                    </p:animScale>
                                    <p:animScale>
                                      <p:cBhvr>
                                        <p:cTn id="110" dur="166" decel="50000">
                                          <p:stCondLst>
                                            <p:cond delay="676"/>
                                          </p:stCondLst>
                                        </p:cTn>
                                        <p:tgtEl>
                                          <p:spTgt spid="7"/>
                                        </p:tgtEl>
                                      </p:cBhvr>
                                      <p:to x="100000" y="100000"/>
                                    </p:animScale>
                                    <p:animScale>
                                      <p:cBhvr>
                                        <p:cTn id="111" dur="26">
                                          <p:stCondLst>
                                            <p:cond delay="1312"/>
                                          </p:stCondLst>
                                        </p:cTn>
                                        <p:tgtEl>
                                          <p:spTgt spid="7"/>
                                        </p:tgtEl>
                                      </p:cBhvr>
                                      <p:to x="100000" y="80000"/>
                                    </p:animScale>
                                    <p:animScale>
                                      <p:cBhvr>
                                        <p:cTn id="112" dur="166" decel="50000">
                                          <p:stCondLst>
                                            <p:cond delay="1338"/>
                                          </p:stCondLst>
                                        </p:cTn>
                                        <p:tgtEl>
                                          <p:spTgt spid="7"/>
                                        </p:tgtEl>
                                      </p:cBhvr>
                                      <p:to x="100000" y="100000"/>
                                    </p:animScale>
                                    <p:animScale>
                                      <p:cBhvr>
                                        <p:cTn id="113" dur="26">
                                          <p:stCondLst>
                                            <p:cond delay="1642"/>
                                          </p:stCondLst>
                                        </p:cTn>
                                        <p:tgtEl>
                                          <p:spTgt spid="7"/>
                                        </p:tgtEl>
                                      </p:cBhvr>
                                      <p:to x="100000" y="90000"/>
                                    </p:animScale>
                                    <p:animScale>
                                      <p:cBhvr>
                                        <p:cTn id="114" dur="166" decel="50000">
                                          <p:stCondLst>
                                            <p:cond delay="1668"/>
                                          </p:stCondLst>
                                        </p:cTn>
                                        <p:tgtEl>
                                          <p:spTgt spid="7"/>
                                        </p:tgtEl>
                                      </p:cBhvr>
                                      <p:to x="100000" y="100000"/>
                                    </p:animScale>
                                    <p:animScale>
                                      <p:cBhvr>
                                        <p:cTn id="115" dur="26">
                                          <p:stCondLst>
                                            <p:cond delay="1808"/>
                                          </p:stCondLst>
                                        </p:cTn>
                                        <p:tgtEl>
                                          <p:spTgt spid="7"/>
                                        </p:tgtEl>
                                      </p:cBhvr>
                                      <p:to x="100000" y="95000"/>
                                    </p:animScale>
                                    <p:animScale>
                                      <p:cBhvr>
                                        <p:cTn id="116"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20"/>
          <p:cNvSpPr>
            <a:spLocks noChangeArrowheads="1"/>
          </p:cNvSpPr>
          <p:nvPr/>
        </p:nvSpPr>
        <p:spPr bwMode="auto">
          <a:xfrm>
            <a:off x="0" y="0"/>
            <a:ext cx="9144000" cy="3416300"/>
          </a:xfrm>
          <a:prstGeom prst="rect">
            <a:avLst/>
          </a:prstGeom>
          <a:noFill/>
          <a:ln w="9525">
            <a:noFill/>
            <a:miter lim="800000"/>
            <a:headEnd/>
            <a:tailEnd/>
          </a:ln>
        </p:spPr>
        <p:txBody>
          <a:bodyPr>
            <a:spAutoFit/>
          </a:bodyPr>
          <a:lstStyle/>
          <a:p>
            <a:r>
              <a:rPr lang="ru-RU" b="1">
                <a:latin typeface="Calibri" pitchFamily="34" charset="0"/>
              </a:rPr>
              <a:t>     </a:t>
            </a:r>
            <a:r>
              <a:rPr lang="ru-RU" sz="1600" b="1">
                <a:latin typeface="Calibri" pitchFamily="34" charset="0"/>
              </a:rPr>
              <a:t>       </a:t>
            </a:r>
            <a:r>
              <a:rPr lang="ru-RU" b="1">
                <a:solidFill>
                  <a:schemeClr val="tx2"/>
                </a:solidFill>
                <a:latin typeface="Calibri" pitchFamily="34" charset="0"/>
              </a:rPr>
              <a:t> В принципе, жизнь звёзд одинакова. Сначала образуется уплотнение межзвёздного газа и пыли (в основном водорода), затем, за счёт гравитационного сжатия, образуется огромный водородный шар (Рис.1А). По мере его сжатия, давление в центре этого шара увеличивается и одновременно увеличивается температура. Этот эффект всем знаком, кто накачивал ручным насосом велосипедную или футбольную камеру, а некоторые, наверное, и из школьного курса физики помнят, что такое адиабатическое сжатие.</a:t>
            </a:r>
            <a:br>
              <a:rPr lang="ru-RU" b="1">
                <a:solidFill>
                  <a:schemeClr val="tx2"/>
                </a:solidFill>
                <a:latin typeface="Calibri" pitchFamily="34" charset="0"/>
              </a:rPr>
            </a:br>
            <a:r>
              <a:rPr lang="ru-RU" b="1">
                <a:solidFill>
                  <a:schemeClr val="tx2"/>
                </a:solidFill>
                <a:latin typeface="Calibri" pitchFamily="34" charset="0"/>
              </a:rPr>
              <a:t>            Когда температура достигнет величины порядка сотни миллионов градусов, ядра атомов водорода начинают объединяться и превращаться в гелий (так называемая реакция протон-протонного цикла).Начинается термоядерный синтез и загорается звезда (Рис.1 Б и В). Это основное состояние звезды, в котором она находится, пока весь водород не выгорит. В таком состоянии находится и наше Солнце.</a:t>
            </a:r>
            <a:endParaRPr lang="ru-RU">
              <a:solidFill>
                <a:schemeClr val="tx2"/>
              </a:solidFill>
              <a:latin typeface="Calibri" pitchFamily="34" charset="0"/>
            </a:endParaRPr>
          </a:p>
        </p:txBody>
      </p:sp>
      <p:graphicFrame>
        <p:nvGraphicFramePr>
          <p:cNvPr id="35" name="Таблица 34"/>
          <p:cNvGraphicFramePr>
            <a:graphicFrameLocks noGrp="1"/>
          </p:cNvGraphicFramePr>
          <p:nvPr/>
        </p:nvGraphicFramePr>
        <p:xfrm>
          <a:off x="2071688" y="3929063"/>
          <a:ext cx="5000625" cy="1679575"/>
        </p:xfrm>
        <a:graphic>
          <a:graphicData uri="http://schemas.openxmlformats.org/drawingml/2006/table">
            <a:tbl>
              <a:tblPr/>
              <a:tblGrid>
                <a:gridCol w="1200150"/>
                <a:gridCol w="1200150"/>
                <a:gridCol w="1028700"/>
                <a:gridCol w="1000125"/>
                <a:gridCol w="571500"/>
              </a:tblGrid>
              <a:tr h="1222375">
                <a:tc>
                  <a:txBody>
                    <a:bodyPr/>
                    <a:lstStyle/>
                    <a:p>
                      <a:pPr marL="66675" marR="0" lvl="0" indent="0" algn="ctr" defTabSz="914400" rtl="0" eaLnBrk="1" fontAlgn="base" latinLnBrk="0" hangingPunct="1">
                        <a:lnSpc>
                          <a:spcPct val="100000"/>
                        </a:lnSpc>
                        <a:spcBef>
                          <a:spcPts val="500"/>
                        </a:spcBef>
                        <a:spcAft>
                          <a:spcPts val="500"/>
                        </a:spcAft>
                        <a:buClrTx/>
                        <a:buSzTx/>
                        <a:buFontTx/>
                        <a:buNone/>
                        <a:tabLst/>
                      </a:pP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66675" marR="0" lvl="0" indent="0" algn="ctr" defTabSz="914400" rtl="0" eaLnBrk="1" fontAlgn="base" latinLnBrk="0" hangingPunct="1">
                        <a:lnSpc>
                          <a:spcPct val="100000"/>
                        </a:lnSpc>
                        <a:spcBef>
                          <a:spcPts val="500"/>
                        </a:spcBef>
                        <a:spcAft>
                          <a:spcPts val="500"/>
                        </a:spcAft>
                        <a:buClrTx/>
                        <a:buSzTx/>
                        <a:buFontTx/>
                        <a:buNone/>
                        <a:tabLst/>
                      </a:pP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66675" marR="0" lvl="0" indent="0" algn="ctr" defTabSz="914400" rtl="0" eaLnBrk="1" fontAlgn="base" latinLnBrk="0" hangingPunct="1">
                        <a:lnSpc>
                          <a:spcPct val="100000"/>
                        </a:lnSpc>
                        <a:spcBef>
                          <a:spcPts val="500"/>
                        </a:spcBef>
                        <a:spcAft>
                          <a:spcPts val="500"/>
                        </a:spcAft>
                        <a:buClrTx/>
                        <a:buSzTx/>
                        <a:buFontTx/>
                        <a:buNone/>
                        <a:tabLst/>
                      </a:pP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66675" marR="0" lvl="0" indent="0" algn="ctr" defTabSz="914400" rtl="0" eaLnBrk="1" fontAlgn="base" latinLnBrk="0" hangingPunct="1">
                        <a:lnSpc>
                          <a:spcPct val="100000"/>
                        </a:lnSpc>
                        <a:spcBef>
                          <a:spcPts val="500"/>
                        </a:spcBef>
                        <a:spcAft>
                          <a:spcPts val="500"/>
                        </a:spcAft>
                        <a:buClrTx/>
                        <a:buSzTx/>
                        <a:buFontTx/>
                        <a:buNone/>
                        <a:tabLst/>
                      </a:pP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66675" marR="0" lvl="0" indent="0" algn="ctr" defTabSz="914400" rtl="0" eaLnBrk="1" fontAlgn="base" latinLnBrk="0" hangingPunct="1">
                        <a:lnSpc>
                          <a:spcPct val="100000"/>
                        </a:lnSpc>
                        <a:spcBef>
                          <a:spcPts val="500"/>
                        </a:spcBef>
                        <a:spcAft>
                          <a:spcPts val="500"/>
                        </a:spcAft>
                        <a:buClrTx/>
                        <a:buSzTx/>
                        <a:buFontTx/>
                        <a:buNone/>
                        <a:tabLst/>
                      </a:pP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212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Calibri" pitchFamily="34" charset="0"/>
                        </a:rPr>
                        <a:t>А </a:t>
                      </a:r>
                      <a:endParaRPr kumimoji="0" lang="ru-RU"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Calibri" pitchFamily="34" charset="0"/>
                        </a:rPr>
                        <a:t>Б</a:t>
                      </a:r>
                      <a:endParaRPr kumimoji="0" lang="ru-RU"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Calibri" pitchFamily="34" charset="0"/>
                        </a:rPr>
                        <a:t>В</a:t>
                      </a:r>
                      <a:endParaRPr kumimoji="0" lang="ru-RU"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Calibri" pitchFamily="34" charset="0"/>
                        </a:rPr>
                        <a:t>Г</a:t>
                      </a:r>
                      <a:endParaRPr kumimoji="0" lang="ru-RU"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Calibri" pitchFamily="34" charset="0"/>
                        </a:rPr>
                        <a:t>Д</a:t>
                      </a:r>
                      <a:endParaRPr kumimoji="0" lang="ru-RU"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134938">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alibri" pitchFamily="34" charset="0"/>
                        </a:rPr>
                        <a:t>Рис.1 </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bl>
          </a:graphicData>
        </a:graphic>
      </p:graphicFrame>
      <p:pic>
        <p:nvPicPr>
          <p:cNvPr id="2078" name="Picture 30" descr="http://grigam.narod.ru/planet/spase/zvezd/n38.gif"/>
          <p:cNvPicPr>
            <a:picLocks noChangeAspect="1" noChangeArrowheads="1"/>
          </p:cNvPicPr>
          <p:nvPr/>
        </p:nvPicPr>
        <p:blipFill>
          <a:blip r:embed="rId2" r:link="rId3" cstate="print"/>
          <a:srcRect/>
          <a:stretch>
            <a:fillRect/>
          </a:stretch>
        </p:blipFill>
        <p:spPr bwMode="auto">
          <a:xfrm>
            <a:off x="2143125" y="4000500"/>
            <a:ext cx="1143000" cy="1131888"/>
          </a:xfrm>
          <a:prstGeom prst="rect">
            <a:avLst/>
          </a:prstGeom>
          <a:noFill/>
          <a:ln w="9525">
            <a:noFill/>
            <a:miter lim="800000"/>
            <a:headEnd/>
            <a:tailEnd/>
          </a:ln>
        </p:spPr>
      </p:pic>
      <p:pic>
        <p:nvPicPr>
          <p:cNvPr id="2077" name="Picture 29" descr="http://grigam.narod.ru/planet/spase/zvezd/n69.gif"/>
          <p:cNvPicPr>
            <a:picLocks noChangeAspect="1" noChangeArrowheads="1"/>
          </p:cNvPicPr>
          <p:nvPr/>
        </p:nvPicPr>
        <p:blipFill>
          <a:blip r:embed="rId4" r:link="rId5" cstate="print"/>
          <a:srcRect/>
          <a:stretch>
            <a:fillRect/>
          </a:stretch>
        </p:blipFill>
        <p:spPr bwMode="auto">
          <a:xfrm>
            <a:off x="3429000" y="3929063"/>
            <a:ext cx="785813" cy="785812"/>
          </a:xfrm>
          <a:prstGeom prst="rect">
            <a:avLst/>
          </a:prstGeom>
          <a:noFill/>
          <a:ln w="9525">
            <a:noFill/>
            <a:miter lim="800000"/>
            <a:headEnd/>
            <a:tailEnd/>
          </a:ln>
        </p:spPr>
      </p:pic>
      <p:pic>
        <p:nvPicPr>
          <p:cNvPr id="2076" name="Picture 28" descr="http://grigam.narod.ru/planet/spase/zvezd/n70.gif"/>
          <p:cNvPicPr>
            <a:picLocks noChangeAspect="1" noChangeArrowheads="1"/>
          </p:cNvPicPr>
          <p:nvPr/>
        </p:nvPicPr>
        <p:blipFill>
          <a:blip r:embed="rId6" r:link="rId7" cstate="print"/>
          <a:srcRect/>
          <a:stretch>
            <a:fillRect/>
          </a:stretch>
        </p:blipFill>
        <p:spPr bwMode="auto">
          <a:xfrm>
            <a:off x="4714875" y="3929063"/>
            <a:ext cx="450850" cy="428625"/>
          </a:xfrm>
          <a:prstGeom prst="rect">
            <a:avLst/>
          </a:prstGeom>
          <a:noFill/>
          <a:ln w="9525">
            <a:noFill/>
            <a:miter lim="800000"/>
            <a:headEnd/>
            <a:tailEnd/>
          </a:ln>
        </p:spPr>
      </p:pic>
      <p:pic>
        <p:nvPicPr>
          <p:cNvPr id="2075" name="Picture 27" descr="http://grigam.narod.ru/planet/spase/zvezd/n39.gif"/>
          <p:cNvPicPr>
            <a:picLocks noChangeAspect="1" noChangeArrowheads="1"/>
          </p:cNvPicPr>
          <p:nvPr/>
        </p:nvPicPr>
        <p:blipFill>
          <a:blip r:embed="rId8" r:link="rId9" cstate="print"/>
          <a:srcRect/>
          <a:stretch>
            <a:fillRect/>
          </a:stretch>
        </p:blipFill>
        <p:spPr bwMode="auto">
          <a:xfrm>
            <a:off x="5715000" y="3929063"/>
            <a:ext cx="714375" cy="725487"/>
          </a:xfrm>
          <a:prstGeom prst="rect">
            <a:avLst/>
          </a:prstGeom>
          <a:noFill/>
          <a:ln w="9525">
            <a:noFill/>
            <a:miter lim="800000"/>
            <a:headEnd/>
            <a:tailEnd/>
          </a:ln>
        </p:spPr>
      </p:pic>
      <p:pic>
        <p:nvPicPr>
          <p:cNvPr id="2074" name="Picture 26" descr="http://grigam.narod.ru/planet/spase/zvezd/n72.gif"/>
          <p:cNvPicPr>
            <a:picLocks noChangeAspect="1" noChangeArrowheads="1"/>
          </p:cNvPicPr>
          <p:nvPr/>
        </p:nvPicPr>
        <p:blipFill>
          <a:blip r:embed="rId10" r:link="rId11" cstate="print"/>
          <a:srcRect/>
          <a:stretch>
            <a:fillRect/>
          </a:stretch>
        </p:blipFill>
        <p:spPr bwMode="auto">
          <a:xfrm>
            <a:off x="6643688" y="4000500"/>
            <a:ext cx="260350" cy="285750"/>
          </a:xfrm>
          <a:prstGeom prst="rect">
            <a:avLst/>
          </a:prstGeom>
          <a:noFill/>
          <a:ln w="9525">
            <a:noFill/>
            <a:miter lim="800000"/>
            <a:headEnd/>
            <a:tailEnd/>
          </a:ln>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80">
                                          <p:stCondLst>
                                            <p:cond delay="0"/>
                                          </p:stCondLst>
                                        </p:cTn>
                                        <p:tgtEl>
                                          <p:spTgt spid="35"/>
                                        </p:tgtEl>
                                      </p:cBhvr>
                                    </p:animEffect>
                                    <p:anim calcmode="lin" valueType="num">
                                      <p:cBhvr>
                                        <p:cTn id="8"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3" dur="26">
                                          <p:stCondLst>
                                            <p:cond delay="650"/>
                                          </p:stCondLst>
                                        </p:cTn>
                                        <p:tgtEl>
                                          <p:spTgt spid="35"/>
                                        </p:tgtEl>
                                      </p:cBhvr>
                                      <p:to x="100000" y="60000"/>
                                    </p:animScale>
                                    <p:animScale>
                                      <p:cBhvr>
                                        <p:cTn id="14" dur="166" decel="50000">
                                          <p:stCondLst>
                                            <p:cond delay="676"/>
                                          </p:stCondLst>
                                        </p:cTn>
                                        <p:tgtEl>
                                          <p:spTgt spid="35"/>
                                        </p:tgtEl>
                                      </p:cBhvr>
                                      <p:to x="100000" y="100000"/>
                                    </p:animScale>
                                    <p:animScale>
                                      <p:cBhvr>
                                        <p:cTn id="15" dur="26">
                                          <p:stCondLst>
                                            <p:cond delay="1312"/>
                                          </p:stCondLst>
                                        </p:cTn>
                                        <p:tgtEl>
                                          <p:spTgt spid="35"/>
                                        </p:tgtEl>
                                      </p:cBhvr>
                                      <p:to x="100000" y="80000"/>
                                    </p:animScale>
                                    <p:animScale>
                                      <p:cBhvr>
                                        <p:cTn id="16" dur="166" decel="50000">
                                          <p:stCondLst>
                                            <p:cond delay="1338"/>
                                          </p:stCondLst>
                                        </p:cTn>
                                        <p:tgtEl>
                                          <p:spTgt spid="35"/>
                                        </p:tgtEl>
                                      </p:cBhvr>
                                      <p:to x="100000" y="100000"/>
                                    </p:animScale>
                                    <p:animScale>
                                      <p:cBhvr>
                                        <p:cTn id="17" dur="26">
                                          <p:stCondLst>
                                            <p:cond delay="1642"/>
                                          </p:stCondLst>
                                        </p:cTn>
                                        <p:tgtEl>
                                          <p:spTgt spid="35"/>
                                        </p:tgtEl>
                                      </p:cBhvr>
                                      <p:to x="100000" y="90000"/>
                                    </p:animScale>
                                    <p:animScale>
                                      <p:cBhvr>
                                        <p:cTn id="18" dur="166" decel="50000">
                                          <p:stCondLst>
                                            <p:cond delay="1668"/>
                                          </p:stCondLst>
                                        </p:cTn>
                                        <p:tgtEl>
                                          <p:spTgt spid="35"/>
                                        </p:tgtEl>
                                      </p:cBhvr>
                                      <p:to x="100000" y="100000"/>
                                    </p:animScale>
                                    <p:animScale>
                                      <p:cBhvr>
                                        <p:cTn id="19" dur="26">
                                          <p:stCondLst>
                                            <p:cond delay="1808"/>
                                          </p:stCondLst>
                                        </p:cTn>
                                        <p:tgtEl>
                                          <p:spTgt spid="35"/>
                                        </p:tgtEl>
                                      </p:cBhvr>
                                      <p:to x="100000" y="95000"/>
                                    </p:animScale>
                                    <p:animScale>
                                      <p:cBhvr>
                                        <p:cTn id="20" dur="166" decel="50000">
                                          <p:stCondLst>
                                            <p:cond delay="1834"/>
                                          </p:stCondLst>
                                        </p:cTn>
                                        <p:tgtEl>
                                          <p:spTgt spid="3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78"/>
                                        </p:tgtEl>
                                        <p:attrNameLst>
                                          <p:attrName>style.visibility</p:attrName>
                                        </p:attrNameLst>
                                      </p:cBhvr>
                                      <p:to>
                                        <p:strVal val="visible"/>
                                      </p:to>
                                    </p:set>
                                    <p:animEffect transition="in" filter="wipe(down)">
                                      <p:cBhvr>
                                        <p:cTn id="23" dur="580">
                                          <p:stCondLst>
                                            <p:cond delay="0"/>
                                          </p:stCondLst>
                                        </p:cTn>
                                        <p:tgtEl>
                                          <p:spTgt spid="2078"/>
                                        </p:tgtEl>
                                      </p:cBhvr>
                                    </p:animEffect>
                                    <p:anim calcmode="lin" valueType="num">
                                      <p:cBhvr>
                                        <p:cTn id="24" dur="1822" tmFilter="0,0; 0.14,0.36; 0.43,0.73; 0.71,0.91; 1.0,1.0">
                                          <p:stCondLst>
                                            <p:cond delay="0"/>
                                          </p:stCondLst>
                                        </p:cTn>
                                        <p:tgtEl>
                                          <p:spTgt spid="207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7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7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7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78"/>
                                        </p:tgtEl>
                                        <p:attrNameLst>
                                          <p:attrName>ppt_y</p:attrName>
                                        </p:attrNameLst>
                                      </p:cBhvr>
                                      <p:tavLst>
                                        <p:tav tm="0" fmla="#ppt_y-sin(pi*$)/81">
                                          <p:val>
                                            <p:fltVal val="0"/>
                                          </p:val>
                                        </p:tav>
                                        <p:tav tm="100000">
                                          <p:val>
                                            <p:fltVal val="1"/>
                                          </p:val>
                                        </p:tav>
                                      </p:tavLst>
                                    </p:anim>
                                    <p:animScale>
                                      <p:cBhvr>
                                        <p:cTn id="29" dur="26">
                                          <p:stCondLst>
                                            <p:cond delay="650"/>
                                          </p:stCondLst>
                                        </p:cTn>
                                        <p:tgtEl>
                                          <p:spTgt spid="2078"/>
                                        </p:tgtEl>
                                      </p:cBhvr>
                                      <p:to x="100000" y="60000"/>
                                    </p:animScale>
                                    <p:animScale>
                                      <p:cBhvr>
                                        <p:cTn id="30" dur="166" decel="50000">
                                          <p:stCondLst>
                                            <p:cond delay="676"/>
                                          </p:stCondLst>
                                        </p:cTn>
                                        <p:tgtEl>
                                          <p:spTgt spid="2078"/>
                                        </p:tgtEl>
                                      </p:cBhvr>
                                      <p:to x="100000" y="100000"/>
                                    </p:animScale>
                                    <p:animScale>
                                      <p:cBhvr>
                                        <p:cTn id="31" dur="26">
                                          <p:stCondLst>
                                            <p:cond delay="1312"/>
                                          </p:stCondLst>
                                        </p:cTn>
                                        <p:tgtEl>
                                          <p:spTgt spid="2078"/>
                                        </p:tgtEl>
                                      </p:cBhvr>
                                      <p:to x="100000" y="80000"/>
                                    </p:animScale>
                                    <p:animScale>
                                      <p:cBhvr>
                                        <p:cTn id="32" dur="166" decel="50000">
                                          <p:stCondLst>
                                            <p:cond delay="1338"/>
                                          </p:stCondLst>
                                        </p:cTn>
                                        <p:tgtEl>
                                          <p:spTgt spid="2078"/>
                                        </p:tgtEl>
                                      </p:cBhvr>
                                      <p:to x="100000" y="100000"/>
                                    </p:animScale>
                                    <p:animScale>
                                      <p:cBhvr>
                                        <p:cTn id="33" dur="26">
                                          <p:stCondLst>
                                            <p:cond delay="1642"/>
                                          </p:stCondLst>
                                        </p:cTn>
                                        <p:tgtEl>
                                          <p:spTgt spid="2078"/>
                                        </p:tgtEl>
                                      </p:cBhvr>
                                      <p:to x="100000" y="90000"/>
                                    </p:animScale>
                                    <p:animScale>
                                      <p:cBhvr>
                                        <p:cTn id="34" dur="166" decel="50000">
                                          <p:stCondLst>
                                            <p:cond delay="1668"/>
                                          </p:stCondLst>
                                        </p:cTn>
                                        <p:tgtEl>
                                          <p:spTgt spid="2078"/>
                                        </p:tgtEl>
                                      </p:cBhvr>
                                      <p:to x="100000" y="100000"/>
                                    </p:animScale>
                                    <p:animScale>
                                      <p:cBhvr>
                                        <p:cTn id="35" dur="26">
                                          <p:stCondLst>
                                            <p:cond delay="1808"/>
                                          </p:stCondLst>
                                        </p:cTn>
                                        <p:tgtEl>
                                          <p:spTgt spid="2078"/>
                                        </p:tgtEl>
                                      </p:cBhvr>
                                      <p:to x="100000" y="95000"/>
                                    </p:animScale>
                                    <p:animScale>
                                      <p:cBhvr>
                                        <p:cTn id="36" dur="166" decel="50000">
                                          <p:stCondLst>
                                            <p:cond delay="1834"/>
                                          </p:stCondLst>
                                        </p:cTn>
                                        <p:tgtEl>
                                          <p:spTgt spid="2078"/>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077"/>
                                        </p:tgtEl>
                                        <p:attrNameLst>
                                          <p:attrName>style.visibility</p:attrName>
                                        </p:attrNameLst>
                                      </p:cBhvr>
                                      <p:to>
                                        <p:strVal val="visible"/>
                                      </p:to>
                                    </p:set>
                                    <p:animEffect transition="in" filter="wipe(down)">
                                      <p:cBhvr>
                                        <p:cTn id="39" dur="580">
                                          <p:stCondLst>
                                            <p:cond delay="0"/>
                                          </p:stCondLst>
                                        </p:cTn>
                                        <p:tgtEl>
                                          <p:spTgt spid="2077"/>
                                        </p:tgtEl>
                                      </p:cBhvr>
                                    </p:animEffect>
                                    <p:anim calcmode="lin" valueType="num">
                                      <p:cBhvr>
                                        <p:cTn id="40" dur="1822" tmFilter="0,0; 0.14,0.36; 0.43,0.73; 0.71,0.91; 1.0,1.0">
                                          <p:stCondLst>
                                            <p:cond delay="0"/>
                                          </p:stCondLst>
                                        </p:cTn>
                                        <p:tgtEl>
                                          <p:spTgt spid="207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07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07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07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077"/>
                                        </p:tgtEl>
                                        <p:attrNameLst>
                                          <p:attrName>ppt_y</p:attrName>
                                        </p:attrNameLst>
                                      </p:cBhvr>
                                      <p:tavLst>
                                        <p:tav tm="0" fmla="#ppt_y-sin(pi*$)/81">
                                          <p:val>
                                            <p:fltVal val="0"/>
                                          </p:val>
                                        </p:tav>
                                        <p:tav tm="100000">
                                          <p:val>
                                            <p:fltVal val="1"/>
                                          </p:val>
                                        </p:tav>
                                      </p:tavLst>
                                    </p:anim>
                                    <p:animScale>
                                      <p:cBhvr>
                                        <p:cTn id="45" dur="26">
                                          <p:stCondLst>
                                            <p:cond delay="650"/>
                                          </p:stCondLst>
                                        </p:cTn>
                                        <p:tgtEl>
                                          <p:spTgt spid="2077"/>
                                        </p:tgtEl>
                                      </p:cBhvr>
                                      <p:to x="100000" y="60000"/>
                                    </p:animScale>
                                    <p:animScale>
                                      <p:cBhvr>
                                        <p:cTn id="46" dur="166" decel="50000">
                                          <p:stCondLst>
                                            <p:cond delay="676"/>
                                          </p:stCondLst>
                                        </p:cTn>
                                        <p:tgtEl>
                                          <p:spTgt spid="2077"/>
                                        </p:tgtEl>
                                      </p:cBhvr>
                                      <p:to x="100000" y="100000"/>
                                    </p:animScale>
                                    <p:animScale>
                                      <p:cBhvr>
                                        <p:cTn id="47" dur="26">
                                          <p:stCondLst>
                                            <p:cond delay="1312"/>
                                          </p:stCondLst>
                                        </p:cTn>
                                        <p:tgtEl>
                                          <p:spTgt spid="2077"/>
                                        </p:tgtEl>
                                      </p:cBhvr>
                                      <p:to x="100000" y="80000"/>
                                    </p:animScale>
                                    <p:animScale>
                                      <p:cBhvr>
                                        <p:cTn id="48" dur="166" decel="50000">
                                          <p:stCondLst>
                                            <p:cond delay="1338"/>
                                          </p:stCondLst>
                                        </p:cTn>
                                        <p:tgtEl>
                                          <p:spTgt spid="2077"/>
                                        </p:tgtEl>
                                      </p:cBhvr>
                                      <p:to x="100000" y="100000"/>
                                    </p:animScale>
                                    <p:animScale>
                                      <p:cBhvr>
                                        <p:cTn id="49" dur="26">
                                          <p:stCondLst>
                                            <p:cond delay="1642"/>
                                          </p:stCondLst>
                                        </p:cTn>
                                        <p:tgtEl>
                                          <p:spTgt spid="2077"/>
                                        </p:tgtEl>
                                      </p:cBhvr>
                                      <p:to x="100000" y="90000"/>
                                    </p:animScale>
                                    <p:animScale>
                                      <p:cBhvr>
                                        <p:cTn id="50" dur="166" decel="50000">
                                          <p:stCondLst>
                                            <p:cond delay="1668"/>
                                          </p:stCondLst>
                                        </p:cTn>
                                        <p:tgtEl>
                                          <p:spTgt spid="2077"/>
                                        </p:tgtEl>
                                      </p:cBhvr>
                                      <p:to x="100000" y="100000"/>
                                    </p:animScale>
                                    <p:animScale>
                                      <p:cBhvr>
                                        <p:cTn id="51" dur="26">
                                          <p:stCondLst>
                                            <p:cond delay="1808"/>
                                          </p:stCondLst>
                                        </p:cTn>
                                        <p:tgtEl>
                                          <p:spTgt spid="2077"/>
                                        </p:tgtEl>
                                      </p:cBhvr>
                                      <p:to x="100000" y="95000"/>
                                    </p:animScale>
                                    <p:animScale>
                                      <p:cBhvr>
                                        <p:cTn id="52" dur="166" decel="50000">
                                          <p:stCondLst>
                                            <p:cond delay="1834"/>
                                          </p:stCondLst>
                                        </p:cTn>
                                        <p:tgtEl>
                                          <p:spTgt spid="2077"/>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2076"/>
                                        </p:tgtEl>
                                        <p:attrNameLst>
                                          <p:attrName>style.visibility</p:attrName>
                                        </p:attrNameLst>
                                      </p:cBhvr>
                                      <p:to>
                                        <p:strVal val="visible"/>
                                      </p:to>
                                    </p:set>
                                    <p:animEffect transition="in" filter="wipe(down)">
                                      <p:cBhvr>
                                        <p:cTn id="55" dur="580">
                                          <p:stCondLst>
                                            <p:cond delay="0"/>
                                          </p:stCondLst>
                                        </p:cTn>
                                        <p:tgtEl>
                                          <p:spTgt spid="2076"/>
                                        </p:tgtEl>
                                      </p:cBhvr>
                                    </p:animEffect>
                                    <p:anim calcmode="lin" valueType="num">
                                      <p:cBhvr>
                                        <p:cTn id="56" dur="1822" tmFilter="0,0; 0.14,0.36; 0.43,0.73; 0.71,0.91; 1.0,1.0">
                                          <p:stCondLst>
                                            <p:cond delay="0"/>
                                          </p:stCondLst>
                                        </p:cTn>
                                        <p:tgtEl>
                                          <p:spTgt spid="2076"/>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2076"/>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2076"/>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2076"/>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2076"/>
                                        </p:tgtEl>
                                        <p:attrNameLst>
                                          <p:attrName>ppt_y</p:attrName>
                                        </p:attrNameLst>
                                      </p:cBhvr>
                                      <p:tavLst>
                                        <p:tav tm="0" fmla="#ppt_y-sin(pi*$)/81">
                                          <p:val>
                                            <p:fltVal val="0"/>
                                          </p:val>
                                        </p:tav>
                                        <p:tav tm="100000">
                                          <p:val>
                                            <p:fltVal val="1"/>
                                          </p:val>
                                        </p:tav>
                                      </p:tavLst>
                                    </p:anim>
                                    <p:animScale>
                                      <p:cBhvr>
                                        <p:cTn id="61" dur="26">
                                          <p:stCondLst>
                                            <p:cond delay="650"/>
                                          </p:stCondLst>
                                        </p:cTn>
                                        <p:tgtEl>
                                          <p:spTgt spid="2076"/>
                                        </p:tgtEl>
                                      </p:cBhvr>
                                      <p:to x="100000" y="60000"/>
                                    </p:animScale>
                                    <p:animScale>
                                      <p:cBhvr>
                                        <p:cTn id="62" dur="166" decel="50000">
                                          <p:stCondLst>
                                            <p:cond delay="676"/>
                                          </p:stCondLst>
                                        </p:cTn>
                                        <p:tgtEl>
                                          <p:spTgt spid="2076"/>
                                        </p:tgtEl>
                                      </p:cBhvr>
                                      <p:to x="100000" y="100000"/>
                                    </p:animScale>
                                    <p:animScale>
                                      <p:cBhvr>
                                        <p:cTn id="63" dur="26">
                                          <p:stCondLst>
                                            <p:cond delay="1312"/>
                                          </p:stCondLst>
                                        </p:cTn>
                                        <p:tgtEl>
                                          <p:spTgt spid="2076"/>
                                        </p:tgtEl>
                                      </p:cBhvr>
                                      <p:to x="100000" y="80000"/>
                                    </p:animScale>
                                    <p:animScale>
                                      <p:cBhvr>
                                        <p:cTn id="64" dur="166" decel="50000">
                                          <p:stCondLst>
                                            <p:cond delay="1338"/>
                                          </p:stCondLst>
                                        </p:cTn>
                                        <p:tgtEl>
                                          <p:spTgt spid="2076"/>
                                        </p:tgtEl>
                                      </p:cBhvr>
                                      <p:to x="100000" y="100000"/>
                                    </p:animScale>
                                    <p:animScale>
                                      <p:cBhvr>
                                        <p:cTn id="65" dur="26">
                                          <p:stCondLst>
                                            <p:cond delay="1642"/>
                                          </p:stCondLst>
                                        </p:cTn>
                                        <p:tgtEl>
                                          <p:spTgt spid="2076"/>
                                        </p:tgtEl>
                                      </p:cBhvr>
                                      <p:to x="100000" y="90000"/>
                                    </p:animScale>
                                    <p:animScale>
                                      <p:cBhvr>
                                        <p:cTn id="66" dur="166" decel="50000">
                                          <p:stCondLst>
                                            <p:cond delay="1668"/>
                                          </p:stCondLst>
                                        </p:cTn>
                                        <p:tgtEl>
                                          <p:spTgt spid="2076"/>
                                        </p:tgtEl>
                                      </p:cBhvr>
                                      <p:to x="100000" y="100000"/>
                                    </p:animScale>
                                    <p:animScale>
                                      <p:cBhvr>
                                        <p:cTn id="67" dur="26">
                                          <p:stCondLst>
                                            <p:cond delay="1808"/>
                                          </p:stCondLst>
                                        </p:cTn>
                                        <p:tgtEl>
                                          <p:spTgt spid="2076"/>
                                        </p:tgtEl>
                                      </p:cBhvr>
                                      <p:to x="100000" y="95000"/>
                                    </p:animScale>
                                    <p:animScale>
                                      <p:cBhvr>
                                        <p:cTn id="68" dur="166" decel="50000">
                                          <p:stCondLst>
                                            <p:cond delay="1834"/>
                                          </p:stCondLst>
                                        </p:cTn>
                                        <p:tgtEl>
                                          <p:spTgt spid="2076"/>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2075"/>
                                        </p:tgtEl>
                                        <p:attrNameLst>
                                          <p:attrName>style.visibility</p:attrName>
                                        </p:attrNameLst>
                                      </p:cBhvr>
                                      <p:to>
                                        <p:strVal val="visible"/>
                                      </p:to>
                                    </p:set>
                                    <p:animEffect transition="in" filter="wipe(down)">
                                      <p:cBhvr>
                                        <p:cTn id="71" dur="580">
                                          <p:stCondLst>
                                            <p:cond delay="0"/>
                                          </p:stCondLst>
                                        </p:cTn>
                                        <p:tgtEl>
                                          <p:spTgt spid="2075"/>
                                        </p:tgtEl>
                                      </p:cBhvr>
                                    </p:animEffect>
                                    <p:anim calcmode="lin" valueType="num">
                                      <p:cBhvr>
                                        <p:cTn id="72" dur="1822" tmFilter="0,0; 0.14,0.36; 0.43,0.73; 0.71,0.91; 1.0,1.0">
                                          <p:stCondLst>
                                            <p:cond delay="0"/>
                                          </p:stCondLst>
                                        </p:cTn>
                                        <p:tgtEl>
                                          <p:spTgt spid="2075"/>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2075"/>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2075"/>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2075"/>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2075"/>
                                        </p:tgtEl>
                                        <p:attrNameLst>
                                          <p:attrName>ppt_y</p:attrName>
                                        </p:attrNameLst>
                                      </p:cBhvr>
                                      <p:tavLst>
                                        <p:tav tm="0" fmla="#ppt_y-sin(pi*$)/81">
                                          <p:val>
                                            <p:fltVal val="0"/>
                                          </p:val>
                                        </p:tav>
                                        <p:tav tm="100000">
                                          <p:val>
                                            <p:fltVal val="1"/>
                                          </p:val>
                                        </p:tav>
                                      </p:tavLst>
                                    </p:anim>
                                    <p:animScale>
                                      <p:cBhvr>
                                        <p:cTn id="77" dur="26">
                                          <p:stCondLst>
                                            <p:cond delay="650"/>
                                          </p:stCondLst>
                                        </p:cTn>
                                        <p:tgtEl>
                                          <p:spTgt spid="2075"/>
                                        </p:tgtEl>
                                      </p:cBhvr>
                                      <p:to x="100000" y="60000"/>
                                    </p:animScale>
                                    <p:animScale>
                                      <p:cBhvr>
                                        <p:cTn id="78" dur="166" decel="50000">
                                          <p:stCondLst>
                                            <p:cond delay="676"/>
                                          </p:stCondLst>
                                        </p:cTn>
                                        <p:tgtEl>
                                          <p:spTgt spid="2075"/>
                                        </p:tgtEl>
                                      </p:cBhvr>
                                      <p:to x="100000" y="100000"/>
                                    </p:animScale>
                                    <p:animScale>
                                      <p:cBhvr>
                                        <p:cTn id="79" dur="26">
                                          <p:stCondLst>
                                            <p:cond delay="1312"/>
                                          </p:stCondLst>
                                        </p:cTn>
                                        <p:tgtEl>
                                          <p:spTgt spid="2075"/>
                                        </p:tgtEl>
                                      </p:cBhvr>
                                      <p:to x="100000" y="80000"/>
                                    </p:animScale>
                                    <p:animScale>
                                      <p:cBhvr>
                                        <p:cTn id="80" dur="166" decel="50000">
                                          <p:stCondLst>
                                            <p:cond delay="1338"/>
                                          </p:stCondLst>
                                        </p:cTn>
                                        <p:tgtEl>
                                          <p:spTgt spid="2075"/>
                                        </p:tgtEl>
                                      </p:cBhvr>
                                      <p:to x="100000" y="100000"/>
                                    </p:animScale>
                                    <p:animScale>
                                      <p:cBhvr>
                                        <p:cTn id="81" dur="26">
                                          <p:stCondLst>
                                            <p:cond delay="1642"/>
                                          </p:stCondLst>
                                        </p:cTn>
                                        <p:tgtEl>
                                          <p:spTgt spid="2075"/>
                                        </p:tgtEl>
                                      </p:cBhvr>
                                      <p:to x="100000" y="90000"/>
                                    </p:animScale>
                                    <p:animScale>
                                      <p:cBhvr>
                                        <p:cTn id="82" dur="166" decel="50000">
                                          <p:stCondLst>
                                            <p:cond delay="1668"/>
                                          </p:stCondLst>
                                        </p:cTn>
                                        <p:tgtEl>
                                          <p:spTgt spid="2075"/>
                                        </p:tgtEl>
                                      </p:cBhvr>
                                      <p:to x="100000" y="100000"/>
                                    </p:animScale>
                                    <p:animScale>
                                      <p:cBhvr>
                                        <p:cTn id="83" dur="26">
                                          <p:stCondLst>
                                            <p:cond delay="1808"/>
                                          </p:stCondLst>
                                        </p:cTn>
                                        <p:tgtEl>
                                          <p:spTgt spid="2075"/>
                                        </p:tgtEl>
                                      </p:cBhvr>
                                      <p:to x="100000" y="95000"/>
                                    </p:animScale>
                                    <p:animScale>
                                      <p:cBhvr>
                                        <p:cTn id="84" dur="166" decel="50000">
                                          <p:stCondLst>
                                            <p:cond delay="1834"/>
                                          </p:stCondLst>
                                        </p:cTn>
                                        <p:tgtEl>
                                          <p:spTgt spid="2075"/>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2074"/>
                                        </p:tgtEl>
                                        <p:attrNameLst>
                                          <p:attrName>style.visibility</p:attrName>
                                        </p:attrNameLst>
                                      </p:cBhvr>
                                      <p:to>
                                        <p:strVal val="visible"/>
                                      </p:to>
                                    </p:set>
                                    <p:animEffect transition="in" filter="wipe(down)">
                                      <p:cBhvr>
                                        <p:cTn id="87" dur="580">
                                          <p:stCondLst>
                                            <p:cond delay="0"/>
                                          </p:stCondLst>
                                        </p:cTn>
                                        <p:tgtEl>
                                          <p:spTgt spid="2074"/>
                                        </p:tgtEl>
                                      </p:cBhvr>
                                    </p:animEffect>
                                    <p:anim calcmode="lin" valueType="num">
                                      <p:cBhvr>
                                        <p:cTn id="88" dur="1822" tmFilter="0,0; 0.14,0.36; 0.43,0.73; 0.71,0.91; 1.0,1.0">
                                          <p:stCondLst>
                                            <p:cond delay="0"/>
                                          </p:stCondLst>
                                        </p:cTn>
                                        <p:tgtEl>
                                          <p:spTgt spid="2074"/>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2074"/>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2074"/>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2074"/>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2074"/>
                                        </p:tgtEl>
                                        <p:attrNameLst>
                                          <p:attrName>ppt_y</p:attrName>
                                        </p:attrNameLst>
                                      </p:cBhvr>
                                      <p:tavLst>
                                        <p:tav tm="0" fmla="#ppt_y-sin(pi*$)/81">
                                          <p:val>
                                            <p:fltVal val="0"/>
                                          </p:val>
                                        </p:tav>
                                        <p:tav tm="100000">
                                          <p:val>
                                            <p:fltVal val="1"/>
                                          </p:val>
                                        </p:tav>
                                      </p:tavLst>
                                    </p:anim>
                                    <p:animScale>
                                      <p:cBhvr>
                                        <p:cTn id="93" dur="26">
                                          <p:stCondLst>
                                            <p:cond delay="650"/>
                                          </p:stCondLst>
                                        </p:cTn>
                                        <p:tgtEl>
                                          <p:spTgt spid="2074"/>
                                        </p:tgtEl>
                                      </p:cBhvr>
                                      <p:to x="100000" y="60000"/>
                                    </p:animScale>
                                    <p:animScale>
                                      <p:cBhvr>
                                        <p:cTn id="94" dur="166" decel="50000">
                                          <p:stCondLst>
                                            <p:cond delay="676"/>
                                          </p:stCondLst>
                                        </p:cTn>
                                        <p:tgtEl>
                                          <p:spTgt spid="2074"/>
                                        </p:tgtEl>
                                      </p:cBhvr>
                                      <p:to x="100000" y="100000"/>
                                    </p:animScale>
                                    <p:animScale>
                                      <p:cBhvr>
                                        <p:cTn id="95" dur="26">
                                          <p:stCondLst>
                                            <p:cond delay="1312"/>
                                          </p:stCondLst>
                                        </p:cTn>
                                        <p:tgtEl>
                                          <p:spTgt spid="2074"/>
                                        </p:tgtEl>
                                      </p:cBhvr>
                                      <p:to x="100000" y="80000"/>
                                    </p:animScale>
                                    <p:animScale>
                                      <p:cBhvr>
                                        <p:cTn id="96" dur="166" decel="50000">
                                          <p:stCondLst>
                                            <p:cond delay="1338"/>
                                          </p:stCondLst>
                                        </p:cTn>
                                        <p:tgtEl>
                                          <p:spTgt spid="2074"/>
                                        </p:tgtEl>
                                      </p:cBhvr>
                                      <p:to x="100000" y="100000"/>
                                    </p:animScale>
                                    <p:animScale>
                                      <p:cBhvr>
                                        <p:cTn id="97" dur="26">
                                          <p:stCondLst>
                                            <p:cond delay="1642"/>
                                          </p:stCondLst>
                                        </p:cTn>
                                        <p:tgtEl>
                                          <p:spTgt spid="2074"/>
                                        </p:tgtEl>
                                      </p:cBhvr>
                                      <p:to x="100000" y="90000"/>
                                    </p:animScale>
                                    <p:animScale>
                                      <p:cBhvr>
                                        <p:cTn id="98" dur="166" decel="50000">
                                          <p:stCondLst>
                                            <p:cond delay="1668"/>
                                          </p:stCondLst>
                                        </p:cTn>
                                        <p:tgtEl>
                                          <p:spTgt spid="2074"/>
                                        </p:tgtEl>
                                      </p:cBhvr>
                                      <p:to x="100000" y="100000"/>
                                    </p:animScale>
                                    <p:animScale>
                                      <p:cBhvr>
                                        <p:cTn id="99" dur="26">
                                          <p:stCondLst>
                                            <p:cond delay="1808"/>
                                          </p:stCondLst>
                                        </p:cTn>
                                        <p:tgtEl>
                                          <p:spTgt spid="2074"/>
                                        </p:tgtEl>
                                      </p:cBhvr>
                                      <p:to x="100000" y="95000"/>
                                    </p:animScale>
                                    <p:animScale>
                                      <p:cBhvr>
                                        <p:cTn id="100" dur="166" decel="50000">
                                          <p:stCondLst>
                                            <p:cond delay="1834"/>
                                          </p:stCondLst>
                                        </p:cTn>
                                        <p:tgtEl>
                                          <p:spTgt spid="2074"/>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wipe(down)">
                                      <p:cBhvr>
                                        <p:cTn id="103" dur="580">
                                          <p:stCondLst>
                                            <p:cond delay="0"/>
                                          </p:stCondLst>
                                        </p:cTn>
                                        <p:tgtEl>
                                          <p:spTgt spid="21"/>
                                        </p:tgtEl>
                                      </p:cBhvr>
                                    </p:animEffect>
                                    <p:anim calcmode="lin" valueType="num">
                                      <p:cBhvr>
                                        <p:cTn id="104"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09" dur="26">
                                          <p:stCondLst>
                                            <p:cond delay="650"/>
                                          </p:stCondLst>
                                        </p:cTn>
                                        <p:tgtEl>
                                          <p:spTgt spid="21"/>
                                        </p:tgtEl>
                                      </p:cBhvr>
                                      <p:to x="100000" y="60000"/>
                                    </p:animScale>
                                    <p:animScale>
                                      <p:cBhvr>
                                        <p:cTn id="110" dur="166" decel="50000">
                                          <p:stCondLst>
                                            <p:cond delay="676"/>
                                          </p:stCondLst>
                                        </p:cTn>
                                        <p:tgtEl>
                                          <p:spTgt spid="21"/>
                                        </p:tgtEl>
                                      </p:cBhvr>
                                      <p:to x="100000" y="100000"/>
                                    </p:animScale>
                                    <p:animScale>
                                      <p:cBhvr>
                                        <p:cTn id="111" dur="26">
                                          <p:stCondLst>
                                            <p:cond delay="1312"/>
                                          </p:stCondLst>
                                        </p:cTn>
                                        <p:tgtEl>
                                          <p:spTgt spid="21"/>
                                        </p:tgtEl>
                                      </p:cBhvr>
                                      <p:to x="100000" y="80000"/>
                                    </p:animScale>
                                    <p:animScale>
                                      <p:cBhvr>
                                        <p:cTn id="112" dur="166" decel="50000">
                                          <p:stCondLst>
                                            <p:cond delay="1338"/>
                                          </p:stCondLst>
                                        </p:cTn>
                                        <p:tgtEl>
                                          <p:spTgt spid="21"/>
                                        </p:tgtEl>
                                      </p:cBhvr>
                                      <p:to x="100000" y="100000"/>
                                    </p:animScale>
                                    <p:animScale>
                                      <p:cBhvr>
                                        <p:cTn id="113" dur="26">
                                          <p:stCondLst>
                                            <p:cond delay="1642"/>
                                          </p:stCondLst>
                                        </p:cTn>
                                        <p:tgtEl>
                                          <p:spTgt spid="21"/>
                                        </p:tgtEl>
                                      </p:cBhvr>
                                      <p:to x="100000" y="90000"/>
                                    </p:animScale>
                                    <p:animScale>
                                      <p:cBhvr>
                                        <p:cTn id="114" dur="166" decel="50000">
                                          <p:stCondLst>
                                            <p:cond delay="1668"/>
                                          </p:stCondLst>
                                        </p:cTn>
                                        <p:tgtEl>
                                          <p:spTgt spid="21"/>
                                        </p:tgtEl>
                                      </p:cBhvr>
                                      <p:to x="100000" y="100000"/>
                                    </p:animScale>
                                    <p:animScale>
                                      <p:cBhvr>
                                        <p:cTn id="115" dur="26">
                                          <p:stCondLst>
                                            <p:cond delay="1808"/>
                                          </p:stCondLst>
                                        </p:cTn>
                                        <p:tgtEl>
                                          <p:spTgt spid="21"/>
                                        </p:tgtEl>
                                      </p:cBhvr>
                                      <p:to x="100000" y="95000"/>
                                    </p:animScale>
                                    <p:animScale>
                                      <p:cBhvr>
                                        <p:cTn id="116" dur="166" decel="50000">
                                          <p:stCondLst>
                                            <p:cond delay="1834"/>
                                          </p:stCondLst>
                                        </p:cTn>
                                        <p:tgtEl>
                                          <p:spTgt spid="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a:spLocks noChangeArrowheads="1"/>
          </p:cNvSpPr>
          <p:nvPr/>
        </p:nvSpPr>
        <p:spPr bwMode="auto">
          <a:xfrm>
            <a:off x="357188" y="285750"/>
            <a:ext cx="4572000" cy="6186488"/>
          </a:xfrm>
          <a:prstGeom prst="rect">
            <a:avLst/>
          </a:prstGeom>
          <a:noFill/>
          <a:ln w="9525">
            <a:noFill/>
            <a:miter lim="800000"/>
            <a:headEnd/>
            <a:tailEnd/>
          </a:ln>
        </p:spPr>
        <p:txBody>
          <a:bodyPr>
            <a:spAutoFit/>
          </a:bodyPr>
          <a:lstStyle/>
          <a:p>
            <a:r>
              <a:rPr lang="ru-RU" b="1">
                <a:solidFill>
                  <a:schemeClr val="tx2"/>
                </a:solidFill>
                <a:latin typeface="Calibri" pitchFamily="34" charset="0"/>
              </a:rPr>
              <a:t>Если масса звезды меньше 0,85 от массы Солнца, то водород в ней выгорает в течение десятков миллиардов лет. Поэтому даже те из них, что появились после образования нашей галактики, горят сейчас и будут гореть ещё очень долго. Звёзды от 0,85 до 5 масс Солнца с разной скоростью проходят эволюцию, в конце которой сбрасывают оболочку в виде планетарной туманности (этап Г на Рис.1 и Фото 1) и превращаются в белого карлика (Рис.1Д). Что касается сравнительно малочисленных массивных звёзд, с массой более пяти масс Солнца, то характер их эволюции (значительно более быстрый, чем у их маломассивных коллег) будет принципиально отличаться от описанного выше. Большинство из них окончат своё существование грандиозным взрывом, который изредка наблюдается астрономами как явление вспышки сверхновой звезды. </a:t>
            </a:r>
            <a:r>
              <a:rPr lang="ru-RU">
                <a:solidFill>
                  <a:schemeClr val="tx2"/>
                </a:solidFill>
                <a:latin typeface="Calibri" pitchFamily="34" charset="0"/>
              </a:rPr>
              <a:t> </a:t>
            </a:r>
          </a:p>
        </p:txBody>
      </p:sp>
      <p:pic>
        <p:nvPicPr>
          <p:cNvPr id="17410" name="Picture 2" descr="77"/>
          <p:cNvPicPr>
            <a:picLocks noChangeAspect="1" noChangeArrowheads="1"/>
          </p:cNvPicPr>
          <p:nvPr/>
        </p:nvPicPr>
        <p:blipFill>
          <a:blip r:embed="rId2" cstate="email"/>
          <a:srcRect/>
          <a:stretch>
            <a:fillRect/>
          </a:stretch>
        </p:blipFill>
        <p:spPr bwMode="auto">
          <a:xfrm>
            <a:off x="5357818" y="1714488"/>
            <a:ext cx="2714644" cy="2571768"/>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7410"/>
                                        </p:tgtEl>
                                        <p:attrNameLst>
                                          <p:attrName>style.visibility</p:attrName>
                                        </p:attrNameLst>
                                      </p:cBhvr>
                                      <p:to>
                                        <p:strVal val="visible"/>
                                      </p:to>
                                    </p:set>
                                    <p:animEffect transition="in" filter="wipe(down)">
                                      <p:cBhvr>
                                        <p:cTn id="23" dur="580">
                                          <p:stCondLst>
                                            <p:cond delay="0"/>
                                          </p:stCondLst>
                                        </p:cTn>
                                        <p:tgtEl>
                                          <p:spTgt spid="17410"/>
                                        </p:tgtEl>
                                      </p:cBhvr>
                                    </p:animEffect>
                                    <p:anim calcmode="lin" valueType="num">
                                      <p:cBhvr>
                                        <p:cTn id="24" dur="1822" tmFilter="0,0; 0.14,0.36; 0.43,0.73; 0.71,0.91; 1.0,1.0">
                                          <p:stCondLst>
                                            <p:cond delay="0"/>
                                          </p:stCondLst>
                                        </p:cTn>
                                        <p:tgtEl>
                                          <p:spTgt spid="1741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741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741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741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7410"/>
                                        </p:tgtEl>
                                        <p:attrNameLst>
                                          <p:attrName>ppt_y</p:attrName>
                                        </p:attrNameLst>
                                      </p:cBhvr>
                                      <p:tavLst>
                                        <p:tav tm="0" fmla="#ppt_y-sin(pi*$)/81">
                                          <p:val>
                                            <p:fltVal val="0"/>
                                          </p:val>
                                        </p:tav>
                                        <p:tav tm="100000">
                                          <p:val>
                                            <p:fltVal val="1"/>
                                          </p:val>
                                        </p:tav>
                                      </p:tavLst>
                                    </p:anim>
                                    <p:animScale>
                                      <p:cBhvr>
                                        <p:cTn id="29" dur="26">
                                          <p:stCondLst>
                                            <p:cond delay="650"/>
                                          </p:stCondLst>
                                        </p:cTn>
                                        <p:tgtEl>
                                          <p:spTgt spid="17410"/>
                                        </p:tgtEl>
                                      </p:cBhvr>
                                      <p:to x="100000" y="60000"/>
                                    </p:animScale>
                                    <p:animScale>
                                      <p:cBhvr>
                                        <p:cTn id="30" dur="166" decel="50000">
                                          <p:stCondLst>
                                            <p:cond delay="676"/>
                                          </p:stCondLst>
                                        </p:cTn>
                                        <p:tgtEl>
                                          <p:spTgt spid="17410"/>
                                        </p:tgtEl>
                                      </p:cBhvr>
                                      <p:to x="100000" y="100000"/>
                                    </p:animScale>
                                    <p:animScale>
                                      <p:cBhvr>
                                        <p:cTn id="31" dur="26">
                                          <p:stCondLst>
                                            <p:cond delay="1312"/>
                                          </p:stCondLst>
                                        </p:cTn>
                                        <p:tgtEl>
                                          <p:spTgt spid="17410"/>
                                        </p:tgtEl>
                                      </p:cBhvr>
                                      <p:to x="100000" y="80000"/>
                                    </p:animScale>
                                    <p:animScale>
                                      <p:cBhvr>
                                        <p:cTn id="32" dur="166" decel="50000">
                                          <p:stCondLst>
                                            <p:cond delay="1338"/>
                                          </p:stCondLst>
                                        </p:cTn>
                                        <p:tgtEl>
                                          <p:spTgt spid="17410"/>
                                        </p:tgtEl>
                                      </p:cBhvr>
                                      <p:to x="100000" y="100000"/>
                                    </p:animScale>
                                    <p:animScale>
                                      <p:cBhvr>
                                        <p:cTn id="33" dur="26">
                                          <p:stCondLst>
                                            <p:cond delay="1642"/>
                                          </p:stCondLst>
                                        </p:cTn>
                                        <p:tgtEl>
                                          <p:spTgt spid="17410"/>
                                        </p:tgtEl>
                                      </p:cBhvr>
                                      <p:to x="100000" y="90000"/>
                                    </p:animScale>
                                    <p:animScale>
                                      <p:cBhvr>
                                        <p:cTn id="34" dur="166" decel="50000">
                                          <p:stCondLst>
                                            <p:cond delay="1668"/>
                                          </p:stCondLst>
                                        </p:cTn>
                                        <p:tgtEl>
                                          <p:spTgt spid="17410"/>
                                        </p:tgtEl>
                                      </p:cBhvr>
                                      <p:to x="100000" y="100000"/>
                                    </p:animScale>
                                    <p:animScale>
                                      <p:cBhvr>
                                        <p:cTn id="35" dur="26">
                                          <p:stCondLst>
                                            <p:cond delay="1808"/>
                                          </p:stCondLst>
                                        </p:cTn>
                                        <p:tgtEl>
                                          <p:spTgt spid="17410"/>
                                        </p:tgtEl>
                                      </p:cBhvr>
                                      <p:to x="100000" y="95000"/>
                                    </p:animScale>
                                    <p:animScale>
                                      <p:cBhvr>
                                        <p:cTn id="36" dur="166" decel="50000">
                                          <p:stCondLst>
                                            <p:cond delay="1834"/>
                                          </p:stCondLst>
                                        </p:cTn>
                                        <p:tgtEl>
                                          <p:spTgt spid="174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a:spLocks noChangeArrowheads="1"/>
          </p:cNvSpPr>
          <p:nvPr/>
        </p:nvSpPr>
        <p:spPr bwMode="auto">
          <a:xfrm>
            <a:off x="285750" y="428625"/>
            <a:ext cx="5929313" cy="3786188"/>
          </a:xfrm>
          <a:prstGeom prst="rect">
            <a:avLst/>
          </a:prstGeom>
          <a:noFill/>
          <a:ln w="9525">
            <a:noFill/>
            <a:miter lim="800000"/>
            <a:headEnd/>
            <a:tailEnd/>
          </a:ln>
        </p:spPr>
        <p:txBody>
          <a:bodyPr>
            <a:spAutoFit/>
          </a:bodyPr>
          <a:lstStyle/>
          <a:p>
            <a:r>
              <a:rPr lang="ru-RU" sz="2000" b="1">
                <a:solidFill>
                  <a:schemeClr val="tx2"/>
                </a:solidFill>
                <a:latin typeface="Calibri" pitchFamily="34" charset="0"/>
              </a:rPr>
              <a:t>Когда водород в основном выгорит, звезда ещё более сжимается, температура в её центре ещё возрастает и начинается реакция синтеза углерода из гелия. Затем гелий соединяется с углеродом и образуются ядра кислорода, затем всё более тяжёлые элементы вплоть до образования железа. Железо – устойчивый элемент. Энергия не выделяется ни при синтезе, ни при расщеплении. Поэтому жизнь звезды на этом и заканчивается. Однако характер прохождения этих процессов сильно отличается в зависимости от того, какова масса звезды.</a:t>
            </a:r>
            <a:r>
              <a:rPr lang="ru-RU" sz="2000">
                <a:solidFill>
                  <a:schemeClr val="tx2"/>
                </a:solidFill>
                <a:latin typeface="Calibri" pitchFamily="34" charset="0"/>
              </a:rPr>
              <a:t> </a:t>
            </a:r>
          </a:p>
        </p:txBody>
      </p:sp>
      <p:pic>
        <p:nvPicPr>
          <p:cNvPr id="16388" name="Picture 4" descr="C:\Documents and Settings\(k) МаЛиНkА (k)\Local Settings\Temporary Internet Files\Content.IE5\80GOMS6U\MC900433135[1].jpg"/>
          <p:cNvPicPr>
            <a:picLocks noChangeAspect="1" noChangeArrowheads="1"/>
          </p:cNvPicPr>
          <p:nvPr/>
        </p:nvPicPr>
        <p:blipFill>
          <a:blip r:embed="rId2" cstate="email"/>
          <a:srcRect/>
          <a:stretch>
            <a:fillRect/>
          </a:stretch>
        </p:blipFill>
        <p:spPr bwMode="auto">
          <a:xfrm rot="21341910">
            <a:off x="5214212" y="4069796"/>
            <a:ext cx="3145134" cy="2295651"/>
          </a:xfrm>
          <a:prstGeom prst="rect">
            <a:avLst/>
          </a:prstGeom>
          <a:ln>
            <a:noFill/>
          </a:ln>
          <a:effectLst>
            <a:softEdge rad="112500"/>
          </a:effectLst>
        </p:spPr>
      </p:pic>
      <p:pic>
        <p:nvPicPr>
          <p:cNvPr id="16389" name="Picture 5" descr="C:\Documents and Settings\(k) МаЛиНkА (k)\Local Settings\Temporary Internet Files\Content.IE5\LLDT9ZWM\MC900431611[1].png"/>
          <p:cNvPicPr>
            <a:picLocks noChangeAspect="1" noChangeArrowheads="1"/>
          </p:cNvPicPr>
          <p:nvPr/>
        </p:nvPicPr>
        <p:blipFill>
          <a:blip r:embed="rId3" cstate="print"/>
          <a:srcRect/>
          <a:stretch>
            <a:fillRect/>
          </a:stretch>
        </p:blipFill>
        <p:spPr bwMode="auto">
          <a:xfrm rot="-690012">
            <a:off x="642938" y="4786313"/>
            <a:ext cx="1128712" cy="1128712"/>
          </a:xfrm>
          <a:prstGeom prst="rect">
            <a:avLst/>
          </a:prstGeom>
          <a:noFill/>
          <a:ln w="9525">
            <a:noFill/>
            <a:miter lim="800000"/>
            <a:headEnd/>
            <a:tailEnd/>
          </a:ln>
        </p:spPr>
      </p:pic>
      <p:pic>
        <p:nvPicPr>
          <p:cNvPr id="9" name="Picture 5" descr="C:\Documents and Settings\(k) МаЛиНkА (k)\Local Settings\Temporary Internet Files\Content.IE5\LLDT9ZWM\MC900431611[1].png"/>
          <p:cNvPicPr>
            <a:picLocks noChangeAspect="1" noChangeArrowheads="1"/>
          </p:cNvPicPr>
          <p:nvPr/>
        </p:nvPicPr>
        <p:blipFill>
          <a:blip r:embed="rId3" cstate="print"/>
          <a:srcRect/>
          <a:stretch>
            <a:fillRect/>
          </a:stretch>
        </p:blipFill>
        <p:spPr bwMode="auto">
          <a:xfrm rot="-690012">
            <a:off x="2244725" y="4030663"/>
            <a:ext cx="1128713" cy="1128712"/>
          </a:xfrm>
          <a:prstGeom prst="rect">
            <a:avLst/>
          </a:prstGeom>
          <a:noFill/>
          <a:ln w="9525">
            <a:noFill/>
            <a:miter lim="800000"/>
            <a:headEnd/>
            <a:tailEnd/>
          </a:ln>
        </p:spPr>
      </p:pic>
      <p:pic>
        <p:nvPicPr>
          <p:cNvPr id="10" name="Picture 5" descr="C:\Documents and Settings\(k) МаЛиНkА (k)\Local Settings\Temporary Internet Files\Content.IE5\LLDT9ZWM\MC900431611[1].png"/>
          <p:cNvPicPr>
            <a:picLocks noChangeAspect="1" noChangeArrowheads="1"/>
          </p:cNvPicPr>
          <p:nvPr/>
        </p:nvPicPr>
        <p:blipFill>
          <a:blip r:embed="rId3" cstate="print"/>
          <a:srcRect/>
          <a:stretch>
            <a:fillRect/>
          </a:stretch>
        </p:blipFill>
        <p:spPr bwMode="auto">
          <a:xfrm rot="-690012">
            <a:off x="3530600" y="4887913"/>
            <a:ext cx="1128713" cy="1128712"/>
          </a:xfrm>
          <a:prstGeom prst="rect">
            <a:avLst/>
          </a:prstGeom>
          <a:noFill/>
          <a:ln w="9525">
            <a:noFill/>
            <a:miter lim="800000"/>
            <a:headEnd/>
            <a:tailEnd/>
          </a:ln>
        </p:spPr>
      </p:pic>
      <p:pic>
        <p:nvPicPr>
          <p:cNvPr id="11" name="Picture 5" descr="C:\Documents and Settings\(k) МаЛиНkА (k)\Local Settings\Temporary Internet Files\Content.IE5\LLDT9ZWM\MC900431611[1].png"/>
          <p:cNvPicPr>
            <a:picLocks noChangeAspect="1" noChangeArrowheads="1"/>
          </p:cNvPicPr>
          <p:nvPr/>
        </p:nvPicPr>
        <p:blipFill>
          <a:blip r:embed="rId3" cstate="print"/>
          <a:srcRect/>
          <a:stretch>
            <a:fillRect/>
          </a:stretch>
        </p:blipFill>
        <p:spPr bwMode="auto">
          <a:xfrm rot="-690012">
            <a:off x="6602413" y="101600"/>
            <a:ext cx="1128712" cy="1128713"/>
          </a:xfrm>
          <a:prstGeom prst="rect">
            <a:avLst/>
          </a:prstGeom>
          <a:noFill/>
          <a:ln w="9525">
            <a:noFill/>
            <a:miter lim="800000"/>
            <a:headEnd/>
            <a:tailEnd/>
          </a:ln>
        </p:spPr>
      </p:pic>
      <p:pic>
        <p:nvPicPr>
          <p:cNvPr id="12" name="Picture 5" descr="C:\Documents and Settings\(k) МаЛиНkА (k)\Local Settings\Temporary Internet Files\Content.IE5\LLDT9ZWM\MC900431611[1].png"/>
          <p:cNvPicPr>
            <a:picLocks noChangeAspect="1" noChangeArrowheads="1"/>
          </p:cNvPicPr>
          <p:nvPr/>
        </p:nvPicPr>
        <p:blipFill>
          <a:blip r:embed="rId3" cstate="print"/>
          <a:srcRect/>
          <a:stretch>
            <a:fillRect/>
          </a:stretch>
        </p:blipFill>
        <p:spPr bwMode="auto">
          <a:xfrm rot="-690012">
            <a:off x="7388225" y="2030413"/>
            <a:ext cx="1128713" cy="1128712"/>
          </a:xfrm>
          <a:prstGeom prst="rect">
            <a:avLst/>
          </a:prstGeom>
          <a:noFill/>
          <a:ln w="9525">
            <a:noFill/>
            <a:miter lim="800000"/>
            <a:headEnd/>
            <a:tailEnd/>
          </a:ln>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80">
                                          <p:stCondLst>
                                            <p:cond delay="0"/>
                                          </p:stCondLst>
                                        </p:cTn>
                                        <p:tgtEl>
                                          <p:spTgt spid="12"/>
                                        </p:tgtEl>
                                      </p:cBhvr>
                                    </p:animEffect>
                                    <p:anim calcmode="lin" valueType="num">
                                      <p:cBhvr>
                                        <p:cTn id="40"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5" dur="26">
                                          <p:stCondLst>
                                            <p:cond delay="650"/>
                                          </p:stCondLst>
                                        </p:cTn>
                                        <p:tgtEl>
                                          <p:spTgt spid="12"/>
                                        </p:tgtEl>
                                      </p:cBhvr>
                                      <p:to x="100000" y="60000"/>
                                    </p:animScale>
                                    <p:animScale>
                                      <p:cBhvr>
                                        <p:cTn id="46" dur="166" decel="50000">
                                          <p:stCondLst>
                                            <p:cond delay="676"/>
                                          </p:stCondLst>
                                        </p:cTn>
                                        <p:tgtEl>
                                          <p:spTgt spid="12"/>
                                        </p:tgtEl>
                                      </p:cBhvr>
                                      <p:to x="100000" y="100000"/>
                                    </p:animScale>
                                    <p:animScale>
                                      <p:cBhvr>
                                        <p:cTn id="47" dur="26">
                                          <p:stCondLst>
                                            <p:cond delay="1312"/>
                                          </p:stCondLst>
                                        </p:cTn>
                                        <p:tgtEl>
                                          <p:spTgt spid="12"/>
                                        </p:tgtEl>
                                      </p:cBhvr>
                                      <p:to x="100000" y="80000"/>
                                    </p:animScale>
                                    <p:animScale>
                                      <p:cBhvr>
                                        <p:cTn id="48" dur="166" decel="50000">
                                          <p:stCondLst>
                                            <p:cond delay="1338"/>
                                          </p:stCondLst>
                                        </p:cTn>
                                        <p:tgtEl>
                                          <p:spTgt spid="12"/>
                                        </p:tgtEl>
                                      </p:cBhvr>
                                      <p:to x="100000" y="100000"/>
                                    </p:animScale>
                                    <p:animScale>
                                      <p:cBhvr>
                                        <p:cTn id="49" dur="26">
                                          <p:stCondLst>
                                            <p:cond delay="1642"/>
                                          </p:stCondLst>
                                        </p:cTn>
                                        <p:tgtEl>
                                          <p:spTgt spid="12"/>
                                        </p:tgtEl>
                                      </p:cBhvr>
                                      <p:to x="100000" y="90000"/>
                                    </p:animScale>
                                    <p:animScale>
                                      <p:cBhvr>
                                        <p:cTn id="50" dur="166" decel="50000">
                                          <p:stCondLst>
                                            <p:cond delay="1668"/>
                                          </p:stCondLst>
                                        </p:cTn>
                                        <p:tgtEl>
                                          <p:spTgt spid="12"/>
                                        </p:tgtEl>
                                      </p:cBhvr>
                                      <p:to x="100000" y="100000"/>
                                    </p:animScale>
                                    <p:animScale>
                                      <p:cBhvr>
                                        <p:cTn id="51" dur="26">
                                          <p:stCondLst>
                                            <p:cond delay="1808"/>
                                          </p:stCondLst>
                                        </p:cTn>
                                        <p:tgtEl>
                                          <p:spTgt spid="12"/>
                                        </p:tgtEl>
                                      </p:cBhvr>
                                      <p:to x="100000" y="95000"/>
                                    </p:animScale>
                                    <p:animScale>
                                      <p:cBhvr>
                                        <p:cTn id="52" dur="166" decel="50000">
                                          <p:stCondLst>
                                            <p:cond delay="1834"/>
                                          </p:stCondLst>
                                        </p:cTn>
                                        <p:tgtEl>
                                          <p:spTgt spid="12"/>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16388"/>
                                        </p:tgtEl>
                                        <p:attrNameLst>
                                          <p:attrName>style.visibility</p:attrName>
                                        </p:attrNameLst>
                                      </p:cBhvr>
                                      <p:to>
                                        <p:strVal val="visible"/>
                                      </p:to>
                                    </p:set>
                                    <p:animEffect transition="in" filter="wipe(down)">
                                      <p:cBhvr>
                                        <p:cTn id="55" dur="580">
                                          <p:stCondLst>
                                            <p:cond delay="0"/>
                                          </p:stCondLst>
                                        </p:cTn>
                                        <p:tgtEl>
                                          <p:spTgt spid="16388"/>
                                        </p:tgtEl>
                                      </p:cBhvr>
                                    </p:animEffect>
                                    <p:anim calcmode="lin" valueType="num">
                                      <p:cBhvr>
                                        <p:cTn id="56" dur="1822" tmFilter="0,0; 0.14,0.36; 0.43,0.73; 0.71,0.91; 1.0,1.0">
                                          <p:stCondLst>
                                            <p:cond delay="0"/>
                                          </p:stCondLst>
                                        </p:cTn>
                                        <p:tgtEl>
                                          <p:spTgt spid="16388"/>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6388"/>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6388"/>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6388"/>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6388"/>
                                        </p:tgtEl>
                                        <p:attrNameLst>
                                          <p:attrName>ppt_y</p:attrName>
                                        </p:attrNameLst>
                                      </p:cBhvr>
                                      <p:tavLst>
                                        <p:tav tm="0" fmla="#ppt_y-sin(pi*$)/81">
                                          <p:val>
                                            <p:fltVal val="0"/>
                                          </p:val>
                                        </p:tav>
                                        <p:tav tm="100000">
                                          <p:val>
                                            <p:fltVal val="1"/>
                                          </p:val>
                                        </p:tav>
                                      </p:tavLst>
                                    </p:anim>
                                    <p:animScale>
                                      <p:cBhvr>
                                        <p:cTn id="61" dur="26">
                                          <p:stCondLst>
                                            <p:cond delay="650"/>
                                          </p:stCondLst>
                                        </p:cTn>
                                        <p:tgtEl>
                                          <p:spTgt spid="16388"/>
                                        </p:tgtEl>
                                      </p:cBhvr>
                                      <p:to x="100000" y="60000"/>
                                    </p:animScale>
                                    <p:animScale>
                                      <p:cBhvr>
                                        <p:cTn id="62" dur="166" decel="50000">
                                          <p:stCondLst>
                                            <p:cond delay="676"/>
                                          </p:stCondLst>
                                        </p:cTn>
                                        <p:tgtEl>
                                          <p:spTgt spid="16388"/>
                                        </p:tgtEl>
                                      </p:cBhvr>
                                      <p:to x="100000" y="100000"/>
                                    </p:animScale>
                                    <p:animScale>
                                      <p:cBhvr>
                                        <p:cTn id="63" dur="26">
                                          <p:stCondLst>
                                            <p:cond delay="1312"/>
                                          </p:stCondLst>
                                        </p:cTn>
                                        <p:tgtEl>
                                          <p:spTgt spid="16388"/>
                                        </p:tgtEl>
                                      </p:cBhvr>
                                      <p:to x="100000" y="80000"/>
                                    </p:animScale>
                                    <p:animScale>
                                      <p:cBhvr>
                                        <p:cTn id="64" dur="166" decel="50000">
                                          <p:stCondLst>
                                            <p:cond delay="1338"/>
                                          </p:stCondLst>
                                        </p:cTn>
                                        <p:tgtEl>
                                          <p:spTgt spid="16388"/>
                                        </p:tgtEl>
                                      </p:cBhvr>
                                      <p:to x="100000" y="100000"/>
                                    </p:animScale>
                                    <p:animScale>
                                      <p:cBhvr>
                                        <p:cTn id="65" dur="26">
                                          <p:stCondLst>
                                            <p:cond delay="1642"/>
                                          </p:stCondLst>
                                        </p:cTn>
                                        <p:tgtEl>
                                          <p:spTgt spid="16388"/>
                                        </p:tgtEl>
                                      </p:cBhvr>
                                      <p:to x="100000" y="90000"/>
                                    </p:animScale>
                                    <p:animScale>
                                      <p:cBhvr>
                                        <p:cTn id="66" dur="166" decel="50000">
                                          <p:stCondLst>
                                            <p:cond delay="1668"/>
                                          </p:stCondLst>
                                        </p:cTn>
                                        <p:tgtEl>
                                          <p:spTgt spid="16388"/>
                                        </p:tgtEl>
                                      </p:cBhvr>
                                      <p:to x="100000" y="100000"/>
                                    </p:animScale>
                                    <p:animScale>
                                      <p:cBhvr>
                                        <p:cTn id="67" dur="26">
                                          <p:stCondLst>
                                            <p:cond delay="1808"/>
                                          </p:stCondLst>
                                        </p:cTn>
                                        <p:tgtEl>
                                          <p:spTgt spid="16388"/>
                                        </p:tgtEl>
                                      </p:cBhvr>
                                      <p:to x="100000" y="95000"/>
                                    </p:animScale>
                                    <p:animScale>
                                      <p:cBhvr>
                                        <p:cTn id="68" dur="166" decel="50000">
                                          <p:stCondLst>
                                            <p:cond delay="1834"/>
                                          </p:stCondLst>
                                        </p:cTn>
                                        <p:tgtEl>
                                          <p:spTgt spid="16388"/>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down)">
                                      <p:cBhvr>
                                        <p:cTn id="71" dur="580">
                                          <p:stCondLst>
                                            <p:cond delay="0"/>
                                          </p:stCondLst>
                                        </p:cTn>
                                        <p:tgtEl>
                                          <p:spTgt spid="10"/>
                                        </p:tgtEl>
                                      </p:cBhvr>
                                    </p:animEffect>
                                    <p:anim calcmode="lin" valueType="num">
                                      <p:cBhvr>
                                        <p:cTn id="7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77" dur="26">
                                          <p:stCondLst>
                                            <p:cond delay="650"/>
                                          </p:stCondLst>
                                        </p:cTn>
                                        <p:tgtEl>
                                          <p:spTgt spid="10"/>
                                        </p:tgtEl>
                                      </p:cBhvr>
                                      <p:to x="100000" y="60000"/>
                                    </p:animScale>
                                    <p:animScale>
                                      <p:cBhvr>
                                        <p:cTn id="78" dur="166" decel="50000">
                                          <p:stCondLst>
                                            <p:cond delay="676"/>
                                          </p:stCondLst>
                                        </p:cTn>
                                        <p:tgtEl>
                                          <p:spTgt spid="10"/>
                                        </p:tgtEl>
                                      </p:cBhvr>
                                      <p:to x="100000" y="100000"/>
                                    </p:animScale>
                                    <p:animScale>
                                      <p:cBhvr>
                                        <p:cTn id="79" dur="26">
                                          <p:stCondLst>
                                            <p:cond delay="1312"/>
                                          </p:stCondLst>
                                        </p:cTn>
                                        <p:tgtEl>
                                          <p:spTgt spid="10"/>
                                        </p:tgtEl>
                                      </p:cBhvr>
                                      <p:to x="100000" y="80000"/>
                                    </p:animScale>
                                    <p:animScale>
                                      <p:cBhvr>
                                        <p:cTn id="80" dur="166" decel="50000">
                                          <p:stCondLst>
                                            <p:cond delay="1338"/>
                                          </p:stCondLst>
                                        </p:cTn>
                                        <p:tgtEl>
                                          <p:spTgt spid="10"/>
                                        </p:tgtEl>
                                      </p:cBhvr>
                                      <p:to x="100000" y="100000"/>
                                    </p:animScale>
                                    <p:animScale>
                                      <p:cBhvr>
                                        <p:cTn id="81" dur="26">
                                          <p:stCondLst>
                                            <p:cond delay="1642"/>
                                          </p:stCondLst>
                                        </p:cTn>
                                        <p:tgtEl>
                                          <p:spTgt spid="10"/>
                                        </p:tgtEl>
                                      </p:cBhvr>
                                      <p:to x="100000" y="90000"/>
                                    </p:animScale>
                                    <p:animScale>
                                      <p:cBhvr>
                                        <p:cTn id="82" dur="166" decel="50000">
                                          <p:stCondLst>
                                            <p:cond delay="1668"/>
                                          </p:stCondLst>
                                        </p:cTn>
                                        <p:tgtEl>
                                          <p:spTgt spid="10"/>
                                        </p:tgtEl>
                                      </p:cBhvr>
                                      <p:to x="100000" y="100000"/>
                                    </p:animScale>
                                    <p:animScale>
                                      <p:cBhvr>
                                        <p:cTn id="83" dur="26">
                                          <p:stCondLst>
                                            <p:cond delay="1808"/>
                                          </p:stCondLst>
                                        </p:cTn>
                                        <p:tgtEl>
                                          <p:spTgt spid="10"/>
                                        </p:tgtEl>
                                      </p:cBhvr>
                                      <p:to x="100000" y="95000"/>
                                    </p:animScale>
                                    <p:animScale>
                                      <p:cBhvr>
                                        <p:cTn id="84" dur="166" decel="50000">
                                          <p:stCondLst>
                                            <p:cond delay="1834"/>
                                          </p:stCondLst>
                                        </p:cTn>
                                        <p:tgtEl>
                                          <p:spTgt spid="10"/>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wipe(down)">
                                      <p:cBhvr>
                                        <p:cTn id="87" dur="580">
                                          <p:stCondLst>
                                            <p:cond delay="0"/>
                                          </p:stCondLst>
                                        </p:cTn>
                                        <p:tgtEl>
                                          <p:spTgt spid="9"/>
                                        </p:tgtEl>
                                      </p:cBhvr>
                                    </p:animEffect>
                                    <p:anim calcmode="lin" valueType="num">
                                      <p:cBhvr>
                                        <p:cTn id="8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93" dur="26">
                                          <p:stCondLst>
                                            <p:cond delay="650"/>
                                          </p:stCondLst>
                                        </p:cTn>
                                        <p:tgtEl>
                                          <p:spTgt spid="9"/>
                                        </p:tgtEl>
                                      </p:cBhvr>
                                      <p:to x="100000" y="60000"/>
                                    </p:animScale>
                                    <p:animScale>
                                      <p:cBhvr>
                                        <p:cTn id="94" dur="166" decel="50000">
                                          <p:stCondLst>
                                            <p:cond delay="676"/>
                                          </p:stCondLst>
                                        </p:cTn>
                                        <p:tgtEl>
                                          <p:spTgt spid="9"/>
                                        </p:tgtEl>
                                      </p:cBhvr>
                                      <p:to x="100000" y="100000"/>
                                    </p:animScale>
                                    <p:animScale>
                                      <p:cBhvr>
                                        <p:cTn id="95" dur="26">
                                          <p:stCondLst>
                                            <p:cond delay="1312"/>
                                          </p:stCondLst>
                                        </p:cTn>
                                        <p:tgtEl>
                                          <p:spTgt spid="9"/>
                                        </p:tgtEl>
                                      </p:cBhvr>
                                      <p:to x="100000" y="80000"/>
                                    </p:animScale>
                                    <p:animScale>
                                      <p:cBhvr>
                                        <p:cTn id="96" dur="166" decel="50000">
                                          <p:stCondLst>
                                            <p:cond delay="1338"/>
                                          </p:stCondLst>
                                        </p:cTn>
                                        <p:tgtEl>
                                          <p:spTgt spid="9"/>
                                        </p:tgtEl>
                                      </p:cBhvr>
                                      <p:to x="100000" y="100000"/>
                                    </p:animScale>
                                    <p:animScale>
                                      <p:cBhvr>
                                        <p:cTn id="97" dur="26">
                                          <p:stCondLst>
                                            <p:cond delay="1642"/>
                                          </p:stCondLst>
                                        </p:cTn>
                                        <p:tgtEl>
                                          <p:spTgt spid="9"/>
                                        </p:tgtEl>
                                      </p:cBhvr>
                                      <p:to x="100000" y="90000"/>
                                    </p:animScale>
                                    <p:animScale>
                                      <p:cBhvr>
                                        <p:cTn id="98" dur="166" decel="50000">
                                          <p:stCondLst>
                                            <p:cond delay="1668"/>
                                          </p:stCondLst>
                                        </p:cTn>
                                        <p:tgtEl>
                                          <p:spTgt spid="9"/>
                                        </p:tgtEl>
                                      </p:cBhvr>
                                      <p:to x="100000" y="100000"/>
                                    </p:animScale>
                                    <p:animScale>
                                      <p:cBhvr>
                                        <p:cTn id="99" dur="26">
                                          <p:stCondLst>
                                            <p:cond delay="1808"/>
                                          </p:stCondLst>
                                        </p:cTn>
                                        <p:tgtEl>
                                          <p:spTgt spid="9"/>
                                        </p:tgtEl>
                                      </p:cBhvr>
                                      <p:to x="100000" y="95000"/>
                                    </p:animScale>
                                    <p:animScale>
                                      <p:cBhvr>
                                        <p:cTn id="100" dur="166" decel="50000">
                                          <p:stCondLst>
                                            <p:cond delay="1834"/>
                                          </p:stCondLst>
                                        </p:cTn>
                                        <p:tgtEl>
                                          <p:spTgt spid="9"/>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16389"/>
                                        </p:tgtEl>
                                        <p:attrNameLst>
                                          <p:attrName>style.visibility</p:attrName>
                                        </p:attrNameLst>
                                      </p:cBhvr>
                                      <p:to>
                                        <p:strVal val="visible"/>
                                      </p:to>
                                    </p:set>
                                    <p:animEffect transition="in" filter="wipe(down)">
                                      <p:cBhvr>
                                        <p:cTn id="103" dur="580">
                                          <p:stCondLst>
                                            <p:cond delay="0"/>
                                          </p:stCondLst>
                                        </p:cTn>
                                        <p:tgtEl>
                                          <p:spTgt spid="16389"/>
                                        </p:tgtEl>
                                      </p:cBhvr>
                                    </p:animEffect>
                                    <p:anim calcmode="lin" valueType="num">
                                      <p:cBhvr>
                                        <p:cTn id="104" dur="1822" tmFilter="0,0; 0.14,0.36; 0.43,0.73; 0.71,0.91; 1.0,1.0">
                                          <p:stCondLst>
                                            <p:cond delay="0"/>
                                          </p:stCondLst>
                                        </p:cTn>
                                        <p:tgtEl>
                                          <p:spTgt spid="16389"/>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6389"/>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6389"/>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6389"/>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6389"/>
                                        </p:tgtEl>
                                        <p:attrNameLst>
                                          <p:attrName>ppt_y</p:attrName>
                                        </p:attrNameLst>
                                      </p:cBhvr>
                                      <p:tavLst>
                                        <p:tav tm="0" fmla="#ppt_y-sin(pi*$)/81">
                                          <p:val>
                                            <p:fltVal val="0"/>
                                          </p:val>
                                        </p:tav>
                                        <p:tav tm="100000">
                                          <p:val>
                                            <p:fltVal val="1"/>
                                          </p:val>
                                        </p:tav>
                                      </p:tavLst>
                                    </p:anim>
                                    <p:animScale>
                                      <p:cBhvr>
                                        <p:cTn id="109" dur="26">
                                          <p:stCondLst>
                                            <p:cond delay="650"/>
                                          </p:stCondLst>
                                        </p:cTn>
                                        <p:tgtEl>
                                          <p:spTgt spid="16389"/>
                                        </p:tgtEl>
                                      </p:cBhvr>
                                      <p:to x="100000" y="60000"/>
                                    </p:animScale>
                                    <p:animScale>
                                      <p:cBhvr>
                                        <p:cTn id="110" dur="166" decel="50000">
                                          <p:stCondLst>
                                            <p:cond delay="676"/>
                                          </p:stCondLst>
                                        </p:cTn>
                                        <p:tgtEl>
                                          <p:spTgt spid="16389"/>
                                        </p:tgtEl>
                                      </p:cBhvr>
                                      <p:to x="100000" y="100000"/>
                                    </p:animScale>
                                    <p:animScale>
                                      <p:cBhvr>
                                        <p:cTn id="111" dur="26">
                                          <p:stCondLst>
                                            <p:cond delay="1312"/>
                                          </p:stCondLst>
                                        </p:cTn>
                                        <p:tgtEl>
                                          <p:spTgt spid="16389"/>
                                        </p:tgtEl>
                                      </p:cBhvr>
                                      <p:to x="100000" y="80000"/>
                                    </p:animScale>
                                    <p:animScale>
                                      <p:cBhvr>
                                        <p:cTn id="112" dur="166" decel="50000">
                                          <p:stCondLst>
                                            <p:cond delay="1338"/>
                                          </p:stCondLst>
                                        </p:cTn>
                                        <p:tgtEl>
                                          <p:spTgt spid="16389"/>
                                        </p:tgtEl>
                                      </p:cBhvr>
                                      <p:to x="100000" y="100000"/>
                                    </p:animScale>
                                    <p:animScale>
                                      <p:cBhvr>
                                        <p:cTn id="113" dur="26">
                                          <p:stCondLst>
                                            <p:cond delay="1642"/>
                                          </p:stCondLst>
                                        </p:cTn>
                                        <p:tgtEl>
                                          <p:spTgt spid="16389"/>
                                        </p:tgtEl>
                                      </p:cBhvr>
                                      <p:to x="100000" y="90000"/>
                                    </p:animScale>
                                    <p:animScale>
                                      <p:cBhvr>
                                        <p:cTn id="114" dur="166" decel="50000">
                                          <p:stCondLst>
                                            <p:cond delay="1668"/>
                                          </p:stCondLst>
                                        </p:cTn>
                                        <p:tgtEl>
                                          <p:spTgt spid="16389"/>
                                        </p:tgtEl>
                                      </p:cBhvr>
                                      <p:to x="100000" y="100000"/>
                                    </p:animScale>
                                    <p:animScale>
                                      <p:cBhvr>
                                        <p:cTn id="115" dur="26">
                                          <p:stCondLst>
                                            <p:cond delay="1808"/>
                                          </p:stCondLst>
                                        </p:cTn>
                                        <p:tgtEl>
                                          <p:spTgt spid="16389"/>
                                        </p:tgtEl>
                                      </p:cBhvr>
                                      <p:to x="100000" y="95000"/>
                                    </p:animScale>
                                    <p:animScale>
                                      <p:cBhvr>
                                        <p:cTn id="116" dur="166" decel="50000">
                                          <p:stCondLst>
                                            <p:cond delay="1834"/>
                                          </p:stCondLst>
                                        </p:cTn>
                                        <p:tgtEl>
                                          <p:spTgt spid="1638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a:spLocks noChangeArrowheads="1"/>
          </p:cNvSpPr>
          <p:nvPr/>
        </p:nvSpPr>
        <p:spPr bwMode="auto">
          <a:xfrm>
            <a:off x="0" y="0"/>
            <a:ext cx="9144000" cy="2032000"/>
          </a:xfrm>
          <a:prstGeom prst="rect">
            <a:avLst/>
          </a:prstGeom>
          <a:noFill/>
          <a:ln w="9525">
            <a:noFill/>
            <a:miter lim="800000"/>
            <a:headEnd/>
            <a:tailEnd/>
          </a:ln>
        </p:spPr>
        <p:txBody>
          <a:bodyPr>
            <a:spAutoFit/>
          </a:bodyPr>
          <a:lstStyle/>
          <a:p>
            <a:r>
              <a:rPr lang="ru-RU" b="1">
                <a:solidFill>
                  <a:schemeClr val="tx2"/>
                </a:solidFill>
                <a:latin typeface="Calibri" pitchFamily="34" charset="0"/>
              </a:rPr>
              <a:t>В результате такого взрыва образуются нейтронные звёзды и, реже – чёрные дыры, которые довольно быстро испаряются. Пример последствий такого взрыва показан на Фото 2. В обоих случаях, вещество, выброшенное взрывом, превращается в туманность. Туманности довольно быстро рассеиваются в окружающем пространстве. Состоят эти туманности в основном из водорода. Итак, звёздное население нашей Галактики, как и других галактик, состоит из двух основных классов звёзд – звёзд переходного типа и устойчивого типа.</a:t>
            </a:r>
            <a:endParaRPr lang="ru-RU">
              <a:solidFill>
                <a:schemeClr val="tx2"/>
              </a:solidFill>
              <a:latin typeface="Calibri" pitchFamily="34" charset="0"/>
            </a:endParaRPr>
          </a:p>
        </p:txBody>
      </p:sp>
      <p:sp>
        <p:nvSpPr>
          <p:cNvPr id="9" name="Прямоугольник 8"/>
          <p:cNvSpPr>
            <a:spLocks noChangeArrowheads="1"/>
          </p:cNvSpPr>
          <p:nvPr/>
        </p:nvSpPr>
        <p:spPr bwMode="auto">
          <a:xfrm>
            <a:off x="357188" y="1928813"/>
            <a:ext cx="4572000" cy="3416300"/>
          </a:xfrm>
          <a:prstGeom prst="rect">
            <a:avLst/>
          </a:prstGeom>
          <a:noFill/>
          <a:ln w="9525">
            <a:noFill/>
            <a:miter lim="800000"/>
            <a:headEnd/>
            <a:tailEnd/>
          </a:ln>
        </p:spPr>
        <p:txBody>
          <a:bodyPr>
            <a:spAutoFit/>
          </a:bodyPr>
          <a:lstStyle/>
          <a:p>
            <a:r>
              <a:rPr lang="ru-RU" b="1">
                <a:latin typeface="Calibri" pitchFamily="34" charset="0"/>
              </a:rPr>
              <a:t>          </a:t>
            </a:r>
            <a:r>
              <a:rPr lang="ru-RU" b="1">
                <a:solidFill>
                  <a:schemeClr val="tx2"/>
                </a:solidFill>
                <a:latin typeface="Calibri" pitchFamily="34" charset="0"/>
              </a:rPr>
              <a:t> К первым относятся гиганты, ко второму типу звёзды основного класса (аналогичным нашему Солнцу), красные карлики с массами значительно меньшими чем у Солнца, белые карлики и нейтронные звёзды. </a:t>
            </a:r>
            <a:br>
              <a:rPr lang="ru-RU" b="1">
                <a:solidFill>
                  <a:schemeClr val="tx2"/>
                </a:solidFill>
                <a:latin typeface="Calibri" pitchFamily="34" charset="0"/>
              </a:rPr>
            </a:br>
            <a:r>
              <a:rPr lang="ru-RU" b="1">
                <a:solidFill>
                  <a:schemeClr val="tx2"/>
                </a:solidFill>
                <a:latin typeface="Calibri" pitchFamily="34" charset="0"/>
              </a:rPr>
              <a:t>          Звёзды первого класса существуют настолько короткое время, что влияния на возникновение планетных систем никакого не оказывают. Поэтому мы не будем останавливаться на их рассмотрении.</a:t>
            </a:r>
            <a:br>
              <a:rPr lang="ru-RU" b="1">
                <a:solidFill>
                  <a:schemeClr val="tx2"/>
                </a:solidFill>
                <a:latin typeface="Calibri" pitchFamily="34" charset="0"/>
              </a:rPr>
            </a:br>
            <a:endParaRPr lang="ru-RU">
              <a:solidFill>
                <a:schemeClr val="tx2"/>
              </a:solidFill>
              <a:latin typeface="Calibri" pitchFamily="34" charset="0"/>
            </a:endParaRPr>
          </a:p>
        </p:txBody>
      </p:sp>
      <p:sp>
        <p:nvSpPr>
          <p:cNvPr id="10" name="Прямоугольник 9"/>
          <p:cNvSpPr>
            <a:spLocks noChangeArrowheads="1"/>
          </p:cNvSpPr>
          <p:nvPr/>
        </p:nvSpPr>
        <p:spPr bwMode="auto">
          <a:xfrm>
            <a:off x="0" y="5000625"/>
            <a:ext cx="9144000" cy="2032000"/>
          </a:xfrm>
          <a:prstGeom prst="rect">
            <a:avLst/>
          </a:prstGeom>
          <a:noFill/>
          <a:ln w="9525">
            <a:noFill/>
            <a:miter lim="800000"/>
            <a:headEnd/>
            <a:tailEnd/>
          </a:ln>
        </p:spPr>
        <p:txBody>
          <a:bodyPr>
            <a:spAutoFit/>
          </a:bodyPr>
          <a:lstStyle/>
          <a:p>
            <a:r>
              <a:rPr lang="ru-RU" b="1">
                <a:solidFill>
                  <a:schemeClr val="tx2"/>
                </a:solidFill>
                <a:latin typeface="Calibri" pitchFamily="34" charset="0"/>
              </a:rPr>
              <a:t>На звёздах второго класса остановимся несколько подробнее. Итак, красные карлики это в принципе такие же звёзды как и наше Солнце, но значительно меньше его по массе. Там выгорает водород, превращаясь в гелий. Но процессы этого превращения идут гораздо медленнее, поэтому время их жизни таково, что до сих пор ещё светятся даже те из них, которые образовались еще незадолго после Большого взрыва. Они также вряд ли могут принимать заметное участие в образовании планетных систем.</a:t>
            </a:r>
            <a:br>
              <a:rPr lang="ru-RU" b="1">
                <a:solidFill>
                  <a:schemeClr val="tx2"/>
                </a:solidFill>
                <a:latin typeface="Calibri" pitchFamily="34" charset="0"/>
              </a:rPr>
            </a:br>
            <a:endParaRPr lang="ru-RU">
              <a:solidFill>
                <a:schemeClr val="tx2"/>
              </a:solidFill>
              <a:latin typeface="Calibri" pitchFamily="34" charset="0"/>
            </a:endParaRPr>
          </a:p>
        </p:txBody>
      </p:sp>
      <p:pic>
        <p:nvPicPr>
          <p:cNvPr id="18436" name="Picture 4" descr="n76"/>
          <p:cNvPicPr>
            <a:picLocks noChangeAspect="1" noChangeArrowheads="1"/>
          </p:cNvPicPr>
          <p:nvPr/>
        </p:nvPicPr>
        <p:blipFill>
          <a:blip r:embed="rId2" cstate="print"/>
          <a:srcRect l="2499" r="2499" b="5704"/>
          <a:stretch>
            <a:fillRect/>
          </a:stretch>
        </p:blipFill>
        <p:spPr bwMode="auto">
          <a:xfrm>
            <a:off x="5643563" y="2071688"/>
            <a:ext cx="2714625" cy="2571750"/>
          </a:xfrm>
          <a:prstGeom prst="rect">
            <a:avLst/>
          </a:prstGeom>
          <a:noFill/>
          <a:ln w="9525">
            <a:noFill/>
            <a:miter lim="800000"/>
            <a:headEnd/>
            <a:tailEnd/>
          </a:ln>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80">
                                          <p:stCondLst>
                                            <p:cond delay="0"/>
                                          </p:stCondLst>
                                        </p:cTn>
                                        <p:tgtEl>
                                          <p:spTgt spid="10"/>
                                        </p:tgtEl>
                                      </p:cBhvr>
                                    </p:animEffect>
                                    <p:anim calcmode="lin" valueType="num">
                                      <p:cBhvr>
                                        <p:cTn id="4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5" dur="26">
                                          <p:stCondLst>
                                            <p:cond delay="650"/>
                                          </p:stCondLst>
                                        </p:cTn>
                                        <p:tgtEl>
                                          <p:spTgt spid="10"/>
                                        </p:tgtEl>
                                      </p:cBhvr>
                                      <p:to x="100000" y="60000"/>
                                    </p:animScale>
                                    <p:animScale>
                                      <p:cBhvr>
                                        <p:cTn id="46" dur="166" decel="50000">
                                          <p:stCondLst>
                                            <p:cond delay="676"/>
                                          </p:stCondLst>
                                        </p:cTn>
                                        <p:tgtEl>
                                          <p:spTgt spid="10"/>
                                        </p:tgtEl>
                                      </p:cBhvr>
                                      <p:to x="100000" y="100000"/>
                                    </p:animScale>
                                    <p:animScale>
                                      <p:cBhvr>
                                        <p:cTn id="47" dur="26">
                                          <p:stCondLst>
                                            <p:cond delay="1312"/>
                                          </p:stCondLst>
                                        </p:cTn>
                                        <p:tgtEl>
                                          <p:spTgt spid="10"/>
                                        </p:tgtEl>
                                      </p:cBhvr>
                                      <p:to x="100000" y="80000"/>
                                    </p:animScale>
                                    <p:animScale>
                                      <p:cBhvr>
                                        <p:cTn id="48" dur="166" decel="50000">
                                          <p:stCondLst>
                                            <p:cond delay="1338"/>
                                          </p:stCondLst>
                                        </p:cTn>
                                        <p:tgtEl>
                                          <p:spTgt spid="10"/>
                                        </p:tgtEl>
                                      </p:cBhvr>
                                      <p:to x="100000" y="100000"/>
                                    </p:animScale>
                                    <p:animScale>
                                      <p:cBhvr>
                                        <p:cTn id="49" dur="26">
                                          <p:stCondLst>
                                            <p:cond delay="1642"/>
                                          </p:stCondLst>
                                        </p:cTn>
                                        <p:tgtEl>
                                          <p:spTgt spid="10"/>
                                        </p:tgtEl>
                                      </p:cBhvr>
                                      <p:to x="100000" y="90000"/>
                                    </p:animScale>
                                    <p:animScale>
                                      <p:cBhvr>
                                        <p:cTn id="50" dur="166" decel="50000">
                                          <p:stCondLst>
                                            <p:cond delay="1668"/>
                                          </p:stCondLst>
                                        </p:cTn>
                                        <p:tgtEl>
                                          <p:spTgt spid="10"/>
                                        </p:tgtEl>
                                      </p:cBhvr>
                                      <p:to x="100000" y="100000"/>
                                    </p:animScale>
                                    <p:animScale>
                                      <p:cBhvr>
                                        <p:cTn id="51" dur="26">
                                          <p:stCondLst>
                                            <p:cond delay="1808"/>
                                          </p:stCondLst>
                                        </p:cTn>
                                        <p:tgtEl>
                                          <p:spTgt spid="10"/>
                                        </p:tgtEl>
                                      </p:cBhvr>
                                      <p:to x="100000" y="95000"/>
                                    </p:animScale>
                                    <p:animScale>
                                      <p:cBhvr>
                                        <p:cTn id="52" dur="166" decel="50000">
                                          <p:stCondLst>
                                            <p:cond delay="1834"/>
                                          </p:stCondLst>
                                        </p:cTn>
                                        <p:tgtEl>
                                          <p:spTgt spid="10"/>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18436"/>
                                        </p:tgtEl>
                                        <p:attrNameLst>
                                          <p:attrName>style.visibility</p:attrName>
                                        </p:attrNameLst>
                                      </p:cBhvr>
                                      <p:to>
                                        <p:strVal val="visible"/>
                                      </p:to>
                                    </p:set>
                                    <p:animEffect transition="in" filter="wipe(down)">
                                      <p:cBhvr>
                                        <p:cTn id="55" dur="580">
                                          <p:stCondLst>
                                            <p:cond delay="0"/>
                                          </p:stCondLst>
                                        </p:cTn>
                                        <p:tgtEl>
                                          <p:spTgt spid="18436"/>
                                        </p:tgtEl>
                                      </p:cBhvr>
                                    </p:animEffect>
                                    <p:anim calcmode="lin" valueType="num">
                                      <p:cBhvr>
                                        <p:cTn id="56" dur="1822" tmFilter="0,0; 0.14,0.36; 0.43,0.73; 0.71,0.91; 1.0,1.0">
                                          <p:stCondLst>
                                            <p:cond delay="0"/>
                                          </p:stCondLst>
                                        </p:cTn>
                                        <p:tgtEl>
                                          <p:spTgt spid="18436"/>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8436"/>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8436"/>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8436"/>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8436"/>
                                        </p:tgtEl>
                                        <p:attrNameLst>
                                          <p:attrName>ppt_y</p:attrName>
                                        </p:attrNameLst>
                                      </p:cBhvr>
                                      <p:tavLst>
                                        <p:tav tm="0" fmla="#ppt_y-sin(pi*$)/81">
                                          <p:val>
                                            <p:fltVal val="0"/>
                                          </p:val>
                                        </p:tav>
                                        <p:tav tm="100000">
                                          <p:val>
                                            <p:fltVal val="1"/>
                                          </p:val>
                                        </p:tav>
                                      </p:tavLst>
                                    </p:anim>
                                    <p:animScale>
                                      <p:cBhvr>
                                        <p:cTn id="61" dur="26">
                                          <p:stCondLst>
                                            <p:cond delay="650"/>
                                          </p:stCondLst>
                                        </p:cTn>
                                        <p:tgtEl>
                                          <p:spTgt spid="18436"/>
                                        </p:tgtEl>
                                      </p:cBhvr>
                                      <p:to x="100000" y="60000"/>
                                    </p:animScale>
                                    <p:animScale>
                                      <p:cBhvr>
                                        <p:cTn id="62" dur="166" decel="50000">
                                          <p:stCondLst>
                                            <p:cond delay="676"/>
                                          </p:stCondLst>
                                        </p:cTn>
                                        <p:tgtEl>
                                          <p:spTgt spid="18436"/>
                                        </p:tgtEl>
                                      </p:cBhvr>
                                      <p:to x="100000" y="100000"/>
                                    </p:animScale>
                                    <p:animScale>
                                      <p:cBhvr>
                                        <p:cTn id="63" dur="26">
                                          <p:stCondLst>
                                            <p:cond delay="1312"/>
                                          </p:stCondLst>
                                        </p:cTn>
                                        <p:tgtEl>
                                          <p:spTgt spid="18436"/>
                                        </p:tgtEl>
                                      </p:cBhvr>
                                      <p:to x="100000" y="80000"/>
                                    </p:animScale>
                                    <p:animScale>
                                      <p:cBhvr>
                                        <p:cTn id="64" dur="166" decel="50000">
                                          <p:stCondLst>
                                            <p:cond delay="1338"/>
                                          </p:stCondLst>
                                        </p:cTn>
                                        <p:tgtEl>
                                          <p:spTgt spid="18436"/>
                                        </p:tgtEl>
                                      </p:cBhvr>
                                      <p:to x="100000" y="100000"/>
                                    </p:animScale>
                                    <p:animScale>
                                      <p:cBhvr>
                                        <p:cTn id="65" dur="26">
                                          <p:stCondLst>
                                            <p:cond delay="1642"/>
                                          </p:stCondLst>
                                        </p:cTn>
                                        <p:tgtEl>
                                          <p:spTgt spid="18436"/>
                                        </p:tgtEl>
                                      </p:cBhvr>
                                      <p:to x="100000" y="90000"/>
                                    </p:animScale>
                                    <p:animScale>
                                      <p:cBhvr>
                                        <p:cTn id="66" dur="166" decel="50000">
                                          <p:stCondLst>
                                            <p:cond delay="1668"/>
                                          </p:stCondLst>
                                        </p:cTn>
                                        <p:tgtEl>
                                          <p:spTgt spid="18436"/>
                                        </p:tgtEl>
                                      </p:cBhvr>
                                      <p:to x="100000" y="100000"/>
                                    </p:animScale>
                                    <p:animScale>
                                      <p:cBhvr>
                                        <p:cTn id="67" dur="26">
                                          <p:stCondLst>
                                            <p:cond delay="1808"/>
                                          </p:stCondLst>
                                        </p:cTn>
                                        <p:tgtEl>
                                          <p:spTgt spid="18436"/>
                                        </p:tgtEl>
                                      </p:cBhvr>
                                      <p:to x="100000" y="95000"/>
                                    </p:animScale>
                                    <p:animScale>
                                      <p:cBhvr>
                                        <p:cTn id="68" dur="166" decel="50000">
                                          <p:stCondLst>
                                            <p:cond delay="1834"/>
                                          </p:stCondLst>
                                        </p:cTn>
                                        <p:tgtEl>
                                          <p:spTgt spid="1843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a:spLocks noChangeArrowheads="1"/>
          </p:cNvSpPr>
          <p:nvPr/>
        </p:nvSpPr>
        <p:spPr bwMode="auto">
          <a:xfrm>
            <a:off x="142875" y="214313"/>
            <a:ext cx="6858000" cy="2308225"/>
          </a:xfrm>
          <a:prstGeom prst="rect">
            <a:avLst/>
          </a:prstGeom>
          <a:noFill/>
          <a:ln w="9525">
            <a:noFill/>
            <a:miter lim="800000"/>
            <a:headEnd/>
            <a:tailEnd/>
          </a:ln>
        </p:spPr>
        <p:txBody>
          <a:bodyPr>
            <a:spAutoFit/>
          </a:bodyPr>
          <a:lstStyle/>
          <a:p>
            <a:r>
              <a:rPr lang="ru-RU" b="1">
                <a:solidFill>
                  <a:schemeClr val="tx2"/>
                </a:solidFill>
                <a:latin typeface="Calibri" pitchFamily="34" charset="0"/>
              </a:rPr>
              <a:t>Звёзды, аналогичные нашему Солнцу, являются основным населением галактики. Считают, что они составляют порядка 90% от всех звёзд. Время их жизни, примерно 15 миллиардов лет. Возраст нашего Солнца – примерно 7 миллиардов лет. До взрыва его в виде новой звезды осталось еще около 7 миллиардов лет. Так что нам вряд ли стоит опасаться такой катастрофы в ближайшее время.</a:t>
            </a:r>
            <a:br>
              <a:rPr lang="ru-RU" b="1">
                <a:solidFill>
                  <a:schemeClr val="tx2"/>
                </a:solidFill>
                <a:latin typeface="Calibri" pitchFamily="34" charset="0"/>
              </a:rPr>
            </a:br>
            <a:endParaRPr lang="ru-RU">
              <a:solidFill>
                <a:schemeClr val="tx2"/>
              </a:solidFill>
              <a:latin typeface="Calibri" pitchFamily="34" charset="0"/>
            </a:endParaRPr>
          </a:p>
        </p:txBody>
      </p:sp>
      <p:sp>
        <p:nvSpPr>
          <p:cNvPr id="19459" name="Rectangle 3"/>
          <p:cNvSpPr>
            <a:spLocks noChangeArrowheads="1"/>
          </p:cNvSpPr>
          <p:nvPr/>
        </p:nvSpPr>
        <p:spPr bwMode="auto">
          <a:xfrm>
            <a:off x="2357438" y="2000250"/>
            <a:ext cx="6786562" cy="1477963"/>
          </a:xfrm>
          <a:prstGeom prst="rect">
            <a:avLst/>
          </a:prstGeom>
          <a:noFill/>
          <a:ln w="9525">
            <a:noFill/>
            <a:miter lim="800000"/>
            <a:headEnd/>
            <a:tailEnd/>
          </a:ln>
        </p:spPr>
        <p:txBody>
          <a:bodyPr anchor="ctr">
            <a:spAutoFit/>
          </a:bodyPr>
          <a:lstStyle/>
          <a:p>
            <a:r>
              <a:rPr lang="ru-RU" b="1">
                <a:solidFill>
                  <a:schemeClr val="tx2"/>
                </a:solidFill>
                <a:cs typeface="Times New Roman" pitchFamily="18" charset="0"/>
              </a:rPr>
              <a:t>Радиус Солнца – 696 000 км, масса – 1,99 </a:t>
            </a:r>
            <a:r>
              <a:rPr lang="ru-RU" b="1">
                <a:solidFill>
                  <a:schemeClr val="tx2"/>
                </a:solidFill>
                <a:latin typeface="Times New Roman" pitchFamily="18" charset="0"/>
                <a:cs typeface="Times New Roman" pitchFamily="18" charset="0"/>
                <a:sym typeface="Symbol" pitchFamily="18" charset="2"/>
              </a:rPr>
              <a:t></a:t>
            </a:r>
            <a:r>
              <a:rPr lang="ru-RU" b="1">
                <a:solidFill>
                  <a:schemeClr val="tx2"/>
                </a:solidFill>
                <a:cs typeface="Times New Roman" pitchFamily="18" charset="0"/>
              </a:rPr>
              <a:t> </a:t>
            </a:r>
            <a:r>
              <a:rPr lang="ru-RU" b="1">
                <a:solidFill>
                  <a:schemeClr val="tx2"/>
                </a:solidFill>
                <a:latin typeface="Times New Roman" pitchFamily="18" charset="0"/>
                <a:cs typeface="Times New Roman" pitchFamily="18" charset="0"/>
                <a:sym typeface="Symbol" pitchFamily="18" charset="2"/>
              </a:rPr>
              <a:t>10</a:t>
            </a:r>
            <a:r>
              <a:rPr lang="ru-RU" b="1" baseline="30000">
                <a:solidFill>
                  <a:schemeClr val="tx2"/>
                </a:solidFill>
                <a:latin typeface="Times New Roman" pitchFamily="18" charset="0"/>
                <a:cs typeface="Times New Roman" pitchFamily="18" charset="0"/>
                <a:sym typeface="Symbol" pitchFamily="18" charset="2"/>
              </a:rPr>
              <a:t>33</a:t>
            </a:r>
            <a:r>
              <a:rPr lang="ru-RU" b="1">
                <a:solidFill>
                  <a:schemeClr val="tx2"/>
                </a:solidFill>
                <a:latin typeface="Times New Roman" pitchFamily="18" charset="0"/>
                <a:cs typeface="Times New Roman" pitchFamily="18" charset="0"/>
                <a:sym typeface="Symbol" pitchFamily="18" charset="2"/>
              </a:rPr>
              <a:t> г, средняя плотность 1,41 г/см</a:t>
            </a:r>
            <a:r>
              <a:rPr lang="ru-RU" b="1" baseline="30000">
                <a:solidFill>
                  <a:schemeClr val="tx2"/>
                </a:solidFill>
                <a:latin typeface="Times New Roman" pitchFamily="18" charset="0"/>
                <a:cs typeface="Times New Roman" pitchFamily="18" charset="0"/>
                <a:sym typeface="Symbol" pitchFamily="18" charset="2"/>
              </a:rPr>
              <a:t>3</a:t>
            </a:r>
            <a:r>
              <a:rPr lang="ru-RU" b="1">
                <a:solidFill>
                  <a:schemeClr val="tx2"/>
                </a:solidFill>
                <a:latin typeface="Times New Roman" pitchFamily="18" charset="0"/>
                <a:cs typeface="Times New Roman" pitchFamily="18" charset="0"/>
                <a:sym typeface="Symbol" pitchFamily="18" charset="2"/>
              </a:rPr>
              <a:t>. Температура на поверхности Солнца – 5806 К (К - градусы по Кельвину. 0 градусов по Кельвину равен -273 градусов по Цельсию).</a:t>
            </a:r>
            <a:br>
              <a:rPr lang="ru-RU" b="1">
                <a:solidFill>
                  <a:schemeClr val="tx2"/>
                </a:solidFill>
                <a:latin typeface="Times New Roman" pitchFamily="18" charset="0"/>
                <a:cs typeface="Times New Roman" pitchFamily="18" charset="0"/>
                <a:sym typeface="Symbol" pitchFamily="18" charset="2"/>
              </a:rPr>
            </a:br>
            <a:r>
              <a:rPr lang="ru-RU" b="1">
                <a:solidFill>
                  <a:schemeClr val="tx2"/>
                </a:solidFill>
                <a:latin typeface="Times New Roman" pitchFamily="18" charset="0"/>
                <a:cs typeface="Times New Roman" pitchFamily="18" charset="0"/>
                <a:sym typeface="Symbol" pitchFamily="18" charset="2"/>
              </a:rPr>
              <a:t>           </a:t>
            </a:r>
          </a:p>
        </p:txBody>
      </p:sp>
      <p:sp>
        <p:nvSpPr>
          <p:cNvPr id="8" name="Прямоугольник 7"/>
          <p:cNvSpPr>
            <a:spLocks noChangeArrowheads="1"/>
          </p:cNvSpPr>
          <p:nvPr/>
        </p:nvSpPr>
        <p:spPr bwMode="auto">
          <a:xfrm>
            <a:off x="214313" y="3214688"/>
            <a:ext cx="6643687" cy="2308225"/>
          </a:xfrm>
          <a:prstGeom prst="rect">
            <a:avLst/>
          </a:prstGeom>
          <a:noFill/>
          <a:ln w="9525">
            <a:noFill/>
            <a:miter lim="800000"/>
            <a:headEnd/>
            <a:tailEnd/>
          </a:ln>
        </p:spPr>
        <p:txBody>
          <a:bodyPr>
            <a:spAutoFit/>
          </a:bodyPr>
          <a:lstStyle/>
          <a:p>
            <a:r>
              <a:rPr lang="ru-RU" b="1">
                <a:solidFill>
                  <a:schemeClr val="tx2"/>
                </a:solidFill>
                <a:latin typeface="Times New Roman" pitchFamily="18" charset="0"/>
                <a:cs typeface="Times New Roman" pitchFamily="18" charset="0"/>
                <a:sym typeface="Symbol" pitchFamily="18" charset="2"/>
              </a:rPr>
              <a:t>Когда термоядерные реакции в звезде закончатся железом, происходит последний аккорд её жизни – она взрывается и превращается в белый карлик, нейтронную звезду или чёрную дыру в зависимости от начальной массы. Наше Солнце превратится в белого карлика, образовав при этом планетарную туманность.</a:t>
            </a:r>
            <a:br>
              <a:rPr lang="ru-RU" b="1">
                <a:solidFill>
                  <a:schemeClr val="tx2"/>
                </a:solidFill>
                <a:latin typeface="Times New Roman" pitchFamily="18" charset="0"/>
                <a:cs typeface="Times New Roman" pitchFamily="18" charset="0"/>
                <a:sym typeface="Symbol" pitchFamily="18" charset="2"/>
              </a:rPr>
            </a:br>
            <a:r>
              <a:rPr lang="ru-RU" b="1">
                <a:solidFill>
                  <a:schemeClr val="tx2"/>
                </a:solidFill>
                <a:latin typeface="Times New Roman" pitchFamily="18" charset="0"/>
                <a:cs typeface="Times New Roman" pitchFamily="18" charset="0"/>
                <a:sym typeface="Symbol" pitchFamily="18" charset="2"/>
              </a:rPr>
              <a:t/>
            </a:r>
            <a:br>
              <a:rPr lang="ru-RU" b="1">
                <a:solidFill>
                  <a:schemeClr val="tx2"/>
                </a:solidFill>
                <a:latin typeface="Times New Roman" pitchFamily="18" charset="0"/>
                <a:cs typeface="Times New Roman" pitchFamily="18" charset="0"/>
                <a:sym typeface="Symbol" pitchFamily="18" charset="2"/>
              </a:rPr>
            </a:br>
            <a:endParaRPr lang="ru-RU">
              <a:latin typeface="Calibri" pitchFamily="34" charset="0"/>
            </a:endParaRPr>
          </a:p>
        </p:txBody>
      </p:sp>
      <p:sp>
        <p:nvSpPr>
          <p:cNvPr id="19460" name="Rectangle 4"/>
          <p:cNvSpPr>
            <a:spLocks noChangeArrowheads="1"/>
          </p:cNvSpPr>
          <p:nvPr/>
        </p:nvSpPr>
        <p:spPr bwMode="auto">
          <a:xfrm>
            <a:off x="214313" y="4929188"/>
            <a:ext cx="8929687" cy="2308225"/>
          </a:xfrm>
          <a:prstGeom prst="rect">
            <a:avLst/>
          </a:prstGeom>
          <a:noFill/>
          <a:ln w="9525">
            <a:noFill/>
            <a:miter lim="800000"/>
            <a:headEnd/>
            <a:tailEnd/>
          </a:ln>
        </p:spPr>
        <p:txBody>
          <a:bodyPr anchor="ctr">
            <a:spAutoFit/>
          </a:bodyPr>
          <a:lstStyle/>
          <a:p>
            <a:r>
              <a:rPr lang="ru-RU" sz="1200" b="1">
                <a:cs typeface="Times New Roman" pitchFamily="18" charset="0"/>
              </a:rPr>
              <a:t>           </a:t>
            </a:r>
            <a:r>
              <a:rPr lang="ru-RU" b="1">
                <a:solidFill>
                  <a:schemeClr val="tx2"/>
                </a:solidFill>
                <a:cs typeface="Times New Roman" pitchFamily="18" charset="0"/>
              </a:rPr>
              <a:t>Белый карлик состоит в основном из железа. Он сильно сжат. Радиус его составляет примерно 5000 км, то есть он по размерам примерно равен нашей Земле. При этом плотность его составляет около 4</a:t>
            </a:r>
            <a:r>
              <a:rPr lang="ru-RU" b="1">
                <a:solidFill>
                  <a:schemeClr val="tx2"/>
                </a:solidFill>
                <a:cs typeface="Times New Roman" pitchFamily="18" charset="0"/>
                <a:sym typeface="Symbol" pitchFamily="18" charset="2"/>
              </a:rPr>
              <a:t></a:t>
            </a:r>
            <a:r>
              <a:rPr lang="ru-RU" b="1">
                <a:solidFill>
                  <a:schemeClr val="tx2"/>
                </a:solidFill>
                <a:cs typeface="Times New Roman" pitchFamily="18" charset="0"/>
              </a:rPr>
              <a:t>10</a:t>
            </a:r>
            <a:r>
              <a:rPr lang="ru-RU" b="1" baseline="30000">
                <a:solidFill>
                  <a:schemeClr val="tx2"/>
                </a:solidFill>
                <a:cs typeface="Times New Roman" pitchFamily="18" charset="0"/>
                <a:sym typeface="Symbol" pitchFamily="18" charset="2"/>
              </a:rPr>
              <a:t>6</a:t>
            </a:r>
            <a:r>
              <a:rPr lang="ru-RU" b="1">
                <a:solidFill>
                  <a:schemeClr val="tx2"/>
                </a:solidFill>
                <a:cs typeface="Times New Roman" pitchFamily="18" charset="0"/>
                <a:sym typeface="Symbol" pitchFamily="18" charset="2"/>
              </a:rPr>
              <a:t> г/см</a:t>
            </a:r>
            <a:r>
              <a:rPr lang="ru-RU" b="1" baseline="30000">
                <a:solidFill>
                  <a:schemeClr val="tx2"/>
                </a:solidFill>
                <a:cs typeface="Times New Roman" pitchFamily="18" charset="0"/>
                <a:sym typeface="Symbol" pitchFamily="18" charset="2"/>
              </a:rPr>
              <a:t>3</a:t>
            </a:r>
            <a:r>
              <a:rPr lang="ru-RU" b="1">
                <a:solidFill>
                  <a:schemeClr val="tx2"/>
                </a:solidFill>
                <a:cs typeface="Times New Roman" pitchFamily="18" charset="0"/>
                <a:sym typeface="Symbol" pitchFamily="18" charset="2"/>
              </a:rPr>
              <a:t>, то есть весит такое вещество в четыре миллиона больше, чем вода на Земле. Температура на его поверхности – 10000К. Белый карлик очень медленно остывает и остаётся существовать вплоть до скончания мира. </a:t>
            </a:r>
            <a:br>
              <a:rPr lang="ru-RU" b="1">
                <a:solidFill>
                  <a:schemeClr val="tx2"/>
                </a:solidFill>
                <a:cs typeface="Times New Roman" pitchFamily="18" charset="0"/>
                <a:sym typeface="Symbol" pitchFamily="18" charset="2"/>
              </a:rPr>
            </a:br>
            <a:r>
              <a:rPr lang="ru-RU" b="1">
                <a:solidFill>
                  <a:schemeClr val="tx2"/>
                </a:solidFill>
                <a:cs typeface="Times New Roman" pitchFamily="18" charset="0"/>
                <a:sym typeface="Symbol" pitchFamily="18" charset="2"/>
              </a:rPr>
              <a:t/>
            </a:r>
            <a:br>
              <a:rPr lang="ru-RU" b="1">
                <a:solidFill>
                  <a:schemeClr val="tx2"/>
                </a:solidFill>
                <a:cs typeface="Times New Roman" pitchFamily="18" charset="0"/>
                <a:sym typeface="Symbol" pitchFamily="18" charset="2"/>
              </a:rPr>
            </a:br>
            <a:endParaRPr lang="ru-RU" b="1">
              <a:solidFill>
                <a:schemeClr val="tx2"/>
              </a:solidFill>
              <a:cs typeface="Times New Roman" pitchFamily="18" charset="0"/>
              <a:sym typeface="Symbol" pitchFamily="18" charset="2"/>
            </a:endParaRPr>
          </a:p>
        </p:txBody>
      </p:sp>
      <p:pic>
        <p:nvPicPr>
          <p:cNvPr id="19461" name="Picture 5" descr="C:\Documents and Settings\(k) МаЛиНkА (k)\Local Settings\Temporary Internet Files\Content.IE5\LLDT9ZWM\MC900431611[1].png"/>
          <p:cNvPicPr>
            <a:picLocks noChangeAspect="1" noChangeArrowheads="1"/>
          </p:cNvPicPr>
          <p:nvPr/>
        </p:nvPicPr>
        <p:blipFill>
          <a:blip r:embed="rId2" cstate="print"/>
          <a:srcRect/>
          <a:stretch>
            <a:fillRect/>
          </a:stretch>
        </p:blipFill>
        <p:spPr bwMode="auto">
          <a:xfrm rot="-917908">
            <a:off x="455613" y="2027238"/>
            <a:ext cx="1485900" cy="1485900"/>
          </a:xfrm>
          <a:prstGeom prst="rect">
            <a:avLst/>
          </a:prstGeom>
          <a:noFill/>
          <a:ln w="9525">
            <a:noFill/>
            <a:miter lim="800000"/>
            <a:headEnd/>
            <a:tailEnd/>
          </a:ln>
        </p:spPr>
      </p:pic>
      <p:pic>
        <p:nvPicPr>
          <p:cNvPr id="11" name="Picture 5" descr="C:\Documents and Settings\(k) МаЛиНkА (k)\Local Settings\Temporary Internet Files\Content.IE5\LLDT9ZWM\MC900431611[1].png"/>
          <p:cNvPicPr>
            <a:picLocks noChangeAspect="1" noChangeArrowheads="1"/>
          </p:cNvPicPr>
          <p:nvPr/>
        </p:nvPicPr>
        <p:blipFill>
          <a:blip r:embed="rId2" cstate="print"/>
          <a:srcRect/>
          <a:stretch>
            <a:fillRect/>
          </a:stretch>
        </p:blipFill>
        <p:spPr bwMode="auto">
          <a:xfrm rot="-917908">
            <a:off x="7242175" y="384175"/>
            <a:ext cx="1485900" cy="1485900"/>
          </a:xfrm>
          <a:prstGeom prst="rect">
            <a:avLst/>
          </a:prstGeom>
          <a:noFill/>
          <a:ln w="9525">
            <a:noFill/>
            <a:miter lim="800000"/>
            <a:headEnd/>
            <a:tailEnd/>
          </a:ln>
        </p:spPr>
      </p:pic>
      <p:pic>
        <p:nvPicPr>
          <p:cNvPr id="12" name="Picture 5" descr="C:\Documents and Settings\(k) МаЛиНkА (k)\Local Settings\Temporary Internet Files\Content.IE5\LLDT9ZWM\MC900431611[1].png"/>
          <p:cNvPicPr>
            <a:picLocks noChangeAspect="1" noChangeArrowheads="1"/>
          </p:cNvPicPr>
          <p:nvPr/>
        </p:nvPicPr>
        <p:blipFill>
          <a:blip r:embed="rId2" cstate="print"/>
          <a:srcRect/>
          <a:stretch>
            <a:fillRect/>
          </a:stretch>
        </p:blipFill>
        <p:spPr bwMode="auto">
          <a:xfrm rot="-917908">
            <a:off x="6884988" y="3098800"/>
            <a:ext cx="1485900" cy="1485900"/>
          </a:xfrm>
          <a:prstGeom prst="rect">
            <a:avLst/>
          </a:prstGeom>
          <a:noFill/>
          <a:ln w="9525">
            <a:noFill/>
            <a:miter lim="800000"/>
            <a:headEnd/>
            <a:tailEnd/>
          </a:ln>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9459"/>
                                        </p:tgtEl>
                                        <p:attrNameLst>
                                          <p:attrName>style.visibility</p:attrName>
                                        </p:attrNameLst>
                                      </p:cBhvr>
                                      <p:to>
                                        <p:strVal val="visible"/>
                                      </p:to>
                                    </p:set>
                                    <p:animEffect transition="in" filter="wipe(down)">
                                      <p:cBhvr>
                                        <p:cTn id="23" dur="580">
                                          <p:stCondLst>
                                            <p:cond delay="0"/>
                                          </p:stCondLst>
                                        </p:cTn>
                                        <p:tgtEl>
                                          <p:spTgt spid="19459"/>
                                        </p:tgtEl>
                                      </p:cBhvr>
                                    </p:animEffect>
                                    <p:anim calcmode="lin" valueType="num">
                                      <p:cBhvr>
                                        <p:cTn id="24" dur="1822" tmFilter="0,0; 0.14,0.36; 0.43,0.73; 0.71,0.91; 1.0,1.0">
                                          <p:stCondLst>
                                            <p:cond delay="0"/>
                                          </p:stCondLst>
                                        </p:cTn>
                                        <p:tgtEl>
                                          <p:spTgt spid="1945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945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945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945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9459"/>
                                        </p:tgtEl>
                                        <p:attrNameLst>
                                          <p:attrName>ppt_y</p:attrName>
                                        </p:attrNameLst>
                                      </p:cBhvr>
                                      <p:tavLst>
                                        <p:tav tm="0" fmla="#ppt_y-sin(pi*$)/81">
                                          <p:val>
                                            <p:fltVal val="0"/>
                                          </p:val>
                                        </p:tav>
                                        <p:tav tm="100000">
                                          <p:val>
                                            <p:fltVal val="1"/>
                                          </p:val>
                                        </p:tav>
                                      </p:tavLst>
                                    </p:anim>
                                    <p:animScale>
                                      <p:cBhvr>
                                        <p:cTn id="29" dur="26">
                                          <p:stCondLst>
                                            <p:cond delay="650"/>
                                          </p:stCondLst>
                                        </p:cTn>
                                        <p:tgtEl>
                                          <p:spTgt spid="19459"/>
                                        </p:tgtEl>
                                      </p:cBhvr>
                                      <p:to x="100000" y="60000"/>
                                    </p:animScale>
                                    <p:animScale>
                                      <p:cBhvr>
                                        <p:cTn id="30" dur="166" decel="50000">
                                          <p:stCondLst>
                                            <p:cond delay="676"/>
                                          </p:stCondLst>
                                        </p:cTn>
                                        <p:tgtEl>
                                          <p:spTgt spid="19459"/>
                                        </p:tgtEl>
                                      </p:cBhvr>
                                      <p:to x="100000" y="100000"/>
                                    </p:animScale>
                                    <p:animScale>
                                      <p:cBhvr>
                                        <p:cTn id="31" dur="26">
                                          <p:stCondLst>
                                            <p:cond delay="1312"/>
                                          </p:stCondLst>
                                        </p:cTn>
                                        <p:tgtEl>
                                          <p:spTgt spid="19459"/>
                                        </p:tgtEl>
                                      </p:cBhvr>
                                      <p:to x="100000" y="80000"/>
                                    </p:animScale>
                                    <p:animScale>
                                      <p:cBhvr>
                                        <p:cTn id="32" dur="166" decel="50000">
                                          <p:stCondLst>
                                            <p:cond delay="1338"/>
                                          </p:stCondLst>
                                        </p:cTn>
                                        <p:tgtEl>
                                          <p:spTgt spid="19459"/>
                                        </p:tgtEl>
                                      </p:cBhvr>
                                      <p:to x="100000" y="100000"/>
                                    </p:animScale>
                                    <p:animScale>
                                      <p:cBhvr>
                                        <p:cTn id="33" dur="26">
                                          <p:stCondLst>
                                            <p:cond delay="1642"/>
                                          </p:stCondLst>
                                        </p:cTn>
                                        <p:tgtEl>
                                          <p:spTgt spid="19459"/>
                                        </p:tgtEl>
                                      </p:cBhvr>
                                      <p:to x="100000" y="90000"/>
                                    </p:animScale>
                                    <p:animScale>
                                      <p:cBhvr>
                                        <p:cTn id="34" dur="166" decel="50000">
                                          <p:stCondLst>
                                            <p:cond delay="1668"/>
                                          </p:stCondLst>
                                        </p:cTn>
                                        <p:tgtEl>
                                          <p:spTgt spid="19459"/>
                                        </p:tgtEl>
                                      </p:cBhvr>
                                      <p:to x="100000" y="100000"/>
                                    </p:animScale>
                                    <p:animScale>
                                      <p:cBhvr>
                                        <p:cTn id="35" dur="26">
                                          <p:stCondLst>
                                            <p:cond delay="1808"/>
                                          </p:stCondLst>
                                        </p:cTn>
                                        <p:tgtEl>
                                          <p:spTgt spid="19459"/>
                                        </p:tgtEl>
                                      </p:cBhvr>
                                      <p:to x="100000" y="95000"/>
                                    </p:animScale>
                                    <p:animScale>
                                      <p:cBhvr>
                                        <p:cTn id="36" dur="166" decel="50000">
                                          <p:stCondLst>
                                            <p:cond delay="1834"/>
                                          </p:stCondLst>
                                        </p:cTn>
                                        <p:tgtEl>
                                          <p:spTgt spid="19459"/>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80">
                                          <p:stCondLst>
                                            <p:cond delay="0"/>
                                          </p:stCondLst>
                                        </p:cTn>
                                        <p:tgtEl>
                                          <p:spTgt spid="11"/>
                                        </p:tgtEl>
                                      </p:cBhvr>
                                    </p:animEffect>
                                    <p:anim calcmode="lin" valueType="num">
                                      <p:cBhvr>
                                        <p:cTn id="40"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5" dur="26">
                                          <p:stCondLst>
                                            <p:cond delay="650"/>
                                          </p:stCondLst>
                                        </p:cTn>
                                        <p:tgtEl>
                                          <p:spTgt spid="11"/>
                                        </p:tgtEl>
                                      </p:cBhvr>
                                      <p:to x="100000" y="60000"/>
                                    </p:animScale>
                                    <p:animScale>
                                      <p:cBhvr>
                                        <p:cTn id="46" dur="166" decel="50000">
                                          <p:stCondLst>
                                            <p:cond delay="676"/>
                                          </p:stCondLst>
                                        </p:cTn>
                                        <p:tgtEl>
                                          <p:spTgt spid="11"/>
                                        </p:tgtEl>
                                      </p:cBhvr>
                                      <p:to x="100000" y="100000"/>
                                    </p:animScale>
                                    <p:animScale>
                                      <p:cBhvr>
                                        <p:cTn id="47" dur="26">
                                          <p:stCondLst>
                                            <p:cond delay="1312"/>
                                          </p:stCondLst>
                                        </p:cTn>
                                        <p:tgtEl>
                                          <p:spTgt spid="11"/>
                                        </p:tgtEl>
                                      </p:cBhvr>
                                      <p:to x="100000" y="80000"/>
                                    </p:animScale>
                                    <p:animScale>
                                      <p:cBhvr>
                                        <p:cTn id="48" dur="166" decel="50000">
                                          <p:stCondLst>
                                            <p:cond delay="1338"/>
                                          </p:stCondLst>
                                        </p:cTn>
                                        <p:tgtEl>
                                          <p:spTgt spid="11"/>
                                        </p:tgtEl>
                                      </p:cBhvr>
                                      <p:to x="100000" y="100000"/>
                                    </p:animScale>
                                    <p:animScale>
                                      <p:cBhvr>
                                        <p:cTn id="49" dur="26">
                                          <p:stCondLst>
                                            <p:cond delay="1642"/>
                                          </p:stCondLst>
                                        </p:cTn>
                                        <p:tgtEl>
                                          <p:spTgt spid="11"/>
                                        </p:tgtEl>
                                      </p:cBhvr>
                                      <p:to x="100000" y="90000"/>
                                    </p:animScale>
                                    <p:animScale>
                                      <p:cBhvr>
                                        <p:cTn id="50" dur="166" decel="50000">
                                          <p:stCondLst>
                                            <p:cond delay="1668"/>
                                          </p:stCondLst>
                                        </p:cTn>
                                        <p:tgtEl>
                                          <p:spTgt spid="11"/>
                                        </p:tgtEl>
                                      </p:cBhvr>
                                      <p:to x="100000" y="100000"/>
                                    </p:animScale>
                                    <p:animScale>
                                      <p:cBhvr>
                                        <p:cTn id="51" dur="26">
                                          <p:stCondLst>
                                            <p:cond delay="1808"/>
                                          </p:stCondLst>
                                        </p:cTn>
                                        <p:tgtEl>
                                          <p:spTgt spid="11"/>
                                        </p:tgtEl>
                                      </p:cBhvr>
                                      <p:to x="100000" y="95000"/>
                                    </p:animScale>
                                    <p:animScale>
                                      <p:cBhvr>
                                        <p:cTn id="52" dur="166" decel="50000">
                                          <p:stCondLst>
                                            <p:cond delay="1834"/>
                                          </p:stCondLst>
                                        </p:cTn>
                                        <p:tgtEl>
                                          <p:spTgt spid="11"/>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19461"/>
                                        </p:tgtEl>
                                        <p:attrNameLst>
                                          <p:attrName>style.visibility</p:attrName>
                                        </p:attrNameLst>
                                      </p:cBhvr>
                                      <p:to>
                                        <p:strVal val="visible"/>
                                      </p:to>
                                    </p:set>
                                    <p:animEffect transition="in" filter="wipe(down)">
                                      <p:cBhvr>
                                        <p:cTn id="55" dur="580">
                                          <p:stCondLst>
                                            <p:cond delay="0"/>
                                          </p:stCondLst>
                                        </p:cTn>
                                        <p:tgtEl>
                                          <p:spTgt spid="19461"/>
                                        </p:tgtEl>
                                      </p:cBhvr>
                                    </p:animEffect>
                                    <p:anim calcmode="lin" valueType="num">
                                      <p:cBhvr>
                                        <p:cTn id="56" dur="1822" tmFilter="0,0; 0.14,0.36; 0.43,0.73; 0.71,0.91; 1.0,1.0">
                                          <p:stCondLst>
                                            <p:cond delay="0"/>
                                          </p:stCondLst>
                                        </p:cTn>
                                        <p:tgtEl>
                                          <p:spTgt spid="19461"/>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9461"/>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9461"/>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9461"/>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9461"/>
                                        </p:tgtEl>
                                        <p:attrNameLst>
                                          <p:attrName>ppt_y</p:attrName>
                                        </p:attrNameLst>
                                      </p:cBhvr>
                                      <p:tavLst>
                                        <p:tav tm="0" fmla="#ppt_y-sin(pi*$)/81">
                                          <p:val>
                                            <p:fltVal val="0"/>
                                          </p:val>
                                        </p:tav>
                                        <p:tav tm="100000">
                                          <p:val>
                                            <p:fltVal val="1"/>
                                          </p:val>
                                        </p:tav>
                                      </p:tavLst>
                                    </p:anim>
                                    <p:animScale>
                                      <p:cBhvr>
                                        <p:cTn id="61" dur="26">
                                          <p:stCondLst>
                                            <p:cond delay="650"/>
                                          </p:stCondLst>
                                        </p:cTn>
                                        <p:tgtEl>
                                          <p:spTgt spid="19461"/>
                                        </p:tgtEl>
                                      </p:cBhvr>
                                      <p:to x="100000" y="60000"/>
                                    </p:animScale>
                                    <p:animScale>
                                      <p:cBhvr>
                                        <p:cTn id="62" dur="166" decel="50000">
                                          <p:stCondLst>
                                            <p:cond delay="676"/>
                                          </p:stCondLst>
                                        </p:cTn>
                                        <p:tgtEl>
                                          <p:spTgt spid="19461"/>
                                        </p:tgtEl>
                                      </p:cBhvr>
                                      <p:to x="100000" y="100000"/>
                                    </p:animScale>
                                    <p:animScale>
                                      <p:cBhvr>
                                        <p:cTn id="63" dur="26">
                                          <p:stCondLst>
                                            <p:cond delay="1312"/>
                                          </p:stCondLst>
                                        </p:cTn>
                                        <p:tgtEl>
                                          <p:spTgt spid="19461"/>
                                        </p:tgtEl>
                                      </p:cBhvr>
                                      <p:to x="100000" y="80000"/>
                                    </p:animScale>
                                    <p:animScale>
                                      <p:cBhvr>
                                        <p:cTn id="64" dur="166" decel="50000">
                                          <p:stCondLst>
                                            <p:cond delay="1338"/>
                                          </p:stCondLst>
                                        </p:cTn>
                                        <p:tgtEl>
                                          <p:spTgt spid="19461"/>
                                        </p:tgtEl>
                                      </p:cBhvr>
                                      <p:to x="100000" y="100000"/>
                                    </p:animScale>
                                    <p:animScale>
                                      <p:cBhvr>
                                        <p:cTn id="65" dur="26">
                                          <p:stCondLst>
                                            <p:cond delay="1642"/>
                                          </p:stCondLst>
                                        </p:cTn>
                                        <p:tgtEl>
                                          <p:spTgt spid="19461"/>
                                        </p:tgtEl>
                                      </p:cBhvr>
                                      <p:to x="100000" y="90000"/>
                                    </p:animScale>
                                    <p:animScale>
                                      <p:cBhvr>
                                        <p:cTn id="66" dur="166" decel="50000">
                                          <p:stCondLst>
                                            <p:cond delay="1668"/>
                                          </p:stCondLst>
                                        </p:cTn>
                                        <p:tgtEl>
                                          <p:spTgt spid="19461"/>
                                        </p:tgtEl>
                                      </p:cBhvr>
                                      <p:to x="100000" y="100000"/>
                                    </p:animScale>
                                    <p:animScale>
                                      <p:cBhvr>
                                        <p:cTn id="67" dur="26">
                                          <p:stCondLst>
                                            <p:cond delay="1808"/>
                                          </p:stCondLst>
                                        </p:cTn>
                                        <p:tgtEl>
                                          <p:spTgt spid="19461"/>
                                        </p:tgtEl>
                                      </p:cBhvr>
                                      <p:to x="100000" y="95000"/>
                                    </p:animScale>
                                    <p:animScale>
                                      <p:cBhvr>
                                        <p:cTn id="68" dur="166" decel="50000">
                                          <p:stCondLst>
                                            <p:cond delay="1834"/>
                                          </p:stCondLst>
                                        </p:cTn>
                                        <p:tgtEl>
                                          <p:spTgt spid="19461"/>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down)">
                                      <p:cBhvr>
                                        <p:cTn id="71" dur="580">
                                          <p:stCondLst>
                                            <p:cond delay="0"/>
                                          </p:stCondLst>
                                        </p:cTn>
                                        <p:tgtEl>
                                          <p:spTgt spid="8"/>
                                        </p:tgtEl>
                                      </p:cBhvr>
                                    </p:animEffect>
                                    <p:anim calcmode="lin" valueType="num">
                                      <p:cBhvr>
                                        <p:cTn id="7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7" dur="26">
                                          <p:stCondLst>
                                            <p:cond delay="650"/>
                                          </p:stCondLst>
                                        </p:cTn>
                                        <p:tgtEl>
                                          <p:spTgt spid="8"/>
                                        </p:tgtEl>
                                      </p:cBhvr>
                                      <p:to x="100000" y="60000"/>
                                    </p:animScale>
                                    <p:animScale>
                                      <p:cBhvr>
                                        <p:cTn id="78" dur="166" decel="50000">
                                          <p:stCondLst>
                                            <p:cond delay="676"/>
                                          </p:stCondLst>
                                        </p:cTn>
                                        <p:tgtEl>
                                          <p:spTgt spid="8"/>
                                        </p:tgtEl>
                                      </p:cBhvr>
                                      <p:to x="100000" y="100000"/>
                                    </p:animScale>
                                    <p:animScale>
                                      <p:cBhvr>
                                        <p:cTn id="79" dur="26">
                                          <p:stCondLst>
                                            <p:cond delay="1312"/>
                                          </p:stCondLst>
                                        </p:cTn>
                                        <p:tgtEl>
                                          <p:spTgt spid="8"/>
                                        </p:tgtEl>
                                      </p:cBhvr>
                                      <p:to x="100000" y="80000"/>
                                    </p:animScale>
                                    <p:animScale>
                                      <p:cBhvr>
                                        <p:cTn id="80" dur="166" decel="50000">
                                          <p:stCondLst>
                                            <p:cond delay="1338"/>
                                          </p:stCondLst>
                                        </p:cTn>
                                        <p:tgtEl>
                                          <p:spTgt spid="8"/>
                                        </p:tgtEl>
                                      </p:cBhvr>
                                      <p:to x="100000" y="100000"/>
                                    </p:animScale>
                                    <p:animScale>
                                      <p:cBhvr>
                                        <p:cTn id="81" dur="26">
                                          <p:stCondLst>
                                            <p:cond delay="1642"/>
                                          </p:stCondLst>
                                        </p:cTn>
                                        <p:tgtEl>
                                          <p:spTgt spid="8"/>
                                        </p:tgtEl>
                                      </p:cBhvr>
                                      <p:to x="100000" y="90000"/>
                                    </p:animScale>
                                    <p:animScale>
                                      <p:cBhvr>
                                        <p:cTn id="82" dur="166" decel="50000">
                                          <p:stCondLst>
                                            <p:cond delay="1668"/>
                                          </p:stCondLst>
                                        </p:cTn>
                                        <p:tgtEl>
                                          <p:spTgt spid="8"/>
                                        </p:tgtEl>
                                      </p:cBhvr>
                                      <p:to x="100000" y="100000"/>
                                    </p:animScale>
                                    <p:animScale>
                                      <p:cBhvr>
                                        <p:cTn id="83" dur="26">
                                          <p:stCondLst>
                                            <p:cond delay="1808"/>
                                          </p:stCondLst>
                                        </p:cTn>
                                        <p:tgtEl>
                                          <p:spTgt spid="8"/>
                                        </p:tgtEl>
                                      </p:cBhvr>
                                      <p:to x="100000" y="95000"/>
                                    </p:animScale>
                                    <p:animScale>
                                      <p:cBhvr>
                                        <p:cTn id="84" dur="166" decel="50000">
                                          <p:stCondLst>
                                            <p:cond delay="1834"/>
                                          </p:stCondLst>
                                        </p:cTn>
                                        <p:tgtEl>
                                          <p:spTgt spid="8"/>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wipe(down)">
                                      <p:cBhvr>
                                        <p:cTn id="87" dur="580">
                                          <p:stCondLst>
                                            <p:cond delay="0"/>
                                          </p:stCondLst>
                                        </p:cTn>
                                        <p:tgtEl>
                                          <p:spTgt spid="12"/>
                                        </p:tgtEl>
                                      </p:cBhvr>
                                    </p:animEffect>
                                    <p:anim calcmode="lin" valueType="num">
                                      <p:cBhvr>
                                        <p:cTn id="8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93" dur="26">
                                          <p:stCondLst>
                                            <p:cond delay="650"/>
                                          </p:stCondLst>
                                        </p:cTn>
                                        <p:tgtEl>
                                          <p:spTgt spid="12"/>
                                        </p:tgtEl>
                                      </p:cBhvr>
                                      <p:to x="100000" y="60000"/>
                                    </p:animScale>
                                    <p:animScale>
                                      <p:cBhvr>
                                        <p:cTn id="94" dur="166" decel="50000">
                                          <p:stCondLst>
                                            <p:cond delay="676"/>
                                          </p:stCondLst>
                                        </p:cTn>
                                        <p:tgtEl>
                                          <p:spTgt spid="12"/>
                                        </p:tgtEl>
                                      </p:cBhvr>
                                      <p:to x="100000" y="100000"/>
                                    </p:animScale>
                                    <p:animScale>
                                      <p:cBhvr>
                                        <p:cTn id="95" dur="26">
                                          <p:stCondLst>
                                            <p:cond delay="1312"/>
                                          </p:stCondLst>
                                        </p:cTn>
                                        <p:tgtEl>
                                          <p:spTgt spid="12"/>
                                        </p:tgtEl>
                                      </p:cBhvr>
                                      <p:to x="100000" y="80000"/>
                                    </p:animScale>
                                    <p:animScale>
                                      <p:cBhvr>
                                        <p:cTn id="96" dur="166" decel="50000">
                                          <p:stCondLst>
                                            <p:cond delay="1338"/>
                                          </p:stCondLst>
                                        </p:cTn>
                                        <p:tgtEl>
                                          <p:spTgt spid="12"/>
                                        </p:tgtEl>
                                      </p:cBhvr>
                                      <p:to x="100000" y="100000"/>
                                    </p:animScale>
                                    <p:animScale>
                                      <p:cBhvr>
                                        <p:cTn id="97" dur="26">
                                          <p:stCondLst>
                                            <p:cond delay="1642"/>
                                          </p:stCondLst>
                                        </p:cTn>
                                        <p:tgtEl>
                                          <p:spTgt spid="12"/>
                                        </p:tgtEl>
                                      </p:cBhvr>
                                      <p:to x="100000" y="90000"/>
                                    </p:animScale>
                                    <p:animScale>
                                      <p:cBhvr>
                                        <p:cTn id="98" dur="166" decel="50000">
                                          <p:stCondLst>
                                            <p:cond delay="1668"/>
                                          </p:stCondLst>
                                        </p:cTn>
                                        <p:tgtEl>
                                          <p:spTgt spid="12"/>
                                        </p:tgtEl>
                                      </p:cBhvr>
                                      <p:to x="100000" y="100000"/>
                                    </p:animScale>
                                    <p:animScale>
                                      <p:cBhvr>
                                        <p:cTn id="99" dur="26">
                                          <p:stCondLst>
                                            <p:cond delay="1808"/>
                                          </p:stCondLst>
                                        </p:cTn>
                                        <p:tgtEl>
                                          <p:spTgt spid="12"/>
                                        </p:tgtEl>
                                      </p:cBhvr>
                                      <p:to x="100000" y="95000"/>
                                    </p:animScale>
                                    <p:animScale>
                                      <p:cBhvr>
                                        <p:cTn id="100" dur="166" decel="50000">
                                          <p:stCondLst>
                                            <p:cond delay="1834"/>
                                          </p:stCondLst>
                                        </p:cTn>
                                        <p:tgtEl>
                                          <p:spTgt spid="12"/>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9460"/>
                                        </p:tgtEl>
                                        <p:attrNameLst>
                                          <p:attrName>style.visibility</p:attrName>
                                        </p:attrNameLst>
                                      </p:cBhvr>
                                      <p:to>
                                        <p:strVal val="visible"/>
                                      </p:to>
                                    </p:set>
                                    <p:animEffect transition="in" filter="wipe(down)">
                                      <p:cBhvr>
                                        <p:cTn id="103" dur="580">
                                          <p:stCondLst>
                                            <p:cond delay="0"/>
                                          </p:stCondLst>
                                        </p:cTn>
                                        <p:tgtEl>
                                          <p:spTgt spid="19460"/>
                                        </p:tgtEl>
                                      </p:cBhvr>
                                    </p:animEffect>
                                    <p:anim calcmode="lin" valueType="num">
                                      <p:cBhvr>
                                        <p:cTn id="104" dur="1822" tmFilter="0,0; 0.14,0.36; 0.43,0.73; 0.71,0.91; 1.0,1.0">
                                          <p:stCondLst>
                                            <p:cond delay="0"/>
                                          </p:stCondLst>
                                        </p:cTn>
                                        <p:tgtEl>
                                          <p:spTgt spid="19460"/>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9460"/>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9460"/>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9460"/>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9460"/>
                                        </p:tgtEl>
                                        <p:attrNameLst>
                                          <p:attrName>ppt_y</p:attrName>
                                        </p:attrNameLst>
                                      </p:cBhvr>
                                      <p:tavLst>
                                        <p:tav tm="0" fmla="#ppt_y-sin(pi*$)/81">
                                          <p:val>
                                            <p:fltVal val="0"/>
                                          </p:val>
                                        </p:tav>
                                        <p:tav tm="100000">
                                          <p:val>
                                            <p:fltVal val="1"/>
                                          </p:val>
                                        </p:tav>
                                      </p:tavLst>
                                    </p:anim>
                                    <p:animScale>
                                      <p:cBhvr>
                                        <p:cTn id="109" dur="26">
                                          <p:stCondLst>
                                            <p:cond delay="650"/>
                                          </p:stCondLst>
                                        </p:cTn>
                                        <p:tgtEl>
                                          <p:spTgt spid="19460"/>
                                        </p:tgtEl>
                                      </p:cBhvr>
                                      <p:to x="100000" y="60000"/>
                                    </p:animScale>
                                    <p:animScale>
                                      <p:cBhvr>
                                        <p:cTn id="110" dur="166" decel="50000">
                                          <p:stCondLst>
                                            <p:cond delay="676"/>
                                          </p:stCondLst>
                                        </p:cTn>
                                        <p:tgtEl>
                                          <p:spTgt spid="19460"/>
                                        </p:tgtEl>
                                      </p:cBhvr>
                                      <p:to x="100000" y="100000"/>
                                    </p:animScale>
                                    <p:animScale>
                                      <p:cBhvr>
                                        <p:cTn id="111" dur="26">
                                          <p:stCondLst>
                                            <p:cond delay="1312"/>
                                          </p:stCondLst>
                                        </p:cTn>
                                        <p:tgtEl>
                                          <p:spTgt spid="19460"/>
                                        </p:tgtEl>
                                      </p:cBhvr>
                                      <p:to x="100000" y="80000"/>
                                    </p:animScale>
                                    <p:animScale>
                                      <p:cBhvr>
                                        <p:cTn id="112" dur="166" decel="50000">
                                          <p:stCondLst>
                                            <p:cond delay="1338"/>
                                          </p:stCondLst>
                                        </p:cTn>
                                        <p:tgtEl>
                                          <p:spTgt spid="19460"/>
                                        </p:tgtEl>
                                      </p:cBhvr>
                                      <p:to x="100000" y="100000"/>
                                    </p:animScale>
                                    <p:animScale>
                                      <p:cBhvr>
                                        <p:cTn id="113" dur="26">
                                          <p:stCondLst>
                                            <p:cond delay="1642"/>
                                          </p:stCondLst>
                                        </p:cTn>
                                        <p:tgtEl>
                                          <p:spTgt spid="19460"/>
                                        </p:tgtEl>
                                      </p:cBhvr>
                                      <p:to x="100000" y="90000"/>
                                    </p:animScale>
                                    <p:animScale>
                                      <p:cBhvr>
                                        <p:cTn id="114" dur="166" decel="50000">
                                          <p:stCondLst>
                                            <p:cond delay="1668"/>
                                          </p:stCondLst>
                                        </p:cTn>
                                        <p:tgtEl>
                                          <p:spTgt spid="19460"/>
                                        </p:tgtEl>
                                      </p:cBhvr>
                                      <p:to x="100000" y="100000"/>
                                    </p:animScale>
                                    <p:animScale>
                                      <p:cBhvr>
                                        <p:cTn id="115" dur="26">
                                          <p:stCondLst>
                                            <p:cond delay="1808"/>
                                          </p:stCondLst>
                                        </p:cTn>
                                        <p:tgtEl>
                                          <p:spTgt spid="19460"/>
                                        </p:tgtEl>
                                      </p:cBhvr>
                                      <p:to x="100000" y="95000"/>
                                    </p:animScale>
                                    <p:animScale>
                                      <p:cBhvr>
                                        <p:cTn id="116" dur="166" decel="50000">
                                          <p:stCondLst>
                                            <p:cond delay="1834"/>
                                          </p:stCondLst>
                                        </p:cTn>
                                        <p:tgtEl>
                                          <p:spTgt spid="1946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459" grpId="0"/>
      <p:bldP spid="8" grpId="0"/>
      <p:bldP spid="1946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42875" y="214313"/>
            <a:ext cx="7215188" cy="2586037"/>
          </a:xfrm>
          <a:prstGeom prst="rect">
            <a:avLst/>
          </a:prstGeom>
          <a:noFill/>
          <a:ln w="9525">
            <a:noFill/>
            <a:miter lim="800000"/>
            <a:headEnd/>
            <a:tailEnd/>
          </a:ln>
        </p:spPr>
        <p:txBody>
          <a:bodyPr anchor="ctr">
            <a:spAutoFit/>
          </a:bodyPr>
          <a:lstStyle/>
          <a:p>
            <a:r>
              <a:rPr lang="ru-RU" b="1">
                <a:solidFill>
                  <a:schemeClr val="tx2"/>
                </a:solidFill>
                <a:cs typeface="Times New Roman" pitchFamily="18" charset="0"/>
              </a:rPr>
              <a:t>Нейтронная звезда сжата до такой степени, что ядра атомов сливаются в этакое суперогромное ядро. Поэтому она и называется нейтронной. Она как бы состоит из одних нейтронов. Радиус её – до 20 км. Плотность в центре – 10</a:t>
            </a:r>
            <a:r>
              <a:rPr lang="ru-RU" b="1" baseline="30000">
                <a:solidFill>
                  <a:schemeClr val="tx2"/>
                </a:solidFill>
                <a:cs typeface="Times New Roman" pitchFamily="18" charset="0"/>
              </a:rPr>
              <a:t>15</a:t>
            </a:r>
            <a:r>
              <a:rPr lang="ru-RU" b="1">
                <a:solidFill>
                  <a:schemeClr val="tx2"/>
                </a:solidFill>
                <a:cs typeface="Times New Roman" pitchFamily="18" charset="0"/>
              </a:rPr>
              <a:t> г/см</a:t>
            </a:r>
            <a:r>
              <a:rPr lang="ru-RU" b="1" baseline="30000">
                <a:solidFill>
                  <a:schemeClr val="tx2"/>
                </a:solidFill>
                <a:cs typeface="Times New Roman" pitchFamily="18" charset="0"/>
              </a:rPr>
              <a:t>3</a:t>
            </a:r>
            <a:r>
              <a:rPr lang="ru-RU" b="1">
                <a:solidFill>
                  <a:schemeClr val="tx2"/>
                </a:solidFill>
                <a:cs typeface="Times New Roman" pitchFamily="18" charset="0"/>
              </a:rPr>
              <a:t>. Масса её, а следовательно, и гравитационное поле несколько больше Солнца, но размеры – примерно с небольшой астероид.</a:t>
            </a:r>
            <a:br>
              <a:rPr lang="ru-RU" b="1">
                <a:solidFill>
                  <a:schemeClr val="tx2"/>
                </a:solidFill>
                <a:cs typeface="Times New Roman" pitchFamily="18" charset="0"/>
              </a:rPr>
            </a:br>
            <a:r>
              <a:rPr lang="ru-RU" b="1">
                <a:solidFill>
                  <a:schemeClr val="tx2"/>
                </a:solidFill>
                <a:cs typeface="Times New Roman" pitchFamily="18" charset="0"/>
              </a:rPr>
              <a:t/>
            </a:r>
            <a:br>
              <a:rPr lang="ru-RU" b="1">
                <a:solidFill>
                  <a:schemeClr val="tx2"/>
                </a:solidFill>
                <a:cs typeface="Times New Roman" pitchFamily="18" charset="0"/>
              </a:rPr>
            </a:br>
            <a:endParaRPr lang="ru-RU">
              <a:solidFill>
                <a:schemeClr val="tx2"/>
              </a:solidFill>
            </a:endParaRPr>
          </a:p>
        </p:txBody>
      </p:sp>
      <p:sp>
        <p:nvSpPr>
          <p:cNvPr id="5" name="Прямоугольник 4"/>
          <p:cNvSpPr>
            <a:spLocks noChangeArrowheads="1"/>
          </p:cNvSpPr>
          <p:nvPr/>
        </p:nvSpPr>
        <p:spPr bwMode="auto">
          <a:xfrm>
            <a:off x="1857375" y="2286000"/>
            <a:ext cx="7072313" cy="1200150"/>
          </a:xfrm>
          <a:prstGeom prst="rect">
            <a:avLst/>
          </a:prstGeom>
          <a:noFill/>
          <a:ln w="9525">
            <a:noFill/>
            <a:miter lim="800000"/>
            <a:headEnd/>
            <a:tailEnd/>
          </a:ln>
        </p:spPr>
        <p:txBody>
          <a:bodyPr>
            <a:spAutoFit/>
          </a:bodyPr>
          <a:lstStyle/>
          <a:p>
            <a:r>
              <a:rPr lang="ru-RU" b="1">
                <a:solidFill>
                  <a:schemeClr val="tx2"/>
                </a:solidFill>
                <a:latin typeface="Calibri" pitchFamily="34" charset="0"/>
              </a:rPr>
              <a:t>            Что касается чёрных дыр, то они довольно быстро испаряются. Что с ними происходит дальше, науке недостаточно известно. Будем полагать, что испарившись, она просто исчезает и на возможность образования планетных систем никак не влияет.</a:t>
            </a:r>
            <a:endParaRPr lang="ru-RU">
              <a:solidFill>
                <a:schemeClr val="tx2"/>
              </a:solidFill>
              <a:latin typeface="Calibri" pitchFamily="34" charset="0"/>
            </a:endParaRPr>
          </a:p>
        </p:txBody>
      </p:sp>
      <p:sp>
        <p:nvSpPr>
          <p:cNvPr id="6" name="Прямоугольник 5"/>
          <p:cNvSpPr>
            <a:spLocks noChangeArrowheads="1"/>
          </p:cNvSpPr>
          <p:nvPr/>
        </p:nvSpPr>
        <p:spPr bwMode="auto">
          <a:xfrm>
            <a:off x="285750" y="3786188"/>
            <a:ext cx="6929438" cy="2862262"/>
          </a:xfrm>
          <a:prstGeom prst="rect">
            <a:avLst/>
          </a:prstGeom>
          <a:noFill/>
          <a:ln w="9525">
            <a:noFill/>
            <a:miter lim="800000"/>
            <a:headEnd/>
            <a:tailEnd/>
          </a:ln>
        </p:spPr>
        <p:txBody>
          <a:bodyPr>
            <a:spAutoFit/>
          </a:bodyPr>
          <a:lstStyle/>
          <a:p>
            <a:r>
              <a:rPr lang="ru-RU" b="1">
                <a:solidFill>
                  <a:schemeClr val="tx2"/>
                </a:solidFill>
                <a:latin typeface="Calibri" pitchFamily="34" charset="0"/>
              </a:rPr>
              <a:t>Белые карлики и нейтронные звёзды, в связи с их малыми размерами и относительно низкой температурой, трудно обнаружить, поэтому общее число звёзд можно примерно подсчитать по звёздам основного класса подобным Солнцу. Подсчитано, что наша Галактика имеет диаметр 100 000 световых лет. Средняя толщина её – 6000 световых лет. При этом, число звёзд достигает – 10</a:t>
            </a:r>
            <a:r>
              <a:rPr lang="ru-RU" b="1" baseline="30000">
                <a:solidFill>
                  <a:schemeClr val="tx2"/>
                </a:solidFill>
                <a:latin typeface="Calibri" pitchFamily="34" charset="0"/>
              </a:rPr>
              <a:t>10</a:t>
            </a:r>
            <a:r>
              <a:rPr lang="ru-RU" b="1">
                <a:solidFill>
                  <a:schemeClr val="tx2"/>
                </a:solidFill>
                <a:latin typeface="Calibri" pitchFamily="34" charset="0"/>
              </a:rPr>
              <a:t>. Галактика делает один оборот вокруг центра за 180 миллионов лет.  Средняя скорость движения звезды относительно других звёзд примерно 30 км/с.</a:t>
            </a:r>
            <a:br>
              <a:rPr lang="ru-RU" b="1">
                <a:solidFill>
                  <a:schemeClr val="tx2"/>
                </a:solidFill>
                <a:latin typeface="Calibri" pitchFamily="34" charset="0"/>
              </a:rPr>
            </a:br>
            <a:endParaRPr lang="ru-RU">
              <a:solidFill>
                <a:schemeClr val="tx2"/>
              </a:solidFill>
              <a:latin typeface="Calibri" pitchFamily="34" charset="0"/>
            </a:endParaRPr>
          </a:p>
        </p:txBody>
      </p:sp>
      <p:pic>
        <p:nvPicPr>
          <p:cNvPr id="20482" name="Picture 2" descr="C:\Documents and Settings\(k) МаЛиНkА (k)\Local Settings\Temporary Internet Files\Content.IE5\LLDT9ZWM\MC900431611[1].png"/>
          <p:cNvPicPr>
            <a:picLocks noChangeAspect="1" noChangeArrowheads="1"/>
          </p:cNvPicPr>
          <p:nvPr/>
        </p:nvPicPr>
        <p:blipFill>
          <a:blip r:embed="rId2" cstate="print"/>
          <a:srcRect/>
          <a:stretch>
            <a:fillRect/>
          </a:stretch>
        </p:blipFill>
        <p:spPr bwMode="auto">
          <a:xfrm rot="510477">
            <a:off x="500063" y="2428875"/>
            <a:ext cx="1200150" cy="1200150"/>
          </a:xfrm>
          <a:prstGeom prst="rect">
            <a:avLst/>
          </a:prstGeom>
          <a:noFill/>
          <a:ln w="9525">
            <a:noFill/>
            <a:miter lim="800000"/>
            <a:headEnd/>
            <a:tailEnd/>
          </a:ln>
        </p:spPr>
      </p:pic>
      <p:pic>
        <p:nvPicPr>
          <p:cNvPr id="8" name="Picture 2" descr="C:\Documents and Settings\(k) МаЛиНkА (k)\Local Settings\Temporary Internet Files\Content.IE5\LLDT9ZWM\MC900431611[1].png"/>
          <p:cNvPicPr>
            <a:picLocks noChangeAspect="1" noChangeArrowheads="1"/>
          </p:cNvPicPr>
          <p:nvPr/>
        </p:nvPicPr>
        <p:blipFill>
          <a:blip r:embed="rId2" cstate="print"/>
          <a:srcRect/>
          <a:stretch>
            <a:fillRect/>
          </a:stretch>
        </p:blipFill>
        <p:spPr bwMode="auto">
          <a:xfrm rot="510477">
            <a:off x="7369175" y="796925"/>
            <a:ext cx="1200150" cy="1200150"/>
          </a:xfrm>
          <a:prstGeom prst="rect">
            <a:avLst/>
          </a:prstGeom>
          <a:noFill/>
          <a:ln w="9525">
            <a:noFill/>
            <a:miter lim="800000"/>
            <a:headEnd/>
            <a:tailEnd/>
          </a:ln>
        </p:spPr>
      </p:pic>
      <p:pic>
        <p:nvPicPr>
          <p:cNvPr id="9" name="Picture 2" descr="C:\Documents and Settings\(k) МаЛиНkА (k)\Local Settings\Temporary Internet Files\Content.IE5\LLDT9ZWM\MC900431611[1].png"/>
          <p:cNvPicPr>
            <a:picLocks noChangeAspect="1" noChangeArrowheads="1"/>
          </p:cNvPicPr>
          <p:nvPr/>
        </p:nvPicPr>
        <p:blipFill>
          <a:blip r:embed="rId2" cstate="print"/>
          <a:srcRect/>
          <a:stretch>
            <a:fillRect/>
          </a:stretch>
        </p:blipFill>
        <p:spPr bwMode="auto">
          <a:xfrm rot="510477">
            <a:off x="7226300" y="4154488"/>
            <a:ext cx="1200150" cy="1200150"/>
          </a:xfrm>
          <a:prstGeom prst="rect">
            <a:avLst/>
          </a:prstGeom>
          <a:noFill/>
          <a:ln w="9525">
            <a:noFill/>
            <a:miter lim="800000"/>
            <a:headEnd/>
            <a:tailEnd/>
          </a:ln>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0481"/>
                                        </p:tgtEl>
                                        <p:attrNameLst>
                                          <p:attrName>style.visibility</p:attrName>
                                        </p:attrNameLst>
                                      </p:cBhvr>
                                      <p:to>
                                        <p:strVal val="visible"/>
                                      </p:to>
                                    </p:set>
                                    <p:animEffect transition="in" filter="wipe(down)">
                                      <p:cBhvr>
                                        <p:cTn id="7" dur="580">
                                          <p:stCondLst>
                                            <p:cond delay="0"/>
                                          </p:stCondLst>
                                        </p:cTn>
                                        <p:tgtEl>
                                          <p:spTgt spid="20481"/>
                                        </p:tgtEl>
                                      </p:cBhvr>
                                    </p:animEffect>
                                    <p:anim calcmode="lin" valueType="num">
                                      <p:cBhvr>
                                        <p:cTn id="8" dur="1822" tmFilter="0,0; 0.14,0.36; 0.43,0.73; 0.71,0.91; 1.0,1.0">
                                          <p:stCondLst>
                                            <p:cond delay="0"/>
                                          </p:stCondLst>
                                        </p:cTn>
                                        <p:tgtEl>
                                          <p:spTgt spid="2048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48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48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48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481"/>
                                        </p:tgtEl>
                                        <p:attrNameLst>
                                          <p:attrName>ppt_y</p:attrName>
                                        </p:attrNameLst>
                                      </p:cBhvr>
                                      <p:tavLst>
                                        <p:tav tm="0" fmla="#ppt_y-sin(pi*$)/81">
                                          <p:val>
                                            <p:fltVal val="0"/>
                                          </p:val>
                                        </p:tav>
                                        <p:tav tm="100000">
                                          <p:val>
                                            <p:fltVal val="1"/>
                                          </p:val>
                                        </p:tav>
                                      </p:tavLst>
                                    </p:anim>
                                    <p:animScale>
                                      <p:cBhvr>
                                        <p:cTn id="13" dur="26">
                                          <p:stCondLst>
                                            <p:cond delay="650"/>
                                          </p:stCondLst>
                                        </p:cTn>
                                        <p:tgtEl>
                                          <p:spTgt spid="20481"/>
                                        </p:tgtEl>
                                      </p:cBhvr>
                                      <p:to x="100000" y="60000"/>
                                    </p:animScale>
                                    <p:animScale>
                                      <p:cBhvr>
                                        <p:cTn id="14" dur="166" decel="50000">
                                          <p:stCondLst>
                                            <p:cond delay="676"/>
                                          </p:stCondLst>
                                        </p:cTn>
                                        <p:tgtEl>
                                          <p:spTgt spid="20481"/>
                                        </p:tgtEl>
                                      </p:cBhvr>
                                      <p:to x="100000" y="100000"/>
                                    </p:animScale>
                                    <p:animScale>
                                      <p:cBhvr>
                                        <p:cTn id="15" dur="26">
                                          <p:stCondLst>
                                            <p:cond delay="1312"/>
                                          </p:stCondLst>
                                        </p:cTn>
                                        <p:tgtEl>
                                          <p:spTgt spid="20481"/>
                                        </p:tgtEl>
                                      </p:cBhvr>
                                      <p:to x="100000" y="80000"/>
                                    </p:animScale>
                                    <p:animScale>
                                      <p:cBhvr>
                                        <p:cTn id="16" dur="166" decel="50000">
                                          <p:stCondLst>
                                            <p:cond delay="1338"/>
                                          </p:stCondLst>
                                        </p:cTn>
                                        <p:tgtEl>
                                          <p:spTgt spid="20481"/>
                                        </p:tgtEl>
                                      </p:cBhvr>
                                      <p:to x="100000" y="100000"/>
                                    </p:animScale>
                                    <p:animScale>
                                      <p:cBhvr>
                                        <p:cTn id="17" dur="26">
                                          <p:stCondLst>
                                            <p:cond delay="1642"/>
                                          </p:stCondLst>
                                        </p:cTn>
                                        <p:tgtEl>
                                          <p:spTgt spid="20481"/>
                                        </p:tgtEl>
                                      </p:cBhvr>
                                      <p:to x="100000" y="90000"/>
                                    </p:animScale>
                                    <p:animScale>
                                      <p:cBhvr>
                                        <p:cTn id="18" dur="166" decel="50000">
                                          <p:stCondLst>
                                            <p:cond delay="1668"/>
                                          </p:stCondLst>
                                        </p:cTn>
                                        <p:tgtEl>
                                          <p:spTgt spid="20481"/>
                                        </p:tgtEl>
                                      </p:cBhvr>
                                      <p:to x="100000" y="100000"/>
                                    </p:animScale>
                                    <p:animScale>
                                      <p:cBhvr>
                                        <p:cTn id="19" dur="26">
                                          <p:stCondLst>
                                            <p:cond delay="1808"/>
                                          </p:stCondLst>
                                        </p:cTn>
                                        <p:tgtEl>
                                          <p:spTgt spid="20481"/>
                                        </p:tgtEl>
                                      </p:cBhvr>
                                      <p:to x="100000" y="95000"/>
                                    </p:animScale>
                                    <p:animScale>
                                      <p:cBhvr>
                                        <p:cTn id="20" dur="166" decel="50000">
                                          <p:stCondLst>
                                            <p:cond delay="1834"/>
                                          </p:stCondLst>
                                        </p:cTn>
                                        <p:tgtEl>
                                          <p:spTgt spid="20481"/>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482"/>
                                        </p:tgtEl>
                                        <p:attrNameLst>
                                          <p:attrName>style.visibility</p:attrName>
                                        </p:attrNameLst>
                                      </p:cBhvr>
                                      <p:to>
                                        <p:strVal val="visible"/>
                                      </p:to>
                                    </p:set>
                                    <p:animEffect transition="in" filter="wipe(down)">
                                      <p:cBhvr>
                                        <p:cTn id="23" dur="580">
                                          <p:stCondLst>
                                            <p:cond delay="0"/>
                                          </p:stCondLst>
                                        </p:cTn>
                                        <p:tgtEl>
                                          <p:spTgt spid="20482"/>
                                        </p:tgtEl>
                                      </p:cBhvr>
                                    </p:animEffect>
                                    <p:anim calcmode="lin" valueType="num">
                                      <p:cBhvr>
                                        <p:cTn id="24" dur="1822" tmFilter="0,0; 0.14,0.36; 0.43,0.73; 0.71,0.91; 1.0,1.0">
                                          <p:stCondLst>
                                            <p:cond delay="0"/>
                                          </p:stCondLst>
                                        </p:cTn>
                                        <p:tgtEl>
                                          <p:spTgt spid="2048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48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48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48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482"/>
                                        </p:tgtEl>
                                        <p:attrNameLst>
                                          <p:attrName>ppt_y</p:attrName>
                                        </p:attrNameLst>
                                      </p:cBhvr>
                                      <p:tavLst>
                                        <p:tav tm="0" fmla="#ppt_y-sin(pi*$)/81">
                                          <p:val>
                                            <p:fltVal val="0"/>
                                          </p:val>
                                        </p:tav>
                                        <p:tav tm="100000">
                                          <p:val>
                                            <p:fltVal val="1"/>
                                          </p:val>
                                        </p:tav>
                                      </p:tavLst>
                                    </p:anim>
                                    <p:animScale>
                                      <p:cBhvr>
                                        <p:cTn id="29" dur="26">
                                          <p:stCondLst>
                                            <p:cond delay="650"/>
                                          </p:stCondLst>
                                        </p:cTn>
                                        <p:tgtEl>
                                          <p:spTgt spid="20482"/>
                                        </p:tgtEl>
                                      </p:cBhvr>
                                      <p:to x="100000" y="60000"/>
                                    </p:animScale>
                                    <p:animScale>
                                      <p:cBhvr>
                                        <p:cTn id="30" dur="166" decel="50000">
                                          <p:stCondLst>
                                            <p:cond delay="676"/>
                                          </p:stCondLst>
                                        </p:cTn>
                                        <p:tgtEl>
                                          <p:spTgt spid="20482"/>
                                        </p:tgtEl>
                                      </p:cBhvr>
                                      <p:to x="100000" y="100000"/>
                                    </p:animScale>
                                    <p:animScale>
                                      <p:cBhvr>
                                        <p:cTn id="31" dur="26">
                                          <p:stCondLst>
                                            <p:cond delay="1312"/>
                                          </p:stCondLst>
                                        </p:cTn>
                                        <p:tgtEl>
                                          <p:spTgt spid="20482"/>
                                        </p:tgtEl>
                                      </p:cBhvr>
                                      <p:to x="100000" y="80000"/>
                                    </p:animScale>
                                    <p:animScale>
                                      <p:cBhvr>
                                        <p:cTn id="32" dur="166" decel="50000">
                                          <p:stCondLst>
                                            <p:cond delay="1338"/>
                                          </p:stCondLst>
                                        </p:cTn>
                                        <p:tgtEl>
                                          <p:spTgt spid="20482"/>
                                        </p:tgtEl>
                                      </p:cBhvr>
                                      <p:to x="100000" y="100000"/>
                                    </p:animScale>
                                    <p:animScale>
                                      <p:cBhvr>
                                        <p:cTn id="33" dur="26">
                                          <p:stCondLst>
                                            <p:cond delay="1642"/>
                                          </p:stCondLst>
                                        </p:cTn>
                                        <p:tgtEl>
                                          <p:spTgt spid="20482"/>
                                        </p:tgtEl>
                                      </p:cBhvr>
                                      <p:to x="100000" y="90000"/>
                                    </p:animScale>
                                    <p:animScale>
                                      <p:cBhvr>
                                        <p:cTn id="34" dur="166" decel="50000">
                                          <p:stCondLst>
                                            <p:cond delay="1668"/>
                                          </p:stCondLst>
                                        </p:cTn>
                                        <p:tgtEl>
                                          <p:spTgt spid="20482"/>
                                        </p:tgtEl>
                                      </p:cBhvr>
                                      <p:to x="100000" y="100000"/>
                                    </p:animScale>
                                    <p:animScale>
                                      <p:cBhvr>
                                        <p:cTn id="35" dur="26">
                                          <p:stCondLst>
                                            <p:cond delay="1808"/>
                                          </p:stCondLst>
                                        </p:cTn>
                                        <p:tgtEl>
                                          <p:spTgt spid="20482"/>
                                        </p:tgtEl>
                                      </p:cBhvr>
                                      <p:to x="100000" y="95000"/>
                                    </p:animScale>
                                    <p:animScale>
                                      <p:cBhvr>
                                        <p:cTn id="36" dur="166" decel="50000">
                                          <p:stCondLst>
                                            <p:cond delay="1834"/>
                                          </p:stCondLst>
                                        </p:cTn>
                                        <p:tgtEl>
                                          <p:spTgt spid="2048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down)">
                                      <p:cBhvr>
                                        <p:cTn id="55" dur="580">
                                          <p:stCondLst>
                                            <p:cond delay="0"/>
                                          </p:stCondLst>
                                        </p:cTn>
                                        <p:tgtEl>
                                          <p:spTgt spid="8"/>
                                        </p:tgtEl>
                                      </p:cBhvr>
                                    </p:animEffect>
                                    <p:anim calcmode="lin" valueType="num">
                                      <p:cBhvr>
                                        <p:cTn id="5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1" dur="26">
                                          <p:stCondLst>
                                            <p:cond delay="650"/>
                                          </p:stCondLst>
                                        </p:cTn>
                                        <p:tgtEl>
                                          <p:spTgt spid="8"/>
                                        </p:tgtEl>
                                      </p:cBhvr>
                                      <p:to x="100000" y="60000"/>
                                    </p:animScale>
                                    <p:animScale>
                                      <p:cBhvr>
                                        <p:cTn id="62" dur="166" decel="50000">
                                          <p:stCondLst>
                                            <p:cond delay="676"/>
                                          </p:stCondLst>
                                        </p:cTn>
                                        <p:tgtEl>
                                          <p:spTgt spid="8"/>
                                        </p:tgtEl>
                                      </p:cBhvr>
                                      <p:to x="100000" y="100000"/>
                                    </p:animScale>
                                    <p:animScale>
                                      <p:cBhvr>
                                        <p:cTn id="63" dur="26">
                                          <p:stCondLst>
                                            <p:cond delay="1312"/>
                                          </p:stCondLst>
                                        </p:cTn>
                                        <p:tgtEl>
                                          <p:spTgt spid="8"/>
                                        </p:tgtEl>
                                      </p:cBhvr>
                                      <p:to x="100000" y="80000"/>
                                    </p:animScale>
                                    <p:animScale>
                                      <p:cBhvr>
                                        <p:cTn id="64" dur="166" decel="50000">
                                          <p:stCondLst>
                                            <p:cond delay="1338"/>
                                          </p:stCondLst>
                                        </p:cTn>
                                        <p:tgtEl>
                                          <p:spTgt spid="8"/>
                                        </p:tgtEl>
                                      </p:cBhvr>
                                      <p:to x="100000" y="100000"/>
                                    </p:animScale>
                                    <p:animScale>
                                      <p:cBhvr>
                                        <p:cTn id="65" dur="26">
                                          <p:stCondLst>
                                            <p:cond delay="1642"/>
                                          </p:stCondLst>
                                        </p:cTn>
                                        <p:tgtEl>
                                          <p:spTgt spid="8"/>
                                        </p:tgtEl>
                                      </p:cBhvr>
                                      <p:to x="100000" y="90000"/>
                                    </p:animScale>
                                    <p:animScale>
                                      <p:cBhvr>
                                        <p:cTn id="66" dur="166" decel="50000">
                                          <p:stCondLst>
                                            <p:cond delay="1668"/>
                                          </p:stCondLst>
                                        </p:cTn>
                                        <p:tgtEl>
                                          <p:spTgt spid="8"/>
                                        </p:tgtEl>
                                      </p:cBhvr>
                                      <p:to x="100000" y="100000"/>
                                    </p:animScale>
                                    <p:animScale>
                                      <p:cBhvr>
                                        <p:cTn id="67" dur="26">
                                          <p:stCondLst>
                                            <p:cond delay="1808"/>
                                          </p:stCondLst>
                                        </p:cTn>
                                        <p:tgtEl>
                                          <p:spTgt spid="8"/>
                                        </p:tgtEl>
                                      </p:cBhvr>
                                      <p:to x="100000" y="95000"/>
                                    </p:animScale>
                                    <p:animScale>
                                      <p:cBhvr>
                                        <p:cTn id="68" dur="166" decel="50000">
                                          <p:stCondLst>
                                            <p:cond delay="1834"/>
                                          </p:stCondLst>
                                        </p:cTn>
                                        <p:tgtEl>
                                          <p:spTgt spid="8"/>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wipe(down)">
                                      <p:cBhvr>
                                        <p:cTn id="71" dur="580">
                                          <p:stCondLst>
                                            <p:cond delay="0"/>
                                          </p:stCondLst>
                                        </p:cTn>
                                        <p:tgtEl>
                                          <p:spTgt spid="9"/>
                                        </p:tgtEl>
                                      </p:cBhvr>
                                    </p:animEffect>
                                    <p:anim calcmode="lin" valueType="num">
                                      <p:cBhvr>
                                        <p:cTn id="7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77" dur="26">
                                          <p:stCondLst>
                                            <p:cond delay="650"/>
                                          </p:stCondLst>
                                        </p:cTn>
                                        <p:tgtEl>
                                          <p:spTgt spid="9"/>
                                        </p:tgtEl>
                                      </p:cBhvr>
                                      <p:to x="100000" y="60000"/>
                                    </p:animScale>
                                    <p:animScale>
                                      <p:cBhvr>
                                        <p:cTn id="78" dur="166" decel="50000">
                                          <p:stCondLst>
                                            <p:cond delay="676"/>
                                          </p:stCondLst>
                                        </p:cTn>
                                        <p:tgtEl>
                                          <p:spTgt spid="9"/>
                                        </p:tgtEl>
                                      </p:cBhvr>
                                      <p:to x="100000" y="100000"/>
                                    </p:animScale>
                                    <p:animScale>
                                      <p:cBhvr>
                                        <p:cTn id="79" dur="26">
                                          <p:stCondLst>
                                            <p:cond delay="1312"/>
                                          </p:stCondLst>
                                        </p:cTn>
                                        <p:tgtEl>
                                          <p:spTgt spid="9"/>
                                        </p:tgtEl>
                                      </p:cBhvr>
                                      <p:to x="100000" y="80000"/>
                                    </p:animScale>
                                    <p:animScale>
                                      <p:cBhvr>
                                        <p:cTn id="80" dur="166" decel="50000">
                                          <p:stCondLst>
                                            <p:cond delay="1338"/>
                                          </p:stCondLst>
                                        </p:cTn>
                                        <p:tgtEl>
                                          <p:spTgt spid="9"/>
                                        </p:tgtEl>
                                      </p:cBhvr>
                                      <p:to x="100000" y="100000"/>
                                    </p:animScale>
                                    <p:animScale>
                                      <p:cBhvr>
                                        <p:cTn id="81" dur="26">
                                          <p:stCondLst>
                                            <p:cond delay="1642"/>
                                          </p:stCondLst>
                                        </p:cTn>
                                        <p:tgtEl>
                                          <p:spTgt spid="9"/>
                                        </p:tgtEl>
                                      </p:cBhvr>
                                      <p:to x="100000" y="90000"/>
                                    </p:animScale>
                                    <p:animScale>
                                      <p:cBhvr>
                                        <p:cTn id="82" dur="166" decel="50000">
                                          <p:stCondLst>
                                            <p:cond delay="1668"/>
                                          </p:stCondLst>
                                        </p:cTn>
                                        <p:tgtEl>
                                          <p:spTgt spid="9"/>
                                        </p:tgtEl>
                                      </p:cBhvr>
                                      <p:to x="100000" y="100000"/>
                                    </p:animScale>
                                    <p:animScale>
                                      <p:cBhvr>
                                        <p:cTn id="83" dur="26">
                                          <p:stCondLst>
                                            <p:cond delay="1808"/>
                                          </p:stCondLst>
                                        </p:cTn>
                                        <p:tgtEl>
                                          <p:spTgt spid="9"/>
                                        </p:tgtEl>
                                      </p:cBhvr>
                                      <p:to x="100000" y="95000"/>
                                    </p:animScale>
                                    <p:animScale>
                                      <p:cBhvr>
                                        <p:cTn id="84" dur="166" decel="50000">
                                          <p:stCondLst>
                                            <p:cond delay="1834"/>
                                          </p:stCondLst>
                                        </p:cTn>
                                        <p:tgtEl>
                                          <p:spTgt spid="9"/>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6"/>
                                        </p:tgtEl>
                                        <p:attrNameLst>
                                          <p:attrName>style.visibility</p:attrName>
                                        </p:attrNameLst>
                                      </p:cBhvr>
                                      <p:to>
                                        <p:strVal val="visible"/>
                                      </p:to>
                                    </p:set>
                                    <p:animEffect transition="in" filter="wipe(down)">
                                      <p:cBhvr>
                                        <p:cTn id="87" dur="580">
                                          <p:stCondLst>
                                            <p:cond delay="0"/>
                                          </p:stCondLst>
                                        </p:cTn>
                                        <p:tgtEl>
                                          <p:spTgt spid="6"/>
                                        </p:tgtEl>
                                      </p:cBhvr>
                                    </p:animEffect>
                                    <p:anim calcmode="lin" valueType="num">
                                      <p:cBhvr>
                                        <p:cTn id="8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93" dur="26">
                                          <p:stCondLst>
                                            <p:cond delay="650"/>
                                          </p:stCondLst>
                                        </p:cTn>
                                        <p:tgtEl>
                                          <p:spTgt spid="6"/>
                                        </p:tgtEl>
                                      </p:cBhvr>
                                      <p:to x="100000" y="60000"/>
                                    </p:animScale>
                                    <p:animScale>
                                      <p:cBhvr>
                                        <p:cTn id="94" dur="166" decel="50000">
                                          <p:stCondLst>
                                            <p:cond delay="676"/>
                                          </p:stCondLst>
                                        </p:cTn>
                                        <p:tgtEl>
                                          <p:spTgt spid="6"/>
                                        </p:tgtEl>
                                      </p:cBhvr>
                                      <p:to x="100000" y="100000"/>
                                    </p:animScale>
                                    <p:animScale>
                                      <p:cBhvr>
                                        <p:cTn id="95" dur="26">
                                          <p:stCondLst>
                                            <p:cond delay="1312"/>
                                          </p:stCondLst>
                                        </p:cTn>
                                        <p:tgtEl>
                                          <p:spTgt spid="6"/>
                                        </p:tgtEl>
                                      </p:cBhvr>
                                      <p:to x="100000" y="80000"/>
                                    </p:animScale>
                                    <p:animScale>
                                      <p:cBhvr>
                                        <p:cTn id="96" dur="166" decel="50000">
                                          <p:stCondLst>
                                            <p:cond delay="1338"/>
                                          </p:stCondLst>
                                        </p:cTn>
                                        <p:tgtEl>
                                          <p:spTgt spid="6"/>
                                        </p:tgtEl>
                                      </p:cBhvr>
                                      <p:to x="100000" y="100000"/>
                                    </p:animScale>
                                    <p:animScale>
                                      <p:cBhvr>
                                        <p:cTn id="97" dur="26">
                                          <p:stCondLst>
                                            <p:cond delay="1642"/>
                                          </p:stCondLst>
                                        </p:cTn>
                                        <p:tgtEl>
                                          <p:spTgt spid="6"/>
                                        </p:tgtEl>
                                      </p:cBhvr>
                                      <p:to x="100000" y="90000"/>
                                    </p:animScale>
                                    <p:animScale>
                                      <p:cBhvr>
                                        <p:cTn id="98" dur="166" decel="50000">
                                          <p:stCondLst>
                                            <p:cond delay="1668"/>
                                          </p:stCondLst>
                                        </p:cTn>
                                        <p:tgtEl>
                                          <p:spTgt spid="6"/>
                                        </p:tgtEl>
                                      </p:cBhvr>
                                      <p:to x="100000" y="100000"/>
                                    </p:animScale>
                                    <p:animScale>
                                      <p:cBhvr>
                                        <p:cTn id="99" dur="26">
                                          <p:stCondLst>
                                            <p:cond delay="1808"/>
                                          </p:stCondLst>
                                        </p:cTn>
                                        <p:tgtEl>
                                          <p:spTgt spid="6"/>
                                        </p:tgtEl>
                                      </p:cBhvr>
                                      <p:to x="100000" y="95000"/>
                                    </p:animScale>
                                    <p:animScale>
                                      <p:cBhvr>
                                        <p:cTn id="10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a:spLocks noChangeArrowheads="1"/>
          </p:cNvSpPr>
          <p:nvPr/>
        </p:nvSpPr>
        <p:spPr bwMode="auto">
          <a:xfrm>
            <a:off x="285750" y="214313"/>
            <a:ext cx="7429500" cy="3692525"/>
          </a:xfrm>
          <a:prstGeom prst="rect">
            <a:avLst/>
          </a:prstGeom>
          <a:noFill/>
          <a:ln w="9525">
            <a:noFill/>
            <a:miter lim="800000"/>
            <a:headEnd/>
            <a:tailEnd/>
          </a:ln>
        </p:spPr>
        <p:txBody>
          <a:bodyPr>
            <a:spAutoFit/>
          </a:bodyPr>
          <a:lstStyle/>
          <a:p>
            <a:r>
              <a:rPr lang="ru-RU" b="1">
                <a:solidFill>
                  <a:schemeClr val="tx2"/>
                </a:solidFill>
                <a:latin typeface="Calibri" pitchFamily="34" charset="0"/>
              </a:rPr>
              <a:t>Сейчас количество галактик во Вселенной оценивается числом в 200 миллионов. Таким образом, число звёзд во Вселенной можно оценить числом в 2</a:t>
            </a:r>
            <a:r>
              <a:rPr lang="ru-RU" b="1">
                <a:solidFill>
                  <a:schemeClr val="tx2"/>
                </a:solidFill>
                <a:latin typeface="Calibri" pitchFamily="34" charset="0"/>
                <a:sym typeface="Symbol" pitchFamily="18" charset="2"/>
              </a:rPr>
              <a:t></a:t>
            </a:r>
            <a:r>
              <a:rPr lang="ru-RU" b="1">
                <a:solidFill>
                  <a:schemeClr val="tx2"/>
                </a:solidFill>
                <a:latin typeface="Calibri" pitchFamily="34" charset="0"/>
              </a:rPr>
              <a:t>10</a:t>
            </a:r>
            <a:r>
              <a:rPr lang="ru-RU" b="1" baseline="30000">
                <a:solidFill>
                  <a:schemeClr val="tx2"/>
                </a:solidFill>
                <a:latin typeface="Calibri" pitchFamily="34" charset="0"/>
              </a:rPr>
              <a:t>8</a:t>
            </a:r>
            <a:r>
              <a:rPr lang="ru-RU" b="1">
                <a:solidFill>
                  <a:schemeClr val="tx2"/>
                </a:solidFill>
                <a:latin typeface="Calibri" pitchFamily="34" charset="0"/>
                <a:sym typeface="Symbol" pitchFamily="18" charset="2"/>
              </a:rPr>
              <a:t></a:t>
            </a:r>
            <a:r>
              <a:rPr lang="ru-RU" b="1">
                <a:solidFill>
                  <a:schemeClr val="tx2"/>
                </a:solidFill>
                <a:latin typeface="Calibri" pitchFamily="34" charset="0"/>
              </a:rPr>
              <a:t>10</a:t>
            </a:r>
            <a:r>
              <a:rPr lang="ru-RU" b="1" baseline="30000">
                <a:solidFill>
                  <a:schemeClr val="tx2"/>
                </a:solidFill>
                <a:latin typeface="Calibri" pitchFamily="34" charset="0"/>
              </a:rPr>
              <a:t>10</a:t>
            </a:r>
            <a:r>
              <a:rPr lang="ru-RU" b="1">
                <a:solidFill>
                  <a:schemeClr val="tx2"/>
                </a:solidFill>
                <a:latin typeface="Calibri" pitchFamily="34" charset="0"/>
              </a:rPr>
              <a:t>, или в 2</a:t>
            </a:r>
            <a:r>
              <a:rPr lang="ru-RU" b="1">
                <a:solidFill>
                  <a:schemeClr val="tx2"/>
                </a:solidFill>
                <a:latin typeface="Calibri" pitchFamily="34" charset="0"/>
                <a:sym typeface="Symbol" pitchFamily="18" charset="2"/>
              </a:rPr>
              <a:t></a:t>
            </a:r>
            <a:r>
              <a:rPr lang="ru-RU" b="1">
                <a:solidFill>
                  <a:schemeClr val="tx2"/>
                </a:solidFill>
                <a:latin typeface="Calibri" pitchFamily="34" charset="0"/>
              </a:rPr>
              <a:t>10</a:t>
            </a:r>
            <a:r>
              <a:rPr lang="ru-RU" b="1" baseline="30000">
                <a:solidFill>
                  <a:schemeClr val="tx2"/>
                </a:solidFill>
                <a:latin typeface="Calibri" pitchFamily="34" charset="0"/>
              </a:rPr>
              <a:t>18</a:t>
            </a:r>
            <a:r>
              <a:rPr lang="ru-RU" b="1">
                <a:solidFill>
                  <a:schemeClr val="tx2"/>
                </a:solidFill>
                <a:latin typeface="Calibri" pitchFamily="34" charset="0"/>
              </a:rPr>
              <a:t>.	Учитывая, что со времени Большого взрыва прошло около 20 миллиардов лет, а время жизни звезды основного класса – 15 миллиардов лет, можно полагать, что первое поколение звёзд уже превратилось в белые карлики. И тогда количество белых карликов можно также принять те же 2</a:t>
            </a:r>
            <a:r>
              <a:rPr lang="ru-RU" b="1">
                <a:solidFill>
                  <a:schemeClr val="tx2"/>
                </a:solidFill>
                <a:latin typeface="Calibri" pitchFamily="34" charset="0"/>
                <a:sym typeface="Symbol" pitchFamily="18" charset="2"/>
              </a:rPr>
              <a:t></a:t>
            </a:r>
            <a:r>
              <a:rPr lang="ru-RU" b="1">
                <a:solidFill>
                  <a:schemeClr val="tx2"/>
                </a:solidFill>
                <a:latin typeface="Calibri" pitchFamily="34" charset="0"/>
              </a:rPr>
              <a:t>10</a:t>
            </a:r>
            <a:r>
              <a:rPr lang="ru-RU" b="1" baseline="30000">
                <a:solidFill>
                  <a:schemeClr val="tx2"/>
                </a:solidFill>
                <a:latin typeface="Calibri" pitchFamily="34" charset="0"/>
              </a:rPr>
              <a:t>18</a:t>
            </a:r>
            <a:r>
              <a:rPr lang="ru-RU" b="1">
                <a:solidFill>
                  <a:schemeClr val="tx2"/>
                </a:solidFill>
                <a:latin typeface="Calibri" pitchFamily="34" charset="0"/>
              </a:rPr>
              <a:t>. Количество звёзд с массой, достаточной для образования нейтронных звёзд, составляет меньше 10% от звёзд средних размеров. Но они проходят свой эволюционный путь за время на порядок быстрее. Поэтому можно полагать, что число нейтронных звёзд примерно столько же, сколько и белых карликов. </a:t>
            </a:r>
            <a:br>
              <a:rPr lang="ru-RU" b="1">
                <a:solidFill>
                  <a:schemeClr val="tx2"/>
                </a:solidFill>
                <a:latin typeface="Calibri" pitchFamily="34" charset="0"/>
              </a:rPr>
            </a:br>
            <a:endParaRPr lang="ru-RU">
              <a:solidFill>
                <a:schemeClr val="tx2"/>
              </a:solidFill>
              <a:latin typeface="Calibri" pitchFamily="34" charset="0"/>
            </a:endParaRPr>
          </a:p>
        </p:txBody>
      </p:sp>
      <p:sp>
        <p:nvSpPr>
          <p:cNvPr id="5" name="Прямоугольник 4"/>
          <p:cNvSpPr>
            <a:spLocks noChangeArrowheads="1"/>
          </p:cNvSpPr>
          <p:nvPr/>
        </p:nvSpPr>
        <p:spPr bwMode="auto">
          <a:xfrm>
            <a:off x="2000250" y="4143375"/>
            <a:ext cx="6643688" cy="2308225"/>
          </a:xfrm>
          <a:prstGeom prst="rect">
            <a:avLst/>
          </a:prstGeom>
          <a:noFill/>
          <a:ln w="9525">
            <a:noFill/>
            <a:miter lim="800000"/>
            <a:headEnd/>
            <a:tailEnd/>
          </a:ln>
        </p:spPr>
        <p:txBody>
          <a:bodyPr>
            <a:spAutoFit/>
          </a:bodyPr>
          <a:lstStyle/>
          <a:p>
            <a:r>
              <a:rPr lang="ru-RU" b="1">
                <a:solidFill>
                  <a:schemeClr val="tx2"/>
                </a:solidFill>
                <a:latin typeface="Calibri" pitchFamily="34" charset="0"/>
              </a:rPr>
              <a:t>Среднее расстояние между звёздами зависит от её положения в Галактике. В центральной области плотность звёзд гораздо выше, чем в спиралях. Если рассмотреть содержимое воображаемой сферы, в центре которой находится наше Солнце, с радиусом в 50 световых лет, то мы можем насчитать около тысячи известных нам звёзд. Несложно подсчитать, что среднее расстояние между ними равно примерно пяти световым годам.</a:t>
            </a:r>
            <a:r>
              <a:rPr lang="ru-RU">
                <a:solidFill>
                  <a:schemeClr val="tx2"/>
                </a:solidFill>
                <a:latin typeface="Calibri" pitchFamily="34" charset="0"/>
              </a:rPr>
              <a:t> </a:t>
            </a:r>
          </a:p>
        </p:txBody>
      </p:sp>
      <p:pic>
        <p:nvPicPr>
          <p:cNvPr id="21506" name="Picture 2" descr="C:\Documents and Settings\(k) МаЛиНkА (k)\Local Settings\Temporary Internet Files\Content.IE5\LLDT9ZWM\MC900431611[1].png"/>
          <p:cNvPicPr>
            <a:picLocks noChangeAspect="1" noChangeArrowheads="1"/>
          </p:cNvPicPr>
          <p:nvPr/>
        </p:nvPicPr>
        <p:blipFill>
          <a:blip r:embed="rId2" cstate="print"/>
          <a:srcRect/>
          <a:stretch>
            <a:fillRect/>
          </a:stretch>
        </p:blipFill>
        <p:spPr bwMode="auto">
          <a:xfrm rot="631100">
            <a:off x="7065963" y="2351088"/>
            <a:ext cx="1643062" cy="1643062"/>
          </a:xfrm>
          <a:prstGeom prst="rect">
            <a:avLst/>
          </a:prstGeom>
          <a:noFill/>
          <a:ln w="9525">
            <a:noFill/>
            <a:miter lim="800000"/>
            <a:headEnd/>
            <a:tailEnd/>
          </a:ln>
        </p:spPr>
      </p:pic>
      <p:pic>
        <p:nvPicPr>
          <p:cNvPr id="7" name="Picture 2" descr="C:\Documents and Settings\(k) МаЛиНkА (k)\Local Settings\Temporary Internet Files\Content.IE5\LLDT9ZWM\MC900431611[1].png"/>
          <p:cNvPicPr>
            <a:picLocks noChangeAspect="1" noChangeArrowheads="1"/>
          </p:cNvPicPr>
          <p:nvPr/>
        </p:nvPicPr>
        <p:blipFill>
          <a:blip r:embed="rId2" cstate="print"/>
          <a:srcRect/>
          <a:stretch>
            <a:fillRect/>
          </a:stretch>
        </p:blipFill>
        <p:spPr bwMode="auto">
          <a:xfrm rot="631100">
            <a:off x="136525" y="4708525"/>
            <a:ext cx="1643063" cy="1643063"/>
          </a:xfrm>
          <a:prstGeom prst="rect">
            <a:avLst/>
          </a:prstGeom>
          <a:noFill/>
          <a:ln w="9525">
            <a:noFill/>
            <a:miter lim="800000"/>
            <a:headEnd/>
            <a:tailEnd/>
          </a:ln>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21506"/>
                                        </p:tgtEl>
                                        <p:attrNameLst>
                                          <p:attrName>style.visibility</p:attrName>
                                        </p:attrNameLst>
                                      </p:cBhvr>
                                      <p:to>
                                        <p:strVal val="visible"/>
                                      </p:to>
                                    </p:set>
                                    <p:animEffect transition="in" filter="wipe(down)">
                                      <p:cBhvr>
                                        <p:cTn id="55" dur="580">
                                          <p:stCondLst>
                                            <p:cond delay="0"/>
                                          </p:stCondLst>
                                        </p:cTn>
                                        <p:tgtEl>
                                          <p:spTgt spid="21506"/>
                                        </p:tgtEl>
                                      </p:cBhvr>
                                    </p:animEffect>
                                    <p:anim calcmode="lin" valueType="num">
                                      <p:cBhvr>
                                        <p:cTn id="56" dur="1822" tmFilter="0,0; 0.14,0.36; 0.43,0.73; 0.71,0.91; 1.0,1.0">
                                          <p:stCondLst>
                                            <p:cond delay="0"/>
                                          </p:stCondLst>
                                        </p:cTn>
                                        <p:tgtEl>
                                          <p:spTgt spid="21506"/>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21506"/>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21506"/>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21506"/>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21506"/>
                                        </p:tgtEl>
                                        <p:attrNameLst>
                                          <p:attrName>ppt_y</p:attrName>
                                        </p:attrNameLst>
                                      </p:cBhvr>
                                      <p:tavLst>
                                        <p:tav tm="0" fmla="#ppt_y-sin(pi*$)/81">
                                          <p:val>
                                            <p:fltVal val="0"/>
                                          </p:val>
                                        </p:tav>
                                        <p:tav tm="100000">
                                          <p:val>
                                            <p:fltVal val="1"/>
                                          </p:val>
                                        </p:tav>
                                      </p:tavLst>
                                    </p:anim>
                                    <p:animScale>
                                      <p:cBhvr>
                                        <p:cTn id="61" dur="26">
                                          <p:stCondLst>
                                            <p:cond delay="650"/>
                                          </p:stCondLst>
                                        </p:cTn>
                                        <p:tgtEl>
                                          <p:spTgt spid="21506"/>
                                        </p:tgtEl>
                                      </p:cBhvr>
                                      <p:to x="100000" y="60000"/>
                                    </p:animScale>
                                    <p:animScale>
                                      <p:cBhvr>
                                        <p:cTn id="62" dur="166" decel="50000">
                                          <p:stCondLst>
                                            <p:cond delay="676"/>
                                          </p:stCondLst>
                                        </p:cTn>
                                        <p:tgtEl>
                                          <p:spTgt spid="21506"/>
                                        </p:tgtEl>
                                      </p:cBhvr>
                                      <p:to x="100000" y="100000"/>
                                    </p:animScale>
                                    <p:animScale>
                                      <p:cBhvr>
                                        <p:cTn id="63" dur="26">
                                          <p:stCondLst>
                                            <p:cond delay="1312"/>
                                          </p:stCondLst>
                                        </p:cTn>
                                        <p:tgtEl>
                                          <p:spTgt spid="21506"/>
                                        </p:tgtEl>
                                      </p:cBhvr>
                                      <p:to x="100000" y="80000"/>
                                    </p:animScale>
                                    <p:animScale>
                                      <p:cBhvr>
                                        <p:cTn id="64" dur="166" decel="50000">
                                          <p:stCondLst>
                                            <p:cond delay="1338"/>
                                          </p:stCondLst>
                                        </p:cTn>
                                        <p:tgtEl>
                                          <p:spTgt spid="21506"/>
                                        </p:tgtEl>
                                      </p:cBhvr>
                                      <p:to x="100000" y="100000"/>
                                    </p:animScale>
                                    <p:animScale>
                                      <p:cBhvr>
                                        <p:cTn id="65" dur="26">
                                          <p:stCondLst>
                                            <p:cond delay="1642"/>
                                          </p:stCondLst>
                                        </p:cTn>
                                        <p:tgtEl>
                                          <p:spTgt spid="21506"/>
                                        </p:tgtEl>
                                      </p:cBhvr>
                                      <p:to x="100000" y="90000"/>
                                    </p:animScale>
                                    <p:animScale>
                                      <p:cBhvr>
                                        <p:cTn id="66" dur="166" decel="50000">
                                          <p:stCondLst>
                                            <p:cond delay="1668"/>
                                          </p:stCondLst>
                                        </p:cTn>
                                        <p:tgtEl>
                                          <p:spTgt spid="21506"/>
                                        </p:tgtEl>
                                      </p:cBhvr>
                                      <p:to x="100000" y="100000"/>
                                    </p:animScale>
                                    <p:animScale>
                                      <p:cBhvr>
                                        <p:cTn id="67" dur="26">
                                          <p:stCondLst>
                                            <p:cond delay="1808"/>
                                          </p:stCondLst>
                                        </p:cTn>
                                        <p:tgtEl>
                                          <p:spTgt spid="21506"/>
                                        </p:tgtEl>
                                      </p:cBhvr>
                                      <p:to x="100000" y="95000"/>
                                    </p:animScale>
                                    <p:animScale>
                                      <p:cBhvr>
                                        <p:cTn id="68" dur="166" decel="50000">
                                          <p:stCondLst>
                                            <p:cond delay="1834"/>
                                          </p:stCondLst>
                                        </p:cTn>
                                        <p:tgtEl>
                                          <p:spTgt spid="2150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285728"/>
            <a:ext cx="5675224" cy="923330"/>
          </a:xfrm>
          <a:prstGeom prst="rect">
            <a:avLst/>
          </a:prstGeom>
          <a:noFill/>
        </p:spPr>
        <p:txBody>
          <a:bodyPr>
            <a:spAutoFit/>
          </a:bodyPr>
          <a:lstStyle/>
          <a:p>
            <a:pPr algn="ctr" fontAlgn="auto">
              <a:spcBef>
                <a:spcPts val="0"/>
              </a:spcBef>
              <a:spcAft>
                <a:spcPts val="0"/>
              </a:spcAft>
              <a:defRPr/>
            </a:pPr>
            <a:r>
              <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Звезда Альтаир</a:t>
            </a:r>
          </a:p>
        </p:txBody>
      </p:sp>
      <p:sp>
        <p:nvSpPr>
          <p:cNvPr id="22529" name="Rectangle 1"/>
          <p:cNvSpPr>
            <a:spLocks noChangeArrowheads="1"/>
          </p:cNvSpPr>
          <p:nvPr/>
        </p:nvSpPr>
        <p:spPr bwMode="auto">
          <a:xfrm>
            <a:off x="3857625" y="1500188"/>
            <a:ext cx="4929188" cy="5078412"/>
          </a:xfrm>
          <a:prstGeom prst="rect">
            <a:avLst/>
          </a:prstGeom>
          <a:noFill/>
          <a:ln w="9525">
            <a:noFill/>
            <a:miter lim="800000"/>
            <a:headEnd/>
            <a:tailEnd/>
          </a:ln>
        </p:spPr>
        <p:txBody>
          <a:bodyPr anchor="ctr">
            <a:spAutoFit/>
          </a:bodyPr>
          <a:lstStyle/>
          <a:p>
            <a:pPr algn="ctr"/>
            <a:r>
              <a:rPr lang="ru-RU" b="1">
                <a:solidFill>
                  <a:schemeClr val="tx2"/>
                </a:solidFill>
                <a:cs typeface="Times New Roman" pitchFamily="18" charset="0"/>
              </a:rPr>
              <a:t>С помощью телескопов с очень высоким разрешением астрономы впервые провели прямые измерения несферичности звезды, которая вращается так быстро, что становится вытянутой по экватору. В северном полушарии Альтаир хорошо виден на летнем ночном небе. Учёные использовали Паломарский Интерферометр, состоящий из нескольких телескопов, и измеряли радиус звезды при различных углах (положениях) на небе. Они заметили, что радиус звезды меняется с изменением угла (положения) на небе, что стало первым свидетельством того, что Альтаир не является совершенно круглым</a:t>
            </a:r>
            <a:endParaRPr lang="ru-RU">
              <a:solidFill>
                <a:schemeClr val="tx2"/>
              </a:solidFill>
            </a:endParaRPr>
          </a:p>
        </p:txBody>
      </p:sp>
      <p:pic>
        <p:nvPicPr>
          <p:cNvPr id="22530" name="Picture 2" descr="70"/>
          <p:cNvPicPr>
            <a:picLocks noChangeAspect="1" noChangeArrowheads="1"/>
          </p:cNvPicPr>
          <p:nvPr/>
        </p:nvPicPr>
        <p:blipFill>
          <a:blip r:embed="rId2" cstate="print"/>
          <a:srcRect/>
          <a:stretch>
            <a:fillRect/>
          </a:stretch>
        </p:blipFill>
        <p:spPr bwMode="auto">
          <a:xfrm>
            <a:off x="500034" y="2285992"/>
            <a:ext cx="3152533" cy="3419481"/>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down)">
                                      <p:cBhvr>
                                        <p:cTn id="7" dur="580">
                                          <p:stCondLst>
                                            <p:cond delay="0"/>
                                          </p:stCondLst>
                                        </p:cTn>
                                        <p:tgtEl>
                                          <p:spTgt spid="22530"/>
                                        </p:tgtEl>
                                      </p:cBhvr>
                                    </p:animEffect>
                                    <p:anim calcmode="lin" valueType="num">
                                      <p:cBhvr>
                                        <p:cTn id="8" dur="1822" tmFilter="0,0; 0.14,0.36; 0.43,0.73; 0.71,0.91; 1.0,1.0">
                                          <p:stCondLst>
                                            <p:cond delay="0"/>
                                          </p:stCondLst>
                                        </p:cTn>
                                        <p:tgtEl>
                                          <p:spTgt spid="2253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253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253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253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2530"/>
                                        </p:tgtEl>
                                        <p:attrNameLst>
                                          <p:attrName>ppt_y</p:attrName>
                                        </p:attrNameLst>
                                      </p:cBhvr>
                                      <p:tavLst>
                                        <p:tav tm="0" fmla="#ppt_y-sin(pi*$)/81">
                                          <p:val>
                                            <p:fltVal val="0"/>
                                          </p:val>
                                        </p:tav>
                                        <p:tav tm="100000">
                                          <p:val>
                                            <p:fltVal val="1"/>
                                          </p:val>
                                        </p:tav>
                                      </p:tavLst>
                                    </p:anim>
                                    <p:animScale>
                                      <p:cBhvr>
                                        <p:cTn id="13" dur="26">
                                          <p:stCondLst>
                                            <p:cond delay="650"/>
                                          </p:stCondLst>
                                        </p:cTn>
                                        <p:tgtEl>
                                          <p:spTgt spid="22530"/>
                                        </p:tgtEl>
                                      </p:cBhvr>
                                      <p:to x="100000" y="60000"/>
                                    </p:animScale>
                                    <p:animScale>
                                      <p:cBhvr>
                                        <p:cTn id="14" dur="166" decel="50000">
                                          <p:stCondLst>
                                            <p:cond delay="676"/>
                                          </p:stCondLst>
                                        </p:cTn>
                                        <p:tgtEl>
                                          <p:spTgt spid="22530"/>
                                        </p:tgtEl>
                                      </p:cBhvr>
                                      <p:to x="100000" y="100000"/>
                                    </p:animScale>
                                    <p:animScale>
                                      <p:cBhvr>
                                        <p:cTn id="15" dur="26">
                                          <p:stCondLst>
                                            <p:cond delay="1312"/>
                                          </p:stCondLst>
                                        </p:cTn>
                                        <p:tgtEl>
                                          <p:spTgt spid="22530"/>
                                        </p:tgtEl>
                                      </p:cBhvr>
                                      <p:to x="100000" y="80000"/>
                                    </p:animScale>
                                    <p:animScale>
                                      <p:cBhvr>
                                        <p:cTn id="16" dur="166" decel="50000">
                                          <p:stCondLst>
                                            <p:cond delay="1338"/>
                                          </p:stCondLst>
                                        </p:cTn>
                                        <p:tgtEl>
                                          <p:spTgt spid="22530"/>
                                        </p:tgtEl>
                                      </p:cBhvr>
                                      <p:to x="100000" y="100000"/>
                                    </p:animScale>
                                    <p:animScale>
                                      <p:cBhvr>
                                        <p:cTn id="17" dur="26">
                                          <p:stCondLst>
                                            <p:cond delay="1642"/>
                                          </p:stCondLst>
                                        </p:cTn>
                                        <p:tgtEl>
                                          <p:spTgt spid="22530"/>
                                        </p:tgtEl>
                                      </p:cBhvr>
                                      <p:to x="100000" y="90000"/>
                                    </p:animScale>
                                    <p:animScale>
                                      <p:cBhvr>
                                        <p:cTn id="18" dur="166" decel="50000">
                                          <p:stCondLst>
                                            <p:cond delay="1668"/>
                                          </p:stCondLst>
                                        </p:cTn>
                                        <p:tgtEl>
                                          <p:spTgt spid="22530"/>
                                        </p:tgtEl>
                                      </p:cBhvr>
                                      <p:to x="100000" y="100000"/>
                                    </p:animScale>
                                    <p:animScale>
                                      <p:cBhvr>
                                        <p:cTn id="19" dur="26">
                                          <p:stCondLst>
                                            <p:cond delay="1808"/>
                                          </p:stCondLst>
                                        </p:cTn>
                                        <p:tgtEl>
                                          <p:spTgt spid="22530"/>
                                        </p:tgtEl>
                                      </p:cBhvr>
                                      <p:to x="100000" y="95000"/>
                                    </p:animScale>
                                    <p:animScale>
                                      <p:cBhvr>
                                        <p:cTn id="20" dur="166" decel="50000">
                                          <p:stCondLst>
                                            <p:cond delay="1834"/>
                                          </p:stCondLst>
                                        </p:cTn>
                                        <p:tgtEl>
                                          <p:spTgt spid="22530"/>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22529"/>
                                        </p:tgtEl>
                                        <p:attrNameLst>
                                          <p:attrName>style.visibility</p:attrName>
                                        </p:attrNameLst>
                                      </p:cBhvr>
                                      <p:to>
                                        <p:strVal val="visible"/>
                                      </p:to>
                                    </p:set>
                                    <p:animEffect transition="in" filter="wipe(down)">
                                      <p:cBhvr>
                                        <p:cTn id="39" dur="580">
                                          <p:stCondLst>
                                            <p:cond delay="0"/>
                                          </p:stCondLst>
                                        </p:cTn>
                                        <p:tgtEl>
                                          <p:spTgt spid="22529"/>
                                        </p:tgtEl>
                                      </p:cBhvr>
                                    </p:animEffect>
                                    <p:anim calcmode="lin" valueType="num">
                                      <p:cBhvr>
                                        <p:cTn id="40" dur="1822" tmFilter="0,0; 0.14,0.36; 0.43,0.73; 0.71,0.91; 1.0,1.0">
                                          <p:stCondLst>
                                            <p:cond delay="0"/>
                                          </p:stCondLst>
                                        </p:cTn>
                                        <p:tgtEl>
                                          <p:spTgt spid="2252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252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252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252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2529"/>
                                        </p:tgtEl>
                                        <p:attrNameLst>
                                          <p:attrName>ppt_y</p:attrName>
                                        </p:attrNameLst>
                                      </p:cBhvr>
                                      <p:tavLst>
                                        <p:tav tm="0" fmla="#ppt_y-sin(pi*$)/81">
                                          <p:val>
                                            <p:fltVal val="0"/>
                                          </p:val>
                                        </p:tav>
                                        <p:tav tm="100000">
                                          <p:val>
                                            <p:fltVal val="1"/>
                                          </p:val>
                                        </p:tav>
                                      </p:tavLst>
                                    </p:anim>
                                    <p:animScale>
                                      <p:cBhvr>
                                        <p:cTn id="45" dur="26">
                                          <p:stCondLst>
                                            <p:cond delay="650"/>
                                          </p:stCondLst>
                                        </p:cTn>
                                        <p:tgtEl>
                                          <p:spTgt spid="22529"/>
                                        </p:tgtEl>
                                      </p:cBhvr>
                                      <p:to x="100000" y="60000"/>
                                    </p:animScale>
                                    <p:animScale>
                                      <p:cBhvr>
                                        <p:cTn id="46" dur="166" decel="50000">
                                          <p:stCondLst>
                                            <p:cond delay="676"/>
                                          </p:stCondLst>
                                        </p:cTn>
                                        <p:tgtEl>
                                          <p:spTgt spid="22529"/>
                                        </p:tgtEl>
                                      </p:cBhvr>
                                      <p:to x="100000" y="100000"/>
                                    </p:animScale>
                                    <p:animScale>
                                      <p:cBhvr>
                                        <p:cTn id="47" dur="26">
                                          <p:stCondLst>
                                            <p:cond delay="1312"/>
                                          </p:stCondLst>
                                        </p:cTn>
                                        <p:tgtEl>
                                          <p:spTgt spid="22529"/>
                                        </p:tgtEl>
                                      </p:cBhvr>
                                      <p:to x="100000" y="80000"/>
                                    </p:animScale>
                                    <p:animScale>
                                      <p:cBhvr>
                                        <p:cTn id="48" dur="166" decel="50000">
                                          <p:stCondLst>
                                            <p:cond delay="1338"/>
                                          </p:stCondLst>
                                        </p:cTn>
                                        <p:tgtEl>
                                          <p:spTgt spid="22529"/>
                                        </p:tgtEl>
                                      </p:cBhvr>
                                      <p:to x="100000" y="100000"/>
                                    </p:animScale>
                                    <p:animScale>
                                      <p:cBhvr>
                                        <p:cTn id="49" dur="26">
                                          <p:stCondLst>
                                            <p:cond delay="1642"/>
                                          </p:stCondLst>
                                        </p:cTn>
                                        <p:tgtEl>
                                          <p:spTgt spid="22529"/>
                                        </p:tgtEl>
                                      </p:cBhvr>
                                      <p:to x="100000" y="90000"/>
                                    </p:animScale>
                                    <p:animScale>
                                      <p:cBhvr>
                                        <p:cTn id="50" dur="166" decel="50000">
                                          <p:stCondLst>
                                            <p:cond delay="1668"/>
                                          </p:stCondLst>
                                        </p:cTn>
                                        <p:tgtEl>
                                          <p:spTgt spid="22529"/>
                                        </p:tgtEl>
                                      </p:cBhvr>
                                      <p:to x="100000" y="100000"/>
                                    </p:animScale>
                                    <p:animScale>
                                      <p:cBhvr>
                                        <p:cTn id="51" dur="26">
                                          <p:stCondLst>
                                            <p:cond delay="1808"/>
                                          </p:stCondLst>
                                        </p:cTn>
                                        <p:tgtEl>
                                          <p:spTgt spid="22529"/>
                                        </p:tgtEl>
                                      </p:cBhvr>
                                      <p:to x="100000" y="95000"/>
                                    </p:animScale>
                                    <p:animScale>
                                      <p:cBhvr>
                                        <p:cTn id="52" dur="166" decel="50000">
                                          <p:stCondLst>
                                            <p:cond delay="1834"/>
                                          </p:stCondLst>
                                        </p:cTn>
                                        <p:tgtEl>
                                          <p:spTgt spid="2252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643306" y="214290"/>
            <a:ext cx="5286411" cy="1754326"/>
          </a:xfrm>
          <a:prstGeom prst="rect">
            <a:avLst/>
          </a:prstGeom>
        </p:spPr>
        <p:txBody>
          <a:bodyPr>
            <a:spAutoFit/>
          </a:bodyPr>
          <a:lstStyle/>
          <a:p>
            <a:pPr fontAlgn="auto">
              <a:spcBef>
                <a:spcPts val="0"/>
              </a:spcBef>
              <a:spcAft>
                <a:spcPts val="0"/>
              </a:spcAft>
              <a:defRPr/>
            </a:pPr>
            <a:r>
              <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3C58 - Остатки Новой звезды</a:t>
            </a:r>
          </a:p>
        </p:txBody>
      </p:sp>
      <p:sp>
        <p:nvSpPr>
          <p:cNvPr id="25601" name="Rectangle 1"/>
          <p:cNvSpPr>
            <a:spLocks noChangeArrowheads="1"/>
          </p:cNvSpPr>
          <p:nvPr/>
        </p:nvSpPr>
        <p:spPr bwMode="auto">
          <a:xfrm>
            <a:off x="285750" y="1928813"/>
            <a:ext cx="4143375" cy="4246562"/>
          </a:xfrm>
          <a:prstGeom prst="rect">
            <a:avLst/>
          </a:prstGeom>
          <a:noFill/>
          <a:ln w="9525">
            <a:noFill/>
            <a:miter lim="800000"/>
            <a:headEnd/>
            <a:tailEnd/>
          </a:ln>
        </p:spPr>
        <p:txBody>
          <a:bodyPr anchor="ctr">
            <a:spAutoFit/>
          </a:bodyPr>
          <a:lstStyle/>
          <a:p>
            <a:pPr algn="ctr"/>
            <a:r>
              <a:rPr lang="ru-RU" b="1">
                <a:solidFill>
                  <a:schemeClr val="tx2"/>
                </a:solidFill>
                <a:cs typeface="Times New Roman" pitchFamily="18" charset="0"/>
              </a:rPr>
              <a:t>Эта быстро вращающаяся нейтронная звезда находится в облаке высокоэнергетических частиц. Данные показали, что нейтронная звезда или пульсар, вращает приблизительно 15 раз в секунду, и замедляется со скоростью приблизительно 10 микросекунд в год.</a:t>
            </a:r>
            <a:br>
              <a:rPr lang="ru-RU" b="1">
                <a:solidFill>
                  <a:schemeClr val="tx2"/>
                </a:solidFill>
                <a:cs typeface="Times New Roman" pitchFamily="18" charset="0"/>
              </a:rPr>
            </a:br>
            <a:r>
              <a:rPr lang="ru-RU" b="1">
                <a:solidFill>
                  <a:schemeClr val="tx2"/>
                </a:solidFill>
                <a:cs typeface="Times New Roman" pitchFamily="18" charset="0"/>
              </a:rPr>
              <a:t>Сравнение скорости замедления и ее возраст, указывает на то, что 3C58 один из самых молодых известных пульсаров, вращается примерно столь же быстро, как когда он сформировался.</a:t>
            </a:r>
            <a:endParaRPr lang="ru-RU">
              <a:solidFill>
                <a:schemeClr val="tx2"/>
              </a:solidFill>
            </a:endParaRPr>
          </a:p>
        </p:txBody>
      </p:sp>
      <p:pic>
        <p:nvPicPr>
          <p:cNvPr id="25602" name="Picture 2" descr="76"/>
          <p:cNvPicPr>
            <a:picLocks noChangeAspect="1" noChangeArrowheads="1"/>
          </p:cNvPicPr>
          <p:nvPr/>
        </p:nvPicPr>
        <p:blipFill>
          <a:blip r:embed="rId2" cstate="email"/>
          <a:srcRect/>
          <a:stretch>
            <a:fillRect/>
          </a:stretch>
        </p:blipFill>
        <p:spPr bwMode="auto">
          <a:xfrm>
            <a:off x="5143504" y="3000372"/>
            <a:ext cx="3415208" cy="2492853"/>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5601"/>
                                        </p:tgtEl>
                                        <p:attrNameLst>
                                          <p:attrName>style.visibility</p:attrName>
                                        </p:attrNameLst>
                                      </p:cBhvr>
                                      <p:to>
                                        <p:strVal val="visible"/>
                                      </p:to>
                                    </p:set>
                                    <p:animEffect transition="in" filter="wipe(down)">
                                      <p:cBhvr>
                                        <p:cTn id="7" dur="580">
                                          <p:stCondLst>
                                            <p:cond delay="0"/>
                                          </p:stCondLst>
                                        </p:cTn>
                                        <p:tgtEl>
                                          <p:spTgt spid="25601"/>
                                        </p:tgtEl>
                                      </p:cBhvr>
                                    </p:animEffect>
                                    <p:anim calcmode="lin" valueType="num">
                                      <p:cBhvr>
                                        <p:cTn id="8" dur="1822" tmFilter="0,0; 0.14,0.36; 0.43,0.73; 0.71,0.91; 1.0,1.0">
                                          <p:stCondLst>
                                            <p:cond delay="0"/>
                                          </p:stCondLst>
                                        </p:cTn>
                                        <p:tgtEl>
                                          <p:spTgt spid="2560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560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560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560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5601"/>
                                        </p:tgtEl>
                                        <p:attrNameLst>
                                          <p:attrName>ppt_y</p:attrName>
                                        </p:attrNameLst>
                                      </p:cBhvr>
                                      <p:tavLst>
                                        <p:tav tm="0" fmla="#ppt_y-sin(pi*$)/81">
                                          <p:val>
                                            <p:fltVal val="0"/>
                                          </p:val>
                                        </p:tav>
                                        <p:tav tm="100000">
                                          <p:val>
                                            <p:fltVal val="1"/>
                                          </p:val>
                                        </p:tav>
                                      </p:tavLst>
                                    </p:anim>
                                    <p:animScale>
                                      <p:cBhvr>
                                        <p:cTn id="13" dur="26">
                                          <p:stCondLst>
                                            <p:cond delay="650"/>
                                          </p:stCondLst>
                                        </p:cTn>
                                        <p:tgtEl>
                                          <p:spTgt spid="25601"/>
                                        </p:tgtEl>
                                      </p:cBhvr>
                                      <p:to x="100000" y="60000"/>
                                    </p:animScale>
                                    <p:animScale>
                                      <p:cBhvr>
                                        <p:cTn id="14" dur="166" decel="50000">
                                          <p:stCondLst>
                                            <p:cond delay="676"/>
                                          </p:stCondLst>
                                        </p:cTn>
                                        <p:tgtEl>
                                          <p:spTgt spid="25601"/>
                                        </p:tgtEl>
                                      </p:cBhvr>
                                      <p:to x="100000" y="100000"/>
                                    </p:animScale>
                                    <p:animScale>
                                      <p:cBhvr>
                                        <p:cTn id="15" dur="26">
                                          <p:stCondLst>
                                            <p:cond delay="1312"/>
                                          </p:stCondLst>
                                        </p:cTn>
                                        <p:tgtEl>
                                          <p:spTgt spid="25601"/>
                                        </p:tgtEl>
                                      </p:cBhvr>
                                      <p:to x="100000" y="80000"/>
                                    </p:animScale>
                                    <p:animScale>
                                      <p:cBhvr>
                                        <p:cTn id="16" dur="166" decel="50000">
                                          <p:stCondLst>
                                            <p:cond delay="1338"/>
                                          </p:stCondLst>
                                        </p:cTn>
                                        <p:tgtEl>
                                          <p:spTgt spid="25601"/>
                                        </p:tgtEl>
                                      </p:cBhvr>
                                      <p:to x="100000" y="100000"/>
                                    </p:animScale>
                                    <p:animScale>
                                      <p:cBhvr>
                                        <p:cTn id="17" dur="26">
                                          <p:stCondLst>
                                            <p:cond delay="1642"/>
                                          </p:stCondLst>
                                        </p:cTn>
                                        <p:tgtEl>
                                          <p:spTgt spid="25601"/>
                                        </p:tgtEl>
                                      </p:cBhvr>
                                      <p:to x="100000" y="90000"/>
                                    </p:animScale>
                                    <p:animScale>
                                      <p:cBhvr>
                                        <p:cTn id="18" dur="166" decel="50000">
                                          <p:stCondLst>
                                            <p:cond delay="1668"/>
                                          </p:stCondLst>
                                        </p:cTn>
                                        <p:tgtEl>
                                          <p:spTgt spid="25601"/>
                                        </p:tgtEl>
                                      </p:cBhvr>
                                      <p:to x="100000" y="100000"/>
                                    </p:animScale>
                                    <p:animScale>
                                      <p:cBhvr>
                                        <p:cTn id="19" dur="26">
                                          <p:stCondLst>
                                            <p:cond delay="1808"/>
                                          </p:stCondLst>
                                        </p:cTn>
                                        <p:tgtEl>
                                          <p:spTgt spid="25601"/>
                                        </p:tgtEl>
                                      </p:cBhvr>
                                      <p:to x="100000" y="95000"/>
                                    </p:animScale>
                                    <p:animScale>
                                      <p:cBhvr>
                                        <p:cTn id="20" dur="166" decel="50000">
                                          <p:stCondLst>
                                            <p:cond delay="1834"/>
                                          </p:stCondLst>
                                        </p:cTn>
                                        <p:tgtEl>
                                          <p:spTgt spid="25601"/>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5602"/>
                                        </p:tgtEl>
                                        <p:attrNameLst>
                                          <p:attrName>style.visibility</p:attrName>
                                        </p:attrNameLst>
                                      </p:cBhvr>
                                      <p:to>
                                        <p:strVal val="visible"/>
                                      </p:to>
                                    </p:set>
                                    <p:animEffect transition="in" filter="wipe(down)">
                                      <p:cBhvr>
                                        <p:cTn id="39" dur="580">
                                          <p:stCondLst>
                                            <p:cond delay="0"/>
                                          </p:stCondLst>
                                        </p:cTn>
                                        <p:tgtEl>
                                          <p:spTgt spid="25602"/>
                                        </p:tgtEl>
                                      </p:cBhvr>
                                    </p:animEffect>
                                    <p:anim calcmode="lin" valueType="num">
                                      <p:cBhvr>
                                        <p:cTn id="40" dur="1822" tmFilter="0,0; 0.14,0.36; 0.43,0.73; 0.71,0.91; 1.0,1.0">
                                          <p:stCondLst>
                                            <p:cond delay="0"/>
                                          </p:stCondLst>
                                        </p:cTn>
                                        <p:tgtEl>
                                          <p:spTgt spid="2560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560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560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560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5602"/>
                                        </p:tgtEl>
                                        <p:attrNameLst>
                                          <p:attrName>ppt_y</p:attrName>
                                        </p:attrNameLst>
                                      </p:cBhvr>
                                      <p:tavLst>
                                        <p:tav tm="0" fmla="#ppt_y-sin(pi*$)/81">
                                          <p:val>
                                            <p:fltVal val="0"/>
                                          </p:val>
                                        </p:tav>
                                        <p:tav tm="100000">
                                          <p:val>
                                            <p:fltVal val="1"/>
                                          </p:val>
                                        </p:tav>
                                      </p:tavLst>
                                    </p:anim>
                                    <p:animScale>
                                      <p:cBhvr>
                                        <p:cTn id="45" dur="26">
                                          <p:stCondLst>
                                            <p:cond delay="650"/>
                                          </p:stCondLst>
                                        </p:cTn>
                                        <p:tgtEl>
                                          <p:spTgt spid="25602"/>
                                        </p:tgtEl>
                                      </p:cBhvr>
                                      <p:to x="100000" y="60000"/>
                                    </p:animScale>
                                    <p:animScale>
                                      <p:cBhvr>
                                        <p:cTn id="46" dur="166" decel="50000">
                                          <p:stCondLst>
                                            <p:cond delay="676"/>
                                          </p:stCondLst>
                                        </p:cTn>
                                        <p:tgtEl>
                                          <p:spTgt spid="25602"/>
                                        </p:tgtEl>
                                      </p:cBhvr>
                                      <p:to x="100000" y="100000"/>
                                    </p:animScale>
                                    <p:animScale>
                                      <p:cBhvr>
                                        <p:cTn id="47" dur="26">
                                          <p:stCondLst>
                                            <p:cond delay="1312"/>
                                          </p:stCondLst>
                                        </p:cTn>
                                        <p:tgtEl>
                                          <p:spTgt spid="25602"/>
                                        </p:tgtEl>
                                      </p:cBhvr>
                                      <p:to x="100000" y="80000"/>
                                    </p:animScale>
                                    <p:animScale>
                                      <p:cBhvr>
                                        <p:cTn id="48" dur="166" decel="50000">
                                          <p:stCondLst>
                                            <p:cond delay="1338"/>
                                          </p:stCondLst>
                                        </p:cTn>
                                        <p:tgtEl>
                                          <p:spTgt spid="25602"/>
                                        </p:tgtEl>
                                      </p:cBhvr>
                                      <p:to x="100000" y="100000"/>
                                    </p:animScale>
                                    <p:animScale>
                                      <p:cBhvr>
                                        <p:cTn id="49" dur="26">
                                          <p:stCondLst>
                                            <p:cond delay="1642"/>
                                          </p:stCondLst>
                                        </p:cTn>
                                        <p:tgtEl>
                                          <p:spTgt spid="25602"/>
                                        </p:tgtEl>
                                      </p:cBhvr>
                                      <p:to x="100000" y="90000"/>
                                    </p:animScale>
                                    <p:animScale>
                                      <p:cBhvr>
                                        <p:cTn id="50" dur="166" decel="50000">
                                          <p:stCondLst>
                                            <p:cond delay="1668"/>
                                          </p:stCondLst>
                                        </p:cTn>
                                        <p:tgtEl>
                                          <p:spTgt spid="25602"/>
                                        </p:tgtEl>
                                      </p:cBhvr>
                                      <p:to x="100000" y="100000"/>
                                    </p:animScale>
                                    <p:animScale>
                                      <p:cBhvr>
                                        <p:cTn id="51" dur="26">
                                          <p:stCondLst>
                                            <p:cond delay="1808"/>
                                          </p:stCondLst>
                                        </p:cTn>
                                        <p:tgtEl>
                                          <p:spTgt spid="25602"/>
                                        </p:tgtEl>
                                      </p:cBhvr>
                                      <p:to x="100000" y="95000"/>
                                    </p:animScale>
                                    <p:animScale>
                                      <p:cBhvr>
                                        <p:cTn id="52" dur="166" decel="50000">
                                          <p:stCondLst>
                                            <p:cond delay="1834"/>
                                          </p:stCondLst>
                                        </p:cTn>
                                        <p:tgtEl>
                                          <p:spTgt spid="2560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14290"/>
            <a:ext cx="6332551" cy="1754326"/>
          </a:xfrm>
          <a:prstGeom prst="rect">
            <a:avLst/>
          </a:prstGeom>
        </p:spPr>
        <p:txBody>
          <a:bodyPr>
            <a:spAutoFit/>
          </a:bodyPr>
          <a:lstStyle/>
          <a:p>
            <a:pPr algn="ctr" fontAlgn="auto">
              <a:spcBef>
                <a:spcPts val="0"/>
              </a:spcBef>
              <a:spcAft>
                <a:spcPts val="0"/>
              </a:spcAft>
              <a:defRPr/>
            </a:pPr>
            <a:r>
              <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Остаток новой звезды G21.5-0.9</a:t>
            </a:r>
          </a:p>
        </p:txBody>
      </p:sp>
      <p:sp>
        <p:nvSpPr>
          <p:cNvPr id="24577" name="Rectangle 1"/>
          <p:cNvSpPr>
            <a:spLocks noChangeArrowheads="1"/>
          </p:cNvSpPr>
          <p:nvPr/>
        </p:nvSpPr>
        <p:spPr bwMode="auto">
          <a:xfrm>
            <a:off x="5000625" y="2357438"/>
            <a:ext cx="3857625" cy="3692525"/>
          </a:xfrm>
          <a:prstGeom prst="rect">
            <a:avLst/>
          </a:prstGeom>
          <a:noFill/>
          <a:ln w="9525">
            <a:noFill/>
            <a:miter lim="800000"/>
            <a:headEnd/>
            <a:tailEnd/>
          </a:ln>
        </p:spPr>
        <p:txBody>
          <a:bodyPr anchor="ctr">
            <a:spAutoFit/>
          </a:bodyPr>
          <a:lstStyle/>
          <a:p>
            <a:pPr algn="ctr"/>
            <a:r>
              <a:rPr lang="ru-RU" b="1">
                <a:solidFill>
                  <a:schemeClr val="tx2"/>
                </a:solidFill>
                <a:cs typeface="Times New Roman" pitchFamily="18" charset="0"/>
              </a:rPr>
              <a:t>Остаток вспышки новой звезды обосновывается на косвенном доказательстве исходя из наблюдений в рентгено и радио диапазоне. Высокоэнергетические электроны, ответственные за оба - радио и рентгено излучение, произведены быстрым вращением, когда массивная звезда взорвалась приблизительно 40000 лет назад.</a:t>
            </a:r>
            <a:endParaRPr lang="ru-RU">
              <a:solidFill>
                <a:schemeClr val="tx2"/>
              </a:solidFill>
            </a:endParaRPr>
          </a:p>
        </p:txBody>
      </p:sp>
      <p:pic>
        <p:nvPicPr>
          <p:cNvPr id="24578" name="Picture 2" descr="29"/>
          <p:cNvPicPr>
            <a:picLocks noChangeAspect="1" noChangeArrowheads="1"/>
          </p:cNvPicPr>
          <p:nvPr/>
        </p:nvPicPr>
        <p:blipFill>
          <a:blip r:embed="rId2" cstate="email"/>
          <a:srcRect/>
          <a:stretch>
            <a:fillRect/>
          </a:stretch>
        </p:blipFill>
        <p:spPr bwMode="auto">
          <a:xfrm>
            <a:off x="428596" y="2643182"/>
            <a:ext cx="4134488" cy="3429000"/>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4578"/>
                                        </p:tgtEl>
                                        <p:attrNameLst>
                                          <p:attrName>style.visibility</p:attrName>
                                        </p:attrNameLst>
                                      </p:cBhvr>
                                      <p:to>
                                        <p:strVal val="visible"/>
                                      </p:to>
                                    </p:set>
                                    <p:animEffect transition="in" filter="wipe(down)">
                                      <p:cBhvr>
                                        <p:cTn id="23" dur="580">
                                          <p:stCondLst>
                                            <p:cond delay="0"/>
                                          </p:stCondLst>
                                        </p:cTn>
                                        <p:tgtEl>
                                          <p:spTgt spid="24578"/>
                                        </p:tgtEl>
                                      </p:cBhvr>
                                    </p:animEffect>
                                    <p:anim calcmode="lin" valueType="num">
                                      <p:cBhvr>
                                        <p:cTn id="24" dur="1822" tmFilter="0,0; 0.14,0.36; 0.43,0.73; 0.71,0.91; 1.0,1.0">
                                          <p:stCondLst>
                                            <p:cond delay="0"/>
                                          </p:stCondLst>
                                        </p:cTn>
                                        <p:tgtEl>
                                          <p:spTgt spid="2457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457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457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457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4578"/>
                                        </p:tgtEl>
                                        <p:attrNameLst>
                                          <p:attrName>ppt_y</p:attrName>
                                        </p:attrNameLst>
                                      </p:cBhvr>
                                      <p:tavLst>
                                        <p:tav tm="0" fmla="#ppt_y-sin(pi*$)/81">
                                          <p:val>
                                            <p:fltVal val="0"/>
                                          </p:val>
                                        </p:tav>
                                        <p:tav tm="100000">
                                          <p:val>
                                            <p:fltVal val="1"/>
                                          </p:val>
                                        </p:tav>
                                      </p:tavLst>
                                    </p:anim>
                                    <p:animScale>
                                      <p:cBhvr>
                                        <p:cTn id="29" dur="26">
                                          <p:stCondLst>
                                            <p:cond delay="650"/>
                                          </p:stCondLst>
                                        </p:cTn>
                                        <p:tgtEl>
                                          <p:spTgt spid="24578"/>
                                        </p:tgtEl>
                                      </p:cBhvr>
                                      <p:to x="100000" y="60000"/>
                                    </p:animScale>
                                    <p:animScale>
                                      <p:cBhvr>
                                        <p:cTn id="30" dur="166" decel="50000">
                                          <p:stCondLst>
                                            <p:cond delay="676"/>
                                          </p:stCondLst>
                                        </p:cTn>
                                        <p:tgtEl>
                                          <p:spTgt spid="24578"/>
                                        </p:tgtEl>
                                      </p:cBhvr>
                                      <p:to x="100000" y="100000"/>
                                    </p:animScale>
                                    <p:animScale>
                                      <p:cBhvr>
                                        <p:cTn id="31" dur="26">
                                          <p:stCondLst>
                                            <p:cond delay="1312"/>
                                          </p:stCondLst>
                                        </p:cTn>
                                        <p:tgtEl>
                                          <p:spTgt spid="24578"/>
                                        </p:tgtEl>
                                      </p:cBhvr>
                                      <p:to x="100000" y="80000"/>
                                    </p:animScale>
                                    <p:animScale>
                                      <p:cBhvr>
                                        <p:cTn id="32" dur="166" decel="50000">
                                          <p:stCondLst>
                                            <p:cond delay="1338"/>
                                          </p:stCondLst>
                                        </p:cTn>
                                        <p:tgtEl>
                                          <p:spTgt spid="24578"/>
                                        </p:tgtEl>
                                      </p:cBhvr>
                                      <p:to x="100000" y="100000"/>
                                    </p:animScale>
                                    <p:animScale>
                                      <p:cBhvr>
                                        <p:cTn id="33" dur="26">
                                          <p:stCondLst>
                                            <p:cond delay="1642"/>
                                          </p:stCondLst>
                                        </p:cTn>
                                        <p:tgtEl>
                                          <p:spTgt spid="24578"/>
                                        </p:tgtEl>
                                      </p:cBhvr>
                                      <p:to x="100000" y="90000"/>
                                    </p:animScale>
                                    <p:animScale>
                                      <p:cBhvr>
                                        <p:cTn id="34" dur="166" decel="50000">
                                          <p:stCondLst>
                                            <p:cond delay="1668"/>
                                          </p:stCondLst>
                                        </p:cTn>
                                        <p:tgtEl>
                                          <p:spTgt spid="24578"/>
                                        </p:tgtEl>
                                      </p:cBhvr>
                                      <p:to x="100000" y="100000"/>
                                    </p:animScale>
                                    <p:animScale>
                                      <p:cBhvr>
                                        <p:cTn id="35" dur="26">
                                          <p:stCondLst>
                                            <p:cond delay="1808"/>
                                          </p:stCondLst>
                                        </p:cTn>
                                        <p:tgtEl>
                                          <p:spTgt spid="24578"/>
                                        </p:tgtEl>
                                      </p:cBhvr>
                                      <p:to x="100000" y="95000"/>
                                    </p:animScale>
                                    <p:animScale>
                                      <p:cBhvr>
                                        <p:cTn id="36" dur="166" decel="50000">
                                          <p:stCondLst>
                                            <p:cond delay="1834"/>
                                          </p:stCondLst>
                                        </p:cTn>
                                        <p:tgtEl>
                                          <p:spTgt spid="2457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24577"/>
                                        </p:tgtEl>
                                        <p:attrNameLst>
                                          <p:attrName>style.visibility</p:attrName>
                                        </p:attrNameLst>
                                      </p:cBhvr>
                                      <p:to>
                                        <p:strVal val="visible"/>
                                      </p:to>
                                    </p:set>
                                    <p:animEffect transition="in" filter="wipe(down)">
                                      <p:cBhvr>
                                        <p:cTn id="39" dur="580">
                                          <p:stCondLst>
                                            <p:cond delay="0"/>
                                          </p:stCondLst>
                                        </p:cTn>
                                        <p:tgtEl>
                                          <p:spTgt spid="24577"/>
                                        </p:tgtEl>
                                      </p:cBhvr>
                                    </p:animEffect>
                                    <p:anim calcmode="lin" valueType="num">
                                      <p:cBhvr>
                                        <p:cTn id="40" dur="1822" tmFilter="0,0; 0.14,0.36; 0.43,0.73; 0.71,0.91; 1.0,1.0">
                                          <p:stCondLst>
                                            <p:cond delay="0"/>
                                          </p:stCondLst>
                                        </p:cTn>
                                        <p:tgtEl>
                                          <p:spTgt spid="2457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457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457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457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4577"/>
                                        </p:tgtEl>
                                        <p:attrNameLst>
                                          <p:attrName>ppt_y</p:attrName>
                                        </p:attrNameLst>
                                      </p:cBhvr>
                                      <p:tavLst>
                                        <p:tav tm="0" fmla="#ppt_y-sin(pi*$)/81">
                                          <p:val>
                                            <p:fltVal val="0"/>
                                          </p:val>
                                        </p:tav>
                                        <p:tav tm="100000">
                                          <p:val>
                                            <p:fltVal val="1"/>
                                          </p:val>
                                        </p:tav>
                                      </p:tavLst>
                                    </p:anim>
                                    <p:animScale>
                                      <p:cBhvr>
                                        <p:cTn id="45" dur="26">
                                          <p:stCondLst>
                                            <p:cond delay="650"/>
                                          </p:stCondLst>
                                        </p:cTn>
                                        <p:tgtEl>
                                          <p:spTgt spid="24577"/>
                                        </p:tgtEl>
                                      </p:cBhvr>
                                      <p:to x="100000" y="60000"/>
                                    </p:animScale>
                                    <p:animScale>
                                      <p:cBhvr>
                                        <p:cTn id="46" dur="166" decel="50000">
                                          <p:stCondLst>
                                            <p:cond delay="676"/>
                                          </p:stCondLst>
                                        </p:cTn>
                                        <p:tgtEl>
                                          <p:spTgt spid="24577"/>
                                        </p:tgtEl>
                                      </p:cBhvr>
                                      <p:to x="100000" y="100000"/>
                                    </p:animScale>
                                    <p:animScale>
                                      <p:cBhvr>
                                        <p:cTn id="47" dur="26">
                                          <p:stCondLst>
                                            <p:cond delay="1312"/>
                                          </p:stCondLst>
                                        </p:cTn>
                                        <p:tgtEl>
                                          <p:spTgt spid="24577"/>
                                        </p:tgtEl>
                                      </p:cBhvr>
                                      <p:to x="100000" y="80000"/>
                                    </p:animScale>
                                    <p:animScale>
                                      <p:cBhvr>
                                        <p:cTn id="48" dur="166" decel="50000">
                                          <p:stCondLst>
                                            <p:cond delay="1338"/>
                                          </p:stCondLst>
                                        </p:cTn>
                                        <p:tgtEl>
                                          <p:spTgt spid="24577"/>
                                        </p:tgtEl>
                                      </p:cBhvr>
                                      <p:to x="100000" y="100000"/>
                                    </p:animScale>
                                    <p:animScale>
                                      <p:cBhvr>
                                        <p:cTn id="49" dur="26">
                                          <p:stCondLst>
                                            <p:cond delay="1642"/>
                                          </p:stCondLst>
                                        </p:cTn>
                                        <p:tgtEl>
                                          <p:spTgt spid="24577"/>
                                        </p:tgtEl>
                                      </p:cBhvr>
                                      <p:to x="100000" y="90000"/>
                                    </p:animScale>
                                    <p:animScale>
                                      <p:cBhvr>
                                        <p:cTn id="50" dur="166" decel="50000">
                                          <p:stCondLst>
                                            <p:cond delay="1668"/>
                                          </p:stCondLst>
                                        </p:cTn>
                                        <p:tgtEl>
                                          <p:spTgt spid="24577"/>
                                        </p:tgtEl>
                                      </p:cBhvr>
                                      <p:to x="100000" y="100000"/>
                                    </p:animScale>
                                    <p:animScale>
                                      <p:cBhvr>
                                        <p:cTn id="51" dur="26">
                                          <p:stCondLst>
                                            <p:cond delay="1808"/>
                                          </p:stCondLst>
                                        </p:cTn>
                                        <p:tgtEl>
                                          <p:spTgt spid="24577"/>
                                        </p:tgtEl>
                                      </p:cBhvr>
                                      <p:to x="100000" y="95000"/>
                                    </p:animScale>
                                    <p:animScale>
                                      <p:cBhvr>
                                        <p:cTn id="52" dur="166" decel="50000">
                                          <p:stCondLst>
                                            <p:cond delay="1834"/>
                                          </p:stCondLst>
                                        </p:cTn>
                                        <p:tgtEl>
                                          <p:spTgt spid="2457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28728" y="142852"/>
            <a:ext cx="7572412" cy="1754326"/>
          </a:xfrm>
          <a:prstGeom prst="rect">
            <a:avLst/>
          </a:prstGeom>
        </p:spPr>
        <p:txBody>
          <a:bodyPr>
            <a:spAutoFit/>
          </a:bodyPr>
          <a:lstStyle/>
          <a:p>
            <a:pPr algn="ctr" fontAlgn="auto">
              <a:spcBef>
                <a:spcPts val="0"/>
              </a:spcBef>
              <a:spcAft>
                <a:spcPts val="0"/>
              </a:spcAft>
              <a:defRPr/>
            </a:pPr>
            <a:r>
              <a:rPr lang="ru-RU" sz="54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Супергигантская</a:t>
            </a:r>
            <a:r>
              <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 Звезда </a:t>
            </a:r>
            <a:r>
              <a:rPr lang="ru-RU" sz="54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Eta</a:t>
            </a:r>
            <a:r>
              <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 </a:t>
            </a:r>
            <a:r>
              <a:rPr lang="ru-RU" sz="54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Carinae</a:t>
            </a:r>
            <a:endPar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endParaRPr>
          </a:p>
        </p:txBody>
      </p:sp>
      <p:sp>
        <p:nvSpPr>
          <p:cNvPr id="5" name="Прямоугольник 4"/>
          <p:cNvSpPr>
            <a:spLocks noChangeArrowheads="1"/>
          </p:cNvSpPr>
          <p:nvPr/>
        </p:nvSpPr>
        <p:spPr bwMode="auto">
          <a:xfrm>
            <a:off x="357188" y="2286000"/>
            <a:ext cx="4572000" cy="3970338"/>
          </a:xfrm>
          <a:prstGeom prst="rect">
            <a:avLst/>
          </a:prstGeom>
          <a:noFill/>
          <a:ln w="9525">
            <a:noFill/>
            <a:miter lim="800000"/>
            <a:headEnd/>
            <a:tailEnd/>
          </a:ln>
        </p:spPr>
        <p:txBody>
          <a:bodyPr>
            <a:spAutoFit/>
          </a:bodyPr>
          <a:lstStyle/>
          <a:p>
            <a:r>
              <a:rPr lang="ru-RU" b="1">
                <a:solidFill>
                  <a:schemeClr val="tx2"/>
                </a:solidFill>
                <a:latin typeface="Calibri" pitchFamily="34" charset="0"/>
              </a:rPr>
              <a:t>Массивная супергигантская звезда находится на расстоянии в 7500 световых лет от Земли. Внешнее подковообразное кольцо имеет температуру приблизительно в 3 миллиона градусов Кельвина. В диаметре это кольцо приблизительно в два световых года. Вероятно было образована взрывом, который произошел более тысячи лет назад. Синее облако в середине - три световых месяца в диаметре и наиболее горячее. Белая область, менее светового месяца в диаметре, является самой горячей и может содержать суперзвезду</a:t>
            </a:r>
            <a:endParaRPr lang="ru-RU">
              <a:solidFill>
                <a:schemeClr val="tx2"/>
              </a:solidFill>
              <a:latin typeface="Calibri" pitchFamily="34" charset="0"/>
            </a:endParaRPr>
          </a:p>
        </p:txBody>
      </p:sp>
      <p:pic>
        <p:nvPicPr>
          <p:cNvPr id="23553" name="Picture 1" descr="36"/>
          <p:cNvPicPr>
            <a:picLocks noChangeAspect="1" noChangeArrowheads="1"/>
          </p:cNvPicPr>
          <p:nvPr/>
        </p:nvPicPr>
        <p:blipFill>
          <a:blip r:embed="rId2" cstate="email"/>
          <a:srcRect/>
          <a:stretch>
            <a:fillRect/>
          </a:stretch>
        </p:blipFill>
        <p:spPr bwMode="auto">
          <a:xfrm>
            <a:off x="5214942" y="2428868"/>
            <a:ext cx="3286124" cy="3286124"/>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3553"/>
                                        </p:tgtEl>
                                        <p:attrNameLst>
                                          <p:attrName>style.visibility</p:attrName>
                                        </p:attrNameLst>
                                      </p:cBhvr>
                                      <p:to>
                                        <p:strVal val="visible"/>
                                      </p:to>
                                    </p:set>
                                    <p:animEffect transition="in" filter="wipe(down)">
                                      <p:cBhvr>
                                        <p:cTn id="39" dur="580">
                                          <p:stCondLst>
                                            <p:cond delay="0"/>
                                          </p:stCondLst>
                                        </p:cTn>
                                        <p:tgtEl>
                                          <p:spTgt spid="23553"/>
                                        </p:tgtEl>
                                      </p:cBhvr>
                                    </p:animEffect>
                                    <p:anim calcmode="lin" valueType="num">
                                      <p:cBhvr>
                                        <p:cTn id="40" dur="1822" tmFilter="0,0; 0.14,0.36; 0.43,0.73; 0.71,0.91; 1.0,1.0">
                                          <p:stCondLst>
                                            <p:cond delay="0"/>
                                          </p:stCondLst>
                                        </p:cTn>
                                        <p:tgtEl>
                                          <p:spTgt spid="2355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355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355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355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3553"/>
                                        </p:tgtEl>
                                        <p:attrNameLst>
                                          <p:attrName>ppt_y</p:attrName>
                                        </p:attrNameLst>
                                      </p:cBhvr>
                                      <p:tavLst>
                                        <p:tav tm="0" fmla="#ppt_y-sin(pi*$)/81">
                                          <p:val>
                                            <p:fltVal val="0"/>
                                          </p:val>
                                        </p:tav>
                                        <p:tav tm="100000">
                                          <p:val>
                                            <p:fltVal val="1"/>
                                          </p:val>
                                        </p:tav>
                                      </p:tavLst>
                                    </p:anim>
                                    <p:animScale>
                                      <p:cBhvr>
                                        <p:cTn id="45" dur="26">
                                          <p:stCondLst>
                                            <p:cond delay="650"/>
                                          </p:stCondLst>
                                        </p:cTn>
                                        <p:tgtEl>
                                          <p:spTgt spid="23553"/>
                                        </p:tgtEl>
                                      </p:cBhvr>
                                      <p:to x="100000" y="60000"/>
                                    </p:animScale>
                                    <p:animScale>
                                      <p:cBhvr>
                                        <p:cTn id="46" dur="166" decel="50000">
                                          <p:stCondLst>
                                            <p:cond delay="676"/>
                                          </p:stCondLst>
                                        </p:cTn>
                                        <p:tgtEl>
                                          <p:spTgt spid="23553"/>
                                        </p:tgtEl>
                                      </p:cBhvr>
                                      <p:to x="100000" y="100000"/>
                                    </p:animScale>
                                    <p:animScale>
                                      <p:cBhvr>
                                        <p:cTn id="47" dur="26">
                                          <p:stCondLst>
                                            <p:cond delay="1312"/>
                                          </p:stCondLst>
                                        </p:cTn>
                                        <p:tgtEl>
                                          <p:spTgt spid="23553"/>
                                        </p:tgtEl>
                                      </p:cBhvr>
                                      <p:to x="100000" y="80000"/>
                                    </p:animScale>
                                    <p:animScale>
                                      <p:cBhvr>
                                        <p:cTn id="48" dur="166" decel="50000">
                                          <p:stCondLst>
                                            <p:cond delay="1338"/>
                                          </p:stCondLst>
                                        </p:cTn>
                                        <p:tgtEl>
                                          <p:spTgt spid="23553"/>
                                        </p:tgtEl>
                                      </p:cBhvr>
                                      <p:to x="100000" y="100000"/>
                                    </p:animScale>
                                    <p:animScale>
                                      <p:cBhvr>
                                        <p:cTn id="49" dur="26">
                                          <p:stCondLst>
                                            <p:cond delay="1642"/>
                                          </p:stCondLst>
                                        </p:cTn>
                                        <p:tgtEl>
                                          <p:spTgt spid="23553"/>
                                        </p:tgtEl>
                                      </p:cBhvr>
                                      <p:to x="100000" y="90000"/>
                                    </p:animScale>
                                    <p:animScale>
                                      <p:cBhvr>
                                        <p:cTn id="50" dur="166" decel="50000">
                                          <p:stCondLst>
                                            <p:cond delay="1668"/>
                                          </p:stCondLst>
                                        </p:cTn>
                                        <p:tgtEl>
                                          <p:spTgt spid="23553"/>
                                        </p:tgtEl>
                                      </p:cBhvr>
                                      <p:to x="100000" y="100000"/>
                                    </p:animScale>
                                    <p:animScale>
                                      <p:cBhvr>
                                        <p:cTn id="51" dur="26">
                                          <p:stCondLst>
                                            <p:cond delay="1808"/>
                                          </p:stCondLst>
                                        </p:cTn>
                                        <p:tgtEl>
                                          <p:spTgt spid="23553"/>
                                        </p:tgtEl>
                                      </p:cBhvr>
                                      <p:to x="100000" y="95000"/>
                                    </p:animScale>
                                    <p:animScale>
                                      <p:cBhvr>
                                        <p:cTn id="52" dur="166" decel="50000">
                                          <p:stCondLst>
                                            <p:cond delay="1834"/>
                                          </p:stCondLst>
                                        </p:cTn>
                                        <p:tgtEl>
                                          <p:spTgt spid="2355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142852"/>
            <a:ext cx="3786214" cy="2123658"/>
          </a:xfrm>
          <a:prstGeom prst="rect">
            <a:avLst/>
          </a:prstGeom>
        </p:spPr>
        <p:txBody>
          <a:bodyPr>
            <a:spAutoFit/>
          </a:bodyPr>
          <a:lstStyle/>
          <a:p>
            <a:pPr algn="ctr" fontAlgn="auto">
              <a:spcBef>
                <a:spcPts val="0"/>
              </a:spcBef>
              <a:spcAft>
                <a:spcPts val="0"/>
              </a:spcAft>
              <a:defRPr/>
            </a:pPr>
            <a:r>
              <a:rPr lang="ru-RU"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Молодой пульсар PSR B1509-58</a:t>
            </a:r>
          </a:p>
        </p:txBody>
      </p:sp>
      <p:sp>
        <p:nvSpPr>
          <p:cNvPr id="27649" name="Rectangle 1"/>
          <p:cNvSpPr>
            <a:spLocks noChangeArrowheads="1"/>
          </p:cNvSpPr>
          <p:nvPr/>
        </p:nvSpPr>
        <p:spPr bwMode="auto">
          <a:xfrm>
            <a:off x="3571875" y="142875"/>
            <a:ext cx="5357813" cy="6462713"/>
          </a:xfrm>
          <a:prstGeom prst="rect">
            <a:avLst/>
          </a:prstGeom>
          <a:noFill/>
          <a:ln w="9525">
            <a:noFill/>
            <a:miter lim="800000"/>
            <a:headEnd/>
            <a:tailEnd/>
          </a:ln>
        </p:spPr>
        <p:txBody>
          <a:bodyPr anchor="ctr">
            <a:spAutoFit/>
          </a:bodyPr>
          <a:lstStyle/>
          <a:p>
            <a:pPr algn="ctr"/>
            <a:r>
              <a:rPr lang="ru-RU" b="1">
                <a:solidFill>
                  <a:schemeClr val="tx2"/>
                </a:solidFill>
                <a:cs typeface="Times New Roman" pitchFamily="18" charset="0"/>
              </a:rPr>
              <a:t>Изображение туманности вокруг молодого пульсара PSR B1509-58, полученное на Орбитальной рентгеновской обсерватории Chandra. Синий и пурпурный цвета показывают рентгеновские лучи, излучённые высоко-энергичными частицами вещества и анти-вещества, вытекающими из пульсара. Сам пульсар - яркий белый источник в центре туманности. Тонкая струя, длиной почти 20 световых лет, распространяется к левому нижнему углу и образован пучками частиц, вылетающими из южного полюса пульсара со скоростью более 200 миллионов километров в час. Чуть выше пульсара можно видеть рентгеновское излучение в форме дуги - результат ударной волны, образованной частицами, вытекающими из области экватора пульсара. Зелёное облако в верхней части изображения образовано газом, нагретым до температуры в несколько миллионов градусов, - возможно является остатком от взрыва сверхновой</a:t>
            </a:r>
            <a:endParaRPr lang="ru-RU">
              <a:solidFill>
                <a:schemeClr val="tx2"/>
              </a:solidFill>
            </a:endParaRPr>
          </a:p>
        </p:txBody>
      </p:sp>
      <p:sp>
        <p:nvSpPr>
          <p:cNvPr id="5" name="Прямоугольник 4"/>
          <p:cNvSpPr/>
          <p:nvPr/>
        </p:nvSpPr>
        <p:spPr>
          <a:xfrm>
            <a:off x="214281" y="142852"/>
            <a:ext cx="3786214" cy="2123658"/>
          </a:xfrm>
          <a:prstGeom prst="rect">
            <a:avLst/>
          </a:prstGeom>
        </p:spPr>
        <p:txBody>
          <a:bodyPr>
            <a:spAutoFit/>
          </a:bodyPr>
          <a:lstStyle/>
          <a:p>
            <a:pPr algn="ctr" fontAlgn="auto">
              <a:spcBef>
                <a:spcPts val="0"/>
              </a:spcBef>
              <a:spcAft>
                <a:spcPts val="0"/>
              </a:spcAft>
              <a:defRPr/>
            </a:pPr>
            <a:r>
              <a:rPr lang="ru-RU"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Молодой пульсар PSR B1509-58</a:t>
            </a:r>
          </a:p>
        </p:txBody>
      </p:sp>
      <p:pic>
        <p:nvPicPr>
          <p:cNvPr id="6" name="Picture 2" descr="74"/>
          <p:cNvPicPr>
            <a:picLocks noChangeAspect="1" noChangeArrowheads="1"/>
          </p:cNvPicPr>
          <p:nvPr/>
        </p:nvPicPr>
        <p:blipFill>
          <a:blip r:embed="rId2" cstate="email"/>
          <a:srcRect/>
          <a:stretch>
            <a:fillRect/>
          </a:stretch>
        </p:blipFill>
        <p:spPr bwMode="auto">
          <a:xfrm>
            <a:off x="285720" y="2643182"/>
            <a:ext cx="2979806" cy="342902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27649"/>
                                        </p:tgtEl>
                                        <p:attrNameLst>
                                          <p:attrName>style.visibility</p:attrName>
                                        </p:attrNameLst>
                                      </p:cBhvr>
                                      <p:to>
                                        <p:strVal val="visible"/>
                                      </p:to>
                                    </p:set>
                                    <p:animEffect transition="in" filter="wipe(down)">
                                      <p:cBhvr>
                                        <p:cTn id="39" dur="580">
                                          <p:stCondLst>
                                            <p:cond delay="0"/>
                                          </p:stCondLst>
                                        </p:cTn>
                                        <p:tgtEl>
                                          <p:spTgt spid="27649"/>
                                        </p:tgtEl>
                                      </p:cBhvr>
                                    </p:animEffect>
                                    <p:anim calcmode="lin" valueType="num">
                                      <p:cBhvr>
                                        <p:cTn id="40" dur="1822" tmFilter="0,0; 0.14,0.36; 0.43,0.73; 0.71,0.91; 1.0,1.0">
                                          <p:stCondLst>
                                            <p:cond delay="0"/>
                                          </p:stCondLst>
                                        </p:cTn>
                                        <p:tgtEl>
                                          <p:spTgt spid="2764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764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764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764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7649"/>
                                        </p:tgtEl>
                                        <p:attrNameLst>
                                          <p:attrName>ppt_y</p:attrName>
                                        </p:attrNameLst>
                                      </p:cBhvr>
                                      <p:tavLst>
                                        <p:tav tm="0" fmla="#ppt_y-sin(pi*$)/81">
                                          <p:val>
                                            <p:fltVal val="0"/>
                                          </p:val>
                                        </p:tav>
                                        <p:tav tm="100000">
                                          <p:val>
                                            <p:fltVal val="1"/>
                                          </p:val>
                                        </p:tav>
                                      </p:tavLst>
                                    </p:anim>
                                    <p:animScale>
                                      <p:cBhvr>
                                        <p:cTn id="45" dur="26">
                                          <p:stCondLst>
                                            <p:cond delay="650"/>
                                          </p:stCondLst>
                                        </p:cTn>
                                        <p:tgtEl>
                                          <p:spTgt spid="27649"/>
                                        </p:tgtEl>
                                      </p:cBhvr>
                                      <p:to x="100000" y="60000"/>
                                    </p:animScale>
                                    <p:animScale>
                                      <p:cBhvr>
                                        <p:cTn id="46" dur="166" decel="50000">
                                          <p:stCondLst>
                                            <p:cond delay="676"/>
                                          </p:stCondLst>
                                        </p:cTn>
                                        <p:tgtEl>
                                          <p:spTgt spid="27649"/>
                                        </p:tgtEl>
                                      </p:cBhvr>
                                      <p:to x="100000" y="100000"/>
                                    </p:animScale>
                                    <p:animScale>
                                      <p:cBhvr>
                                        <p:cTn id="47" dur="26">
                                          <p:stCondLst>
                                            <p:cond delay="1312"/>
                                          </p:stCondLst>
                                        </p:cTn>
                                        <p:tgtEl>
                                          <p:spTgt spid="27649"/>
                                        </p:tgtEl>
                                      </p:cBhvr>
                                      <p:to x="100000" y="80000"/>
                                    </p:animScale>
                                    <p:animScale>
                                      <p:cBhvr>
                                        <p:cTn id="48" dur="166" decel="50000">
                                          <p:stCondLst>
                                            <p:cond delay="1338"/>
                                          </p:stCondLst>
                                        </p:cTn>
                                        <p:tgtEl>
                                          <p:spTgt spid="27649"/>
                                        </p:tgtEl>
                                      </p:cBhvr>
                                      <p:to x="100000" y="100000"/>
                                    </p:animScale>
                                    <p:animScale>
                                      <p:cBhvr>
                                        <p:cTn id="49" dur="26">
                                          <p:stCondLst>
                                            <p:cond delay="1642"/>
                                          </p:stCondLst>
                                        </p:cTn>
                                        <p:tgtEl>
                                          <p:spTgt spid="27649"/>
                                        </p:tgtEl>
                                      </p:cBhvr>
                                      <p:to x="100000" y="90000"/>
                                    </p:animScale>
                                    <p:animScale>
                                      <p:cBhvr>
                                        <p:cTn id="50" dur="166" decel="50000">
                                          <p:stCondLst>
                                            <p:cond delay="1668"/>
                                          </p:stCondLst>
                                        </p:cTn>
                                        <p:tgtEl>
                                          <p:spTgt spid="27649"/>
                                        </p:tgtEl>
                                      </p:cBhvr>
                                      <p:to x="100000" y="100000"/>
                                    </p:animScale>
                                    <p:animScale>
                                      <p:cBhvr>
                                        <p:cTn id="51" dur="26">
                                          <p:stCondLst>
                                            <p:cond delay="1808"/>
                                          </p:stCondLst>
                                        </p:cTn>
                                        <p:tgtEl>
                                          <p:spTgt spid="27649"/>
                                        </p:tgtEl>
                                      </p:cBhvr>
                                      <p:to x="100000" y="95000"/>
                                    </p:animScale>
                                    <p:animScale>
                                      <p:cBhvr>
                                        <p:cTn id="52" dur="166" decel="50000">
                                          <p:stCondLst>
                                            <p:cond delay="1834"/>
                                          </p:stCondLst>
                                        </p:cTn>
                                        <p:tgtEl>
                                          <p:spTgt spid="2764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14612" y="214290"/>
            <a:ext cx="6143668" cy="1446550"/>
          </a:xfrm>
          <a:prstGeom prst="rect">
            <a:avLst/>
          </a:prstGeom>
        </p:spPr>
        <p:txBody>
          <a:bodyPr>
            <a:spAutoFit/>
          </a:bodyPr>
          <a:lstStyle/>
          <a:p>
            <a:pPr algn="ctr" fontAlgn="auto">
              <a:spcBef>
                <a:spcPts val="0"/>
              </a:spcBef>
              <a:spcAft>
                <a:spcPts val="0"/>
              </a:spcAft>
              <a:defRPr/>
            </a:pPr>
            <a:r>
              <a:rPr lang="ru-RU"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Звезда в туманности </a:t>
            </a:r>
            <a:r>
              <a:rPr lang="ru-RU" sz="44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Eta</a:t>
            </a:r>
            <a:r>
              <a:rPr lang="ru-RU"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 </a:t>
            </a:r>
            <a:r>
              <a:rPr lang="ru-RU" sz="44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Carinae</a:t>
            </a:r>
            <a:endParaRPr lang="ru-RU"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endParaRPr>
          </a:p>
        </p:txBody>
      </p:sp>
      <p:sp>
        <p:nvSpPr>
          <p:cNvPr id="17409" name="Rectangle 1"/>
          <p:cNvSpPr>
            <a:spLocks noChangeArrowheads="1"/>
          </p:cNvSpPr>
          <p:nvPr/>
        </p:nvSpPr>
        <p:spPr bwMode="auto">
          <a:xfrm>
            <a:off x="357188" y="1785938"/>
            <a:ext cx="4500562" cy="4246562"/>
          </a:xfrm>
          <a:prstGeom prst="rect">
            <a:avLst/>
          </a:prstGeom>
          <a:noFill/>
          <a:ln w="9525">
            <a:noFill/>
            <a:miter lim="800000"/>
            <a:headEnd/>
            <a:tailEnd/>
          </a:ln>
        </p:spPr>
        <p:txBody>
          <a:bodyPr anchor="ctr">
            <a:spAutoFit/>
          </a:bodyPr>
          <a:lstStyle/>
          <a:p>
            <a:pPr algn="ctr"/>
            <a:r>
              <a:rPr lang="ru-RU" b="1">
                <a:solidFill>
                  <a:schemeClr val="tx2"/>
                </a:solidFill>
                <a:cs typeface="Times New Roman" pitchFamily="18" charset="0"/>
              </a:rPr>
              <a:t>Снимок звезды в центре туманности Eta Carina. Звезда находящаяся на расстоянии в 8000 световых лет, все же может быть различима. В 1843 году Eta Carina была одной из самых ярких звезд в небе - выпускающая так много энергии как во время взрыва новой звезды. Звезда сформировала два облака из материала, перемещающегося за пределы со скоростью в 2.4 миллиона км в час. Центральная звезда, возможно двухкомпонентная система содержащая по крайней мере 100 солнечных масс.</a:t>
            </a:r>
            <a:endParaRPr lang="ru-RU">
              <a:solidFill>
                <a:schemeClr val="tx2"/>
              </a:solidFill>
            </a:endParaRPr>
          </a:p>
        </p:txBody>
      </p:sp>
      <p:pic>
        <p:nvPicPr>
          <p:cNvPr id="17410" name="Picture 2" descr="20"/>
          <p:cNvPicPr>
            <a:picLocks noChangeAspect="1" noChangeArrowheads="1"/>
          </p:cNvPicPr>
          <p:nvPr/>
        </p:nvPicPr>
        <p:blipFill>
          <a:blip r:embed="rId2" cstate="email"/>
          <a:srcRect/>
          <a:stretch>
            <a:fillRect/>
          </a:stretch>
        </p:blipFill>
        <p:spPr bwMode="auto">
          <a:xfrm>
            <a:off x="4929190" y="2357430"/>
            <a:ext cx="3547940" cy="300037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7410"/>
                                        </p:tgtEl>
                                        <p:attrNameLst>
                                          <p:attrName>style.visibility</p:attrName>
                                        </p:attrNameLst>
                                      </p:cBhvr>
                                      <p:to>
                                        <p:strVal val="visible"/>
                                      </p:to>
                                    </p:set>
                                    <p:animEffect transition="in" filter="wipe(down)">
                                      <p:cBhvr>
                                        <p:cTn id="23" dur="580">
                                          <p:stCondLst>
                                            <p:cond delay="0"/>
                                          </p:stCondLst>
                                        </p:cTn>
                                        <p:tgtEl>
                                          <p:spTgt spid="17410"/>
                                        </p:tgtEl>
                                      </p:cBhvr>
                                    </p:animEffect>
                                    <p:anim calcmode="lin" valueType="num">
                                      <p:cBhvr>
                                        <p:cTn id="24" dur="1822" tmFilter="0,0; 0.14,0.36; 0.43,0.73; 0.71,0.91; 1.0,1.0">
                                          <p:stCondLst>
                                            <p:cond delay="0"/>
                                          </p:stCondLst>
                                        </p:cTn>
                                        <p:tgtEl>
                                          <p:spTgt spid="1741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741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741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741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7410"/>
                                        </p:tgtEl>
                                        <p:attrNameLst>
                                          <p:attrName>ppt_y</p:attrName>
                                        </p:attrNameLst>
                                      </p:cBhvr>
                                      <p:tavLst>
                                        <p:tav tm="0" fmla="#ppt_y-sin(pi*$)/81">
                                          <p:val>
                                            <p:fltVal val="0"/>
                                          </p:val>
                                        </p:tav>
                                        <p:tav tm="100000">
                                          <p:val>
                                            <p:fltVal val="1"/>
                                          </p:val>
                                        </p:tav>
                                      </p:tavLst>
                                    </p:anim>
                                    <p:animScale>
                                      <p:cBhvr>
                                        <p:cTn id="29" dur="26">
                                          <p:stCondLst>
                                            <p:cond delay="650"/>
                                          </p:stCondLst>
                                        </p:cTn>
                                        <p:tgtEl>
                                          <p:spTgt spid="17410"/>
                                        </p:tgtEl>
                                      </p:cBhvr>
                                      <p:to x="100000" y="60000"/>
                                    </p:animScale>
                                    <p:animScale>
                                      <p:cBhvr>
                                        <p:cTn id="30" dur="166" decel="50000">
                                          <p:stCondLst>
                                            <p:cond delay="676"/>
                                          </p:stCondLst>
                                        </p:cTn>
                                        <p:tgtEl>
                                          <p:spTgt spid="17410"/>
                                        </p:tgtEl>
                                      </p:cBhvr>
                                      <p:to x="100000" y="100000"/>
                                    </p:animScale>
                                    <p:animScale>
                                      <p:cBhvr>
                                        <p:cTn id="31" dur="26">
                                          <p:stCondLst>
                                            <p:cond delay="1312"/>
                                          </p:stCondLst>
                                        </p:cTn>
                                        <p:tgtEl>
                                          <p:spTgt spid="17410"/>
                                        </p:tgtEl>
                                      </p:cBhvr>
                                      <p:to x="100000" y="80000"/>
                                    </p:animScale>
                                    <p:animScale>
                                      <p:cBhvr>
                                        <p:cTn id="32" dur="166" decel="50000">
                                          <p:stCondLst>
                                            <p:cond delay="1338"/>
                                          </p:stCondLst>
                                        </p:cTn>
                                        <p:tgtEl>
                                          <p:spTgt spid="17410"/>
                                        </p:tgtEl>
                                      </p:cBhvr>
                                      <p:to x="100000" y="100000"/>
                                    </p:animScale>
                                    <p:animScale>
                                      <p:cBhvr>
                                        <p:cTn id="33" dur="26">
                                          <p:stCondLst>
                                            <p:cond delay="1642"/>
                                          </p:stCondLst>
                                        </p:cTn>
                                        <p:tgtEl>
                                          <p:spTgt spid="17410"/>
                                        </p:tgtEl>
                                      </p:cBhvr>
                                      <p:to x="100000" y="90000"/>
                                    </p:animScale>
                                    <p:animScale>
                                      <p:cBhvr>
                                        <p:cTn id="34" dur="166" decel="50000">
                                          <p:stCondLst>
                                            <p:cond delay="1668"/>
                                          </p:stCondLst>
                                        </p:cTn>
                                        <p:tgtEl>
                                          <p:spTgt spid="17410"/>
                                        </p:tgtEl>
                                      </p:cBhvr>
                                      <p:to x="100000" y="100000"/>
                                    </p:animScale>
                                    <p:animScale>
                                      <p:cBhvr>
                                        <p:cTn id="35" dur="26">
                                          <p:stCondLst>
                                            <p:cond delay="1808"/>
                                          </p:stCondLst>
                                        </p:cTn>
                                        <p:tgtEl>
                                          <p:spTgt spid="17410"/>
                                        </p:tgtEl>
                                      </p:cBhvr>
                                      <p:to x="100000" y="95000"/>
                                    </p:animScale>
                                    <p:animScale>
                                      <p:cBhvr>
                                        <p:cTn id="36" dur="166" decel="50000">
                                          <p:stCondLst>
                                            <p:cond delay="1834"/>
                                          </p:stCondLst>
                                        </p:cTn>
                                        <p:tgtEl>
                                          <p:spTgt spid="17410"/>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7409"/>
                                        </p:tgtEl>
                                        <p:attrNameLst>
                                          <p:attrName>style.visibility</p:attrName>
                                        </p:attrNameLst>
                                      </p:cBhvr>
                                      <p:to>
                                        <p:strVal val="visible"/>
                                      </p:to>
                                    </p:set>
                                    <p:animEffect transition="in" filter="wipe(down)">
                                      <p:cBhvr>
                                        <p:cTn id="39" dur="580">
                                          <p:stCondLst>
                                            <p:cond delay="0"/>
                                          </p:stCondLst>
                                        </p:cTn>
                                        <p:tgtEl>
                                          <p:spTgt spid="17409"/>
                                        </p:tgtEl>
                                      </p:cBhvr>
                                    </p:animEffect>
                                    <p:anim calcmode="lin" valueType="num">
                                      <p:cBhvr>
                                        <p:cTn id="40" dur="1822" tmFilter="0,0; 0.14,0.36; 0.43,0.73; 0.71,0.91; 1.0,1.0">
                                          <p:stCondLst>
                                            <p:cond delay="0"/>
                                          </p:stCondLst>
                                        </p:cTn>
                                        <p:tgtEl>
                                          <p:spTgt spid="1740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740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740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740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7409"/>
                                        </p:tgtEl>
                                        <p:attrNameLst>
                                          <p:attrName>ppt_y</p:attrName>
                                        </p:attrNameLst>
                                      </p:cBhvr>
                                      <p:tavLst>
                                        <p:tav tm="0" fmla="#ppt_y-sin(pi*$)/81">
                                          <p:val>
                                            <p:fltVal val="0"/>
                                          </p:val>
                                        </p:tav>
                                        <p:tav tm="100000">
                                          <p:val>
                                            <p:fltVal val="1"/>
                                          </p:val>
                                        </p:tav>
                                      </p:tavLst>
                                    </p:anim>
                                    <p:animScale>
                                      <p:cBhvr>
                                        <p:cTn id="45" dur="26">
                                          <p:stCondLst>
                                            <p:cond delay="650"/>
                                          </p:stCondLst>
                                        </p:cTn>
                                        <p:tgtEl>
                                          <p:spTgt spid="17409"/>
                                        </p:tgtEl>
                                      </p:cBhvr>
                                      <p:to x="100000" y="60000"/>
                                    </p:animScale>
                                    <p:animScale>
                                      <p:cBhvr>
                                        <p:cTn id="46" dur="166" decel="50000">
                                          <p:stCondLst>
                                            <p:cond delay="676"/>
                                          </p:stCondLst>
                                        </p:cTn>
                                        <p:tgtEl>
                                          <p:spTgt spid="17409"/>
                                        </p:tgtEl>
                                      </p:cBhvr>
                                      <p:to x="100000" y="100000"/>
                                    </p:animScale>
                                    <p:animScale>
                                      <p:cBhvr>
                                        <p:cTn id="47" dur="26">
                                          <p:stCondLst>
                                            <p:cond delay="1312"/>
                                          </p:stCondLst>
                                        </p:cTn>
                                        <p:tgtEl>
                                          <p:spTgt spid="17409"/>
                                        </p:tgtEl>
                                      </p:cBhvr>
                                      <p:to x="100000" y="80000"/>
                                    </p:animScale>
                                    <p:animScale>
                                      <p:cBhvr>
                                        <p:cTn id="48" dur="166" decel="50000">
                                          <p:stCondLst>
                                            <p:cond delay="1338"/>
                                          </p:stCondLst>
                                        </p:cTn>
                                        <p:tgtEl>
                                          <p:spTgt spid="17409"/>
                                        </p:tgtEl>
                                      </p:cBhvr>
                                      <p:to x="100000" y="100000"/>
                                    </p:animScale>
                                    <p:animScale>
                                      <p:cBhvr>
                                        <p:cTn id="49" dur="26">
                                          <p:stCondLst>
                                            <p:cond delay="1642"/>
                                          </p:stCondLst>
                                        </p:cTn>
                                        <p:tgtEl>
                                          <p:spTgt spid="17409"/>
                                        </p:tgtEl>
                                      </p:cBhvr>
                                      <p:to x="100000" y="90000"/>
                                    </p:animScale>
                                    <p:animScale>
                                      <p:cBhvr>
                                        <p:cTn id="50" dur="166" decel="50000">
                                          <p:stCondLst>
                                            <p:cond delay="1668"/>
                                          </p:stCondLst>
                                        </p:cTn>
                                        <p:tgtEl>
                                          <p:spTgt spid="17409"/>
                                        </p:tgtEl>
                                      </p:cBhvr>
                                      <p:to x="100000" y="100000"/>
                                    </p:animScale>
                                    <p:animScale>
                                      <p:cBhvr>
                                        <p:cTn id="51" dur="26">
                                          <p:stCondLst>
                                            <p:cond delay="1808"/>
                                          </p:stCondLst>
                                        </p:cTn>
                                        <p:tgtEl>
                                          <p:spTgt spid="17409"/>
                                        </p:tgtEl>
                                      </p:cBhvr>
                                      <p:to x="100000" y="95000"/>
                                    </p:animScale>
                                    <p:animScale>
                                      <p:cBhvr>
                                        <p:cTn id="52" dur="166" decel="50000">
                                          <p:stCondLst>
                                            <p:cond delay="1834"/>
                                          </p:stCondLst>
                                        </p:cTn>
                                        <p:tgtEl>
                                          <p:spTgt spid="1740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3042" y="500042"/>
            <a:ext cx="3318537" cy="923330"/>
          </a:xfrm>
          <a:prstGeom prst="rect">
            <a:avLst/>
          </a:prstGeom>
        </p:spPr>
        <p:txBody>
          <a:bodyPr wrap="none">
            <a:spAutoFit/>
          </a:bodyPr>
          <a:lstStyle/>
          <a:p>
            <a:pPr fontAlgn="auto">
              <a:spcBef>
                <a:spcPts val="0"/>
              </a:spcBef>
              <a:spcAft>
                <a:spcPts val="0"/>
              </a:spcAft>
              <a:defRPr/>
            </a:pPr>
            <a:r>
              <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NGC 1850</a:t>
            </a:r>
          </a:p>
        </p:txBody>
      </p:sp>
      <p:sp>
        <p:nvSpPr>
          <p:cNvPr id="16385" name="Rectangle 1"/>
          <p:cNvSpPr>
            <a:spLocks noChangeArrowheads="1"/>
          </p:cNvSpPr>
          <p:nvPr/>
        </p:nvSpPr>
        <p:spPr bwMode="auto">
          <a:xfrm>
            <a:off x="3857625" y="1643063"/>
            <a:ext cx="5286375" cy="3692525"/>
          </a:xfrm>
          <a:prstGeom prst="rect">
            <a:avLst/>
          </a:prstGeom>
          <a:noFill/>
          <a:ln w="9525">
            <a:noFill/>
            <a:miter lim="800000"/>
            <a:headEnd/>
            <a:tailEnd/>
          </a:ln>
        </p:spPr>
        <p:txBody>
          <a:bodyPr anchor="ctr">
            <a:spAutoFit/>
          </a:bodyPr>
          <a:lstStyle/>
          <a:p>
            <a:pPr algn="ctr"/>
            <a:r>
              <a:rPr lang="ru-RU" b="1">
                <a:solidFill>
                  <a:schemeClr val="tx2"/>
                </a:solidFill>
                <a:cs typeface="Times New Roman" pitchFamily="18" charset="0"/>
              </a:rPr>
              <a:t>NGC 1850 - двойное звездное скопление в Большом Магеллановом Облаке, соседа нашей собственной галактике - Млечного пути. Кластер имеет класс шаровидного звездного сгустка. Он состоит из главного звездного скопления, который имеет возраст в 40 миллионов лет и более молодого, меньшего звездное скопления, который имеет возраст в 4 миллиона лет. Было оценено, что приблизительно 1000 звезд в главном звездном скоплении взорвались как сверхновые в течение прошлых 20 миллионов лет</a:t>
            </a:r>
            <a:endParaRPr lang="ru-RU">
              <a:solidFill>
                <a:schemeClr val="tx2"/>
              </a:solidFill>
            </a:endParaRPr>
          </a:p>
        </p:txBody>
      </p:sp>
      <p:pic>
        <p:nvPicPr>
          <p:cNvPr id="16386" name="Picture 2" descr="39"/>
          <p:cNvPicPr>
            <a:picLocks noChangeAspect="1" noChangeArrowheads="1"/>
          </p:cNvPicPr>
          <p:nvPr/>
        </p:nvPicPr>
        <p:blipFill>
          <a:blip r:embed="rId2" cstate="email"/>
          <a:srcRect/>
          <a:stretch>
            <a:fillRect/>
          </a:stretch>
        </p:blipFill>
        <p:spPr bwMode="auto">
          <a:xfrm>
            <a:off x="285720" y="2857496"/>
            <a:ext cx="3515437" cy="352424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6386"/>
                                        </p:tgtEl>
                                        <p:attrNameLst>
                                          <p:attrName>style.visibility</p:attrName>
                                        </p:attrNameLst>
                                      </p:cBhvr>
                                      <p:to>
                                        <p:strVal val="visible"/>
                                      </p:to>
                                    </p:set>
                                    <p:animEffect transition="in" filter="wipe(down)">
                                      <p:cBhvr>
                                        <p:cTn id="23" dur="580">
                                          <p:stCondLst>
                                            <p:cond delay="0"/>
                                          </p:stCondLst>
                                        </p:cTn>
                                        <p:tgtEl>
                                          <p:spTgt spid="16386"/>
                                        </p:tgtEl>
                                      </p:cBhvr>
                                    </p:animEffect>
                                    <p:anim calcmode="lin" valueType="num">
                                      <p:cBhvr>
                                        <p:cTn id="24" dur="1822" tmFilter="0,0; 0.14,0.36; 0.43,0.73; 0.71,0.91; 1.0,1.0">
                                          <p:stCondLst>
                                            <p:cond delay="0"/>
                                          </p:stCondLst>
                                        </p:cTn>
                                        <p:tgtEl>
                                          <p:spTgt spid="1638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638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638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638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6386"/>
                                        </p:tgtEl>
                                        <p:attrNameLst>
                                          <p:attrName>ppt_y</p:attrName>
                                        </p:attrNameLst>
                                      </p:cBhvr>
                                      <p:tavLst>
                                        <p:tav tm="0" fmla="#ppt_y-sin(pi*$)/81">
                                          <p:val>
                                            <p:fltVal val="0"/>
                                          </p:val>
                                        </p:tav>
                                        <p:tav tm="100000">
                                          <p:val>
                                            <p:fltVal val="1"/>
                                          </p:val>
                                        </p:tav>
                                      </p:tavLst>
                                    </p:anim>
                                    <p:animScale>
                                      <p:cBhvr>
                                        <p:cTn id="29" dur="26">
                                          <p:stCondLst>
                                            <p:cond delay="650"/>
                                          </p:stCondLst>
                                        </p:cTn>
                                        <p:tgtEl>
                                          <p:spTgt spid="16386"/>
                                        </p:tgtEl>
                                      </p:cBhvr>
                                      <p:to x="100000" y="60000"/>
                                    </p:animScale>
                                    <p:animScale>
                                      <p:cBhvr>
                                        <p:cTn id="30" dur="166" decel="50000">
                                          <p:stCondLst>
                                            <p:cond delay="676"/>
                                          </p:stCondLst>
                                        </p:cTn>
                                        <p:tgtEl>
                                          <p:spTgt spid="16386"/>
                                        </p:tgtEl>
                                      </p:cBhvr>
                                      <p:to x="100000" y="100000"/>
                                    </p:animScale>
                                    <p:animScale>
                                      <p:cBhvr>
                                        <p:cTn id="31" dur="26">
                                          <p:stCondLst>
                                            <p:cond delay="1312"/>
                                          </p:stCondLst>
                                        </p:cTn>
                                        <p:tgtEl>
                                          <p:spTgt spid="16386"/>
                                        </p:tgtEl>
                                      </p:cBhvr>
                                      <p:to x="100000" y="80000"/>
                                    </p:animScale>
                                    <p:animScale>
                                      <p:cBhvr>
                                        <p:cTn id="32" dur="166" decel="50000">
                                          <p:stCondLst>
                                            <p:cond delay="1338"/>
                                          </p:stCondLst>
                                        </p:cTn>
                                        <p:tgtEl>
                                          <p:spTgt spid="16386"/>
                                        </p:tgtEl>
                                      </p:cBhvr>
                                      <p:to x="100000" y="100000"/>
                                    </p:animScale>
                                    <p:animScale>
                                      <p:cBhvr>
                                        <p:cTn id="33" dur="26">
                                          <p:stCondLst>
                                            <p:cond delay="1642"/>
                                          </p:stCondLst>
                                        </p:cTn>
                                        <p:tgtEl>
                                          <p:spTgt spid="16386"/>
                                        </p:tgtEl>
                                      </p:cBhvr>
                                      <p:to x="100000" y="90000"/>
                                    </p:animScale>
                                    <p:animScale>
                                      <p:cBhvr>
                                        <p:cTn id="34" dur="166" decel="50000">
                                          <p:stCondLst>
                                            <p:cond delay="1668"/>
                                          </p:stCondLst>
                                        </p:cTn>
                                        <p:tgtEl>
                                          <p:spTgt spid="16386"/>
                                        </p:tgtEl>
                                      </p:cBhvr>
                                      <p:to x="100000" y="100000"/>
                                    </p:animScale>
                                    <p:animScale>
                                      <p:cBhvr>
                                        <p:cTn id="35" dur="26">
                                          <p:stCondLst>
                                            <p:cond delay="1808"/>
                                          </p:stCondLst>
                                        </p:cTn>
                                        <p:tgtEl>
                                          <p:spTgt spid="16386"/>
                                        </p:tgtEl>
                                      </p:cBhvr>
                                      <p:to x="100000" y="95000"/>
                                    </p:animScale>
                                    <p:animScale>
                                      <p:cBhvr>
                                        <p:cTn id="36" dur="166" decel="50000">
                                          <p:stCondLst>
                                            <p:cond delay="1834"/>
                                          </p:stCondLst>
                                        </p:cTn>
                                        <p:tgtEl>
                                          <p:spTgt spid="1638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6385"/>
                                        </p:tgtEl>
                                        <p:attrNameLst>
                                          <p:attrName>style.visibility</p:attrName>
                                        </p:attrNameLst>
                                      </p:cBhvr>
                                      <p:to>
                                        <p:strVal val="visible"/>
                                      </p:to>
                                    </p:set>
                                    <p:animEffect transition="in" filter="wipe(down)">
                                      <p:cBhvr>
                                        <p:cTn id="39" dur="580">
                                          <p:stCondLst>
                                            <p:cond delay="0"/>
                                          </p:stCondLst>
                                        </p:cTn>
                                        <p:tgtEl>
                                          <p:spTgt spid="16385"/>
                                        </p:tgtEl>
                                      </p:cBhvr>
                                    </p:animEffect>
                                    <p:anim calcmode="lin" valueType="num">
                                      <p:cBhvr>
                                        <p:cTn id="40" dur="1822" tmFilter="0,0; 0.14,0.36; 0.43,0.73; 0.71,0.91; 1.0,1.0">
                                          <p:stCondLst>
                                            <p:cond delay="0"/>
                                          </p:stCondLst>
                                        </p:cTn>
                                        <p:tgtEl>
                                          <p:spTgt spid="1638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638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638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638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6385"/>
                                        </p:tgtEl>
                                        <p:attrNameLst>
                                          <p:attrName>ppt_y</p:attrName>
                                        </p:attrNameLst>
                                      </p:cBhvr>
                                      <p:tavLst>
                                        <p:tav tm="0" fmla="#ppt_y-sin(pi*$)/81">
                                          <p:val>
                                            <p:fltVal val="0"/>
                                          </p:val>
                                        </p:tav>
                                        <p:tav tm="100000">
                                          <p:val>
                                            <p:fltVal val="1"/>
                                          </p:val>
                                        </p:tav>
                                      </p:tavLst>
                                    </p:anim>
                                    <p:animScale>
                                      <p:cBhvr>
                                        <p:cTn id="45" dur="26">
                                          <p:stCondLst>
                                            <p:cond delay="650"/>
                                          </p:stCondLst>
                                        </p:cTn>
                                        <p:tgtEl>
                                          <p:spTgt spid="16385"/>
                                        </p:tgtEl>
                                      </p:cBhvr>
                                      <p:to x="100000" y="60000"/>
                                    </p:animScale>
                                    <p:animScale>
                                      <p:cBhvr>
                                        <p:cTn id="46" dur="166" decel="50000">
                                          <p:stCondLst>
                                            <p:cond delay="676"/>
                                          </p:stCondLst>
                                        </p:cTn>
                                        <p:tgtEl>
                                          <p:spTgt spid="16385"/>
                                        </p:tgtEl>
                                      </p:cBhvr>
                                      <p:to x="100000" y="100000"/>
                                    </p:animScale>
                                    <p:animScale>
                                      <p:cBhvr>
                                        <p:cTn id="47" dur="26">
                                          <p:stCondLst>
                                            <p:cond delay="1312"/>
                                          </p:stCondLst>
                                        </p:cTn>
                                        <p:tgtEl>
                                          <p:spTgt spid="16385"/>
                                        </p:tgtEl>
                                      </p:cBhvr>
                                      <p:to x="100000" y="80000"/>
                                    </p:animScale>
                                    <p:animScale>
                                      <p:cBhvr>
                                        <p:cTn id="48" dur="166" decel="50000">
                                          <p:stCondLst>
                                            <p:cond delay="1338"/>
                                          </p:stCondLst>
                                        </p:cTn>
                                        <p:tgtEl>
                                          <p:spTgt spid="16385"/>
                                        </p:tgtEl>
                                      </p:cBhvr>
                                      <p:to x="100000" y="100000"/>
                                    </p:animScale>
                                    <p:animScale>
                                      <p:cBhvr>
                                        <p:cTn id="49" dur="26">
                                          <p:stCondLst>
                                            <p:cond delay="1642"/>
                                          </p:stCondLst>
                                        </p:cTn>
                                        <p:tgtEl>
                                          <p:spTgt spid="16385"/>
                                        </p:tgtEl>
                                      </p:cBhvr>
                                      <p:to x="100000" y="90000"/>
                                    </p:animScale>
                                    <p:animScale>
                                      <p:cBhvr>
                                        <p:cTn id="50" dur="166" decel="50000">
                                          <p:stCondLst>
                                            <p:cond delay="1668"/>
                                          </p:stCondLst>
                                        </p:cTn>
                                        <p:tgtEl>
                                          <p:spTgt spid="16385"/>
                                        </p:tgtEl>
                                      </p:cBhvr>
                                      <p:to x="100000" y="100000"/>
                                    </p:animScale>
                                    <p:animScale>
                                      <p:cBhvr>
                                        <p:cTn id="51" dur="26">
                                          <p:stCondLst>
                                            <p:cond delay="1808"/>
                                          </p:stCondLst>
                                        </p:cTn>
                                        <p:tgtEl>
                                          <p:spTgt spid="16385"/>
                                        </p:tgtEl>
                                      </p:cBhvr>
                                      <p:to x="100000" y="95000"/>
                                    </p:animScale>
                                    <p:animScale>
                                      <p:cBhvr>
                                        <p:cTn id="52" dur="166" decel="50000">
                                          <p:stCondLst>
                                            <p:cond delay="1834"/>
                                          </p:stCondLst>
                                        </p:cTn>
                                        <p:tgtEl>
                                          <p:spTgt spid="1638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142852"/>
            <a:ext cx="8786874" cy="1938992"/>
          </a:xfrm>
          <a:prstGeom prst="rect">
            <a:avLst/>
          </a:prstGeom>
        </p:spPr>
        <p:txBody>
          <a:bodyPr>
            <a:spAutoFit/>
          </a:bodyPr>
          <a:lstStyle/>
          <a:p>
            <a:pPr algn="ctr" fontAlgn="auto">
              <a:spcBef>
                <a:spcPts val="0"/>
              </a:spcBef>
              <a:spcAft>
                <a:spcPts val="0"/>
              </a:spcAft>
              <a:defRPr/>
            </a:pPr>
            <a:r>
              <a:rPr lang="ru-RU"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Звездное скопление Шкатулка драгоценных камней</a:t>
            </a:r>
            <a:br>
              <a:rPr lang="ru-RU"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br>
            <a:r>
              <a:rPr lang="ru-RU"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a:t>
            </a:r>
            <a:r>
              <a:rPr lang="ru-RU" sz="40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Jewel</a:t>
            </a:r>
            <a:r>
              <a:rPr lang="ru-RU"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 </a:t>
            </a:r>
            <a:r>
              <a:rPr lang="ru-RU" sz="40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Box</a:t>
            </a:r>
            <a:r>
              <a:rPr lang="ru-RU"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 - NGC 4755</a:t>
            </a:r>
          </a:p>
        </p:txBody>
      </p:sp>
      <p:sp>
        <p:nvSpPr>
          <p:cNvPr id="15361" name="Rectangle 1"/>
          <p:cNvSpPr>
            <a:spLocks noChangeArrowheads="1"/>
          </p:cNvSpPr>
          <p:nvPr/>
        </p:nvSpPr>
        <p:spPr bwMode="auto">
          <a:xfrm>
            <a:off x="142875" y="2286000"/>
            <a:ext cx="5000625" cy="3416300"/>
          </a:xfrm>
          <a:prstGeom prst="rect">
            <a:avLst/>
          </a:prstGeom>
          <a:noFill/>
          <a:ln w="9525">
            <a:noFill/>
            <a:miter lim="800000"/>
            <a:headEnd/>
            <a:tailEnd/>
          </a:ln>
        </p:spPr>
        <p:txBody>
          <a:bodyPr anchor="ctr">
            <a:spAutoFit/>
          </a:bodyPr>
          <a:lstStyle/>
          <a:p>
            <a:pPr algn="ctr"/>
            <a:r>
              <a:rPr lang="ru-RU" b="1">
                <a:solidFill>
                  <a:schemeClr val="tx2"/>
                </a:solidFill>
                <a:cs typeface="Times New Roman" pitchFamily="18" charset="0"/>
              </a:rPr>
              <a:t>Это звездное скопление - группа молодых ярких звезд, находящихся на расстоянии приблизительно в 8000 световых лет. Через бинокль и телескоп различные цвета звезд дают впечатление о драгоценных камнях. Яркая оранжевая звезда - очень большой супергигант, отмеченный в контрасте с ее сине-белыми соседями. Звездное скопление зафиксировано в созвездии Южный Крест и видим только в южном полушарии.</a:t>
            </a:r>
            <a:endParaRPr lang="ru-RU">
              <a:solidFill>
                <a:schemeClr val="tx2"/>
              </a:solidFill>
            </a:endParaRPr>
          </a:p>
        </p:txBody>
      </p:sp>
      <p:pic>
        <p:nvPicPr>
          <p:cNvPr id="15362" name="Picture 2" descr="43"/>
          <p:cNvPicPr>
            <a:picLocks noChangeAspect="1" noChangeArrowheads="1"/>
          </p:cNvPicPr>
          <p:nvPr/>
        </p:nvPicPr>
        <p:blipFill>
          <a:blip r:embed="rId2" cstate="email"/>
          <a:srcRect/>
          <a:stretch>
            <a:fillRect/>
          </a:stretch>
        </p:blipFill>
        <p:spPr bwMode="auto">
          <a:xfrm>
            <a:off x="5357818" y="2428868"/>
            <a:ext cx="3048000" cy="3810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5361"/>
                                        </p:tgtEl>
                                        <p:attrNameLst>
                                          <p:attrName>style.visibility</p:attrName>
                                        </p:attrNameLst>
                                      </p:cBhvr>
                                      <p:to>
                                        <p:strVal val="visible"/>
                                      </p:to>
                                    </p:set>
                                    <p:animEffect transition="in" filter="wipe(down)">
                                      <p:cBhvr>
                                        <p:cTn id="7" dur="580">
                                          <p:stCondLst>
                                            <p:cond delay="0"/>
                                          </p:stCondLst>
                                        </p:cTn>
                                        <p:tgtEl>
                                          <p:spTgt spid="15361"/>
                                        </p:tgtEl>
                                      </p:cBhvr>
                                    </p:animEffect>
                                    <p:anim calcmode="lin" valueType="num">
                                      <p:cBhvr>
                                        <p:cTn id="8" dur="1822" tmFilter="0,0; 0.14,0.36; 0.43,0.73; 0.71,0.91; 1.0,1.0">
                                          <p:stCondLst>
                                            <p:cond delay="0"/>
                                          </p:stCondLst>
                                        </p:cTn>
                                        <p:tgtEl>
                                          <p:spTgt spid="1536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36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36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36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361"/>
                                        </p:tgtEl>
                                        <p:attrNameLst>
                                          <p:attrName>ppt_y</p:attrName>
                                        </p:attrNameLst>
                                      </p:cBhvr>
                                      <p:tavLst>
                                        <p:tav tm="0" fmla="#ppt_y-sin(pi*$)/81">
                                          <p:val>
                                            <p:fltVal val="0"/>
                                          </p:val>
                                        </p:tav>
                                        <p:tav tm="100000">
                                          <p:val>
                                            <p:fltVal val="1"/>
                                          </p:val>
                                        </p:tav>
                                      </p:tavLst>
                                    </p:anim>
                                    <p:animScale>
                                      <p:cBhvr>
                                        <p:cTn id="13" dur="26">
                                          <p:stCondLst>
                                            <p:cond delay="650"/>
                                          </p:stCondLst>
                                        </p:cTn>
                                        <p:tgtEl>
                                          <p:spTgt spid="15361"/>
                                        </p:tgtEl>
                                      </p:cBhvr>
                                      <p:to x="100000" y="60000"/>
                                    </p:animScale>
                                    <p:animScale>
                                      <p:cBhvr>
                                        <p:cTn id="14" dur="166" decel="50000">
                                          <p:stCondLst>
                                            <p:cond delay="676"/>
                                          </p:stCondLst>
                                        </p:cTn>
                                        <p:tgtEl>
                                          <p:spTgt spid="15361"/>
                                        </p:tgtEl>
                                      </p:cBhvr>
                                      <p:to x="100000" y="100000"/>
                                    </p:animScale>
                                    <p:animScale>
                                      <p:cBhvr>
                                        <p:cTn id="15" dur="26">
                                          <p:stCondLst>
                                            <p:cond delay="1312"/>
                                          </p:stCondLst>
                                        </p:cTn>
                                        <p:tgtEl>
                                          <p:spTgt spid="15361"/>
                                        </p:tgtEl>
                                      </p:cBhvr>
                                      <p:to x="100000" y="80000"/>
                                    </p:animScale>
                                    <p:animScale>
                                      <p:cBhvr>
                                        <p:cTn id="16" dur="166" decel="50000">
                                          <p:stCondLst>
                                            <p:cond delay="1338"/>
                                          </p:stCondLst>
                                        </p:cTn>
                                        <p:tgtEl>
                                          <p:spTgt spid="15361"/>
                                        </p:tgtEl>
                                      </p:cBhvr>
                                      <p:to x="100000" y="100000"/>
                                    </p:animScale>
                                    <p:animScale>
                                      <p:cBhvr>
                                        <p:cTn id="17" dur="26">
                                          <p:stCondLst>
                                            <p:cond delay="1642"/>
                                          </p:stCondLst>
                                        </p:cTn>
                                        <p:tgtEl>
                                          <p:spTgt spid="15361"/>
                                        </p:tgtEl>
                                      </p:cBhvr>
                                      <p:to x="100000" y="90000"/>
                                    </p:animScale>
                                    <p:animScale>
                                      <p:cBhvr>
                                        <p:cTn id="18" dur="166" decel="50000">
                                          <p:stCondLst>
                                            <p:cond delay="1668"/>
                                          </p:stCondLst>
                                        </p:cTn>
                                        <p:tgtEl>
                                          <p:spTgt spid="15361"/>
                                        </p:tgtEl>
                                      </p:cBhvr>
                                      <p:to x="100000" y="100000"/>
                                    </p:animScale>
                                    <p:animScale>
                                      <p:cBhvr>
                                        <p:cTn id="19" dur="26">
                                          <p:stCondLst>
                                            <p:cond delay="1808"/>
                                          </p:stCondLst>
                                        </p:cTn>
                                        <p:tgtEl>
                                          <p:spTgt spid="15361"/>
                                        </p:tgtEl>
                                      </p:cBhvr>
                                      <p:to x="100000" y="95000"/>
                                    </p:animScale>
                                    <p:animScale>
                                      <p:cBhvr>
                                        <p:cTn id="20" dur="166" decel="50000">
                                          <p:stCondLst>
                                            <p:cond delay="1834"/>
                                          </p:stCondLst>
                                        </p:cTn>
                                        <p:tgtEl>
                                          <p:spTgt spid="15361"/>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80">
                                          <p:stCondLst>
                                            <p:cond delay="0"/>
                                          </p:stCondLst>
                                        </p:cTn>
                                        <p:tgtEl>
                                          <p:spTgt spid="2"/>
                                        </p:tgtEl>
                                      </p:cBhvr>
                                    </p:animEffect>
                                    <p:anim calcmode="lin" valueType="num">
                                      <p:cBhvr>
                                        <p:cTn id="2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9" dur="26">
                                          <p:stCondLst>
                                            <p:cond delay="650"/>
                                          </p:stCondLst>
                                        </p:cTn>
                                        <p:tgtEl>
                                          <p:spTgt spid="2"/>
                                        </p:tgtEl>
                                      </p:cBhvr>
                                      <p:to x="100000" y="60000"/>
                                    </p:animScale>
                                    <p:animScale>
                                      <p:cBhvr>
                                        <p:cTn id="30" dur="166" decel="50000">
                                          <p:stCondLst>
                                            <p:cond delay="676"/>
                                          </p:stCondLst>
                                        </p:cTn>
                                        <p:tgtEl>
                                          <p:spTgt spid="2"/>
                                        </p:tgtEl>
                                      </p:cBhvr>
                                      <p:to x="100000" y="100000"/>
                                    </p:animScale>
                                    <p:animScale>
                                      <p:cBhvr>
                                        <p:cTn id="31" dur="26">
                                          <p:stCondLst>
                                            <p:cond delay="1312"/>
                                          </p:stCondLst>
                                        </p:cTn>
                                        <p:tgtEl>
                                          <p:spTgt spid="2"/>
                                        </p:tgtEl>
                                      </p:cBhvr>
                                      <p:to x="100000" y="80000"/>
                                    </p:animScale>
                                    <p:animScale>
                                      <p:cBhvr>
                                        <p:cTn id="32" dur="166" decel="50000">
                                          <p:stCondLst>
                                            <p:cond delay="1338"/>
                                          </p:stCondLst>
                                        </p:cTn>
                                        <p:tgtEl>
                                          <p:spTgt spid="2"/>
                                        </p:tgtEl>
                                      </p:cBhvr>
                                      <p:to x="100000" y="100000"/>
                                    </p:animScale>
                                    <p:animScale>
                                      <p:cBhvr>
                                        <p:cTn id="33" dur="26">
                                          <p:stCondLst>
                                            <p:cond delay="1642"/>
                                          </p:stCondLst>
                                        </p:cTn>
                                        <p:tgtEl>
                                          <p:spTgt spid="2"/>
                                        </p:tgtEl>
                                      </p:cBhvr>
                                      <p:to x="100000" y="90000"/>
                                    </p:animScale>
                                    <p:animScale>
                                      <p:cBhvr>
                                        <p:cTn id="34" dur="166" decel="50000">
                                          <p:stCondLst>
                                            <p:cond delay="1668"/>
                                          </p:stCondLst>
                                        </p:cTn>
                                        <p:tgtEl>
                                          <p:spTgt spid="2"/>
                                        </p:tgtEl>
                                      </p:cBhvr>
                                      <p:to x="100000" y="100000"/>
                                    </p:animScale>
                                    <p:animScale>
                                      <p:cBhvr>
                                        <p:cTn id="35" dur="26">
                                          <p:stCondLst>
                                            <p:cond delay="1808"/>
                                          </p:stCondLst>
                                        </p:cTn>
                                        <p:tgtEl>
                                          <p:spTgt spid="2"/>
                                        </p:tgtEl>
                                      </p:cBhvr>
                                      <p:to x="100000" y="95000"/>
                                    </p:animScale>
                                    <p:animScale>
                                      <p:cBhvr>
                                        <p:cTn id="36" dur="166" decel="50000">
                                          <p:stCondLst>
                                            <p:cond delay="1834"/>
                                          </p:stCondLst>
                                        </p:cTn>
                                        <p:tgtEl>
                                          <p:spTgt spid="2"/>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5362"/>
                                        </p:tgtEl>
                                        <p:attrNameLst>
                                          <p:attrName>style.visibility</p:attrName>
                                        </p:attrNameLst>
                                      </p:cBhvr>
                                      <p:to>
                                        <p:strVal val="visible"/>
                                      </p:to>
                                    </p:set>
                                    <p:animEffect transition="in" filter="wipe(down)">
                                      <p:cBhvr>
                                        <p:cTn id="39" dur="580">
                                          <p:stCondLst>
                                            <p:cond delay="0"/>
                                          </p:stCondLst>
                                        </p:cTn>
                                        <p:tgtEl>
                                          <p:spTgt spid="15362"/>
                                        </p:tgtEl>
                                      </p:cBhvr>
                                    </p:animEffect>
                                    <p:anim calcmode="lin" valueType="num">
                                      <p:cBhvr>
                                        <p:cTn id="40" dur="1822" tmFilter="0,0; 0.14,0.36; 0.43,0.73; 0.71,0.91; 1.0,1.0">
                                          <p:stCondLst>
                                            <p:cond delay="0"/>
                                          </p:stCondLst>
                                        </p:cTn>
                                        <p:tgtEl>
                                          <p:spTgt spid="1536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536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536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536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5362"/>
                                        </p:tgtEl>
                                        <p:attrNameLst>
                                          <p:attrName>ppt_y</p:attrName>
                                        </p:attrNameLst>
                                      </p:cBhvr>
                                      <p:tavLst>
                                        <p:tav tm="0" fmla="#ppt_y-sin(pi*$)/81">
                                          <p:val>
                                            <p:fltVal val="0"/>
                                          </p:val>
                                        </p:tav>
                                        <p:tav tm="100000">
                                          <p:val>
                                            <p:fltVal val="1"/>
                                          </p:val>
                                        </p:tav>
                                      </p:tavLst>
                                    </p:anim>
                                    <p:animScale>
                                      <p:cBhvr>
                                        <p:cTn id="45" dur="26">
                                          <p:stCondLst>
                                            <p:cond delay="650"/>
                                          </p:stCondLst>
                                        </p:cTn>
                                        <p:tgtEl>
                                          <p:spTgt spid="15362"/>
                                        </p:tgtEl>
                                      </p:cBhvr>
                                      <p:to x="100000" y="60000"/>
                                    </p:animScale>
                                    <p:animScale>
                                      <p:cBhvr>
                                        <p:cTn id="46" dur="166" decel="50000">
                                          <p:stCondLst>
                                            <p:cond delay="676"/>
                                          </p:stCondLst>
                                        </p:cTn>
                                        <p:tgtEl>
                                          <p:spTgt spid="15362"/>
                                        </p:tgtEl>
                                      </p:cBhvr>
                                      <p:to x="100000" y="100000"/>
                                    </p:animScale>
                                    <p:animScale>
                                      <p:cBhvr>
                                        <p:cTn id="47" dur="26">
                                          <p:stCondLst>
                                            <p:cond delay="1312"/>
                                          </p:stCondLst>
                                        </p:cTn>
                                        <p:tgtEl>
                                          <p:spTgt spid="15362"/>
                                        </p:tgtEl>
                                      </p:cBhvr>
                                      <p:to x="100000" y="80000"/>
                                    </p:animScale>
                                    <p:animScale>
                                      <p:cBhvr>
                                        <p:cTn id="48" dur="166" decel="50000">
                                          <p:stCondLst>
                                            <p:cond delay="1338"/>
                                          </p:stCondLst>
                                        </p:cTn>
                                        <p:tgtEl>
                                          <p:spTgt spid="15362"/>
                                        </p:tgtEl>
                                      </p:cBhvr>
                                      <p:to x="100000" y="100000"/>
                                    </p:animScale>
                                    <p:animScale>
                                      <p:cBhvr>
                                        <p:cTn id="49" dur="26">
                                          <p:stCondLst>
                                            <p:cond delay="1642"/>
                                          </p:stCondLst>
                                        </p:cTn>
                                        <p:tgtEl>
                                          <p:spTgt spid="15362"/>
                                        </p:tgtEl>
                                      </p:cBhvr>
                                      <p:to x="100000" y="90000"/>
                                    </p:animScale>
                                    <p:animScale>
                                      <p:cBhvr>
                                        <p:cTn id="50" dur="166" decel="50000">
                                          <p:stCondLst>
                                            <p:cond delay="1668"/>
                                          </p:stCondLst>
                                        </p:cTn>
                                        <p:tgtEl>
                                          <p:spTgt spid="15362"/>
                                        </p:tgtEl>
                                      </p:cBhvr>
                                      <p:to x="100000" y="100000"/>
                                    </p:animScale>
                                    <p:animScale>
                                      <p:cBhvr>
                                        <p:cTn id="51" dur="26">
                                          <p:stCondLst>
                                            <p:cond delay="1808"/>
                                          </p:stCondLst>
                                        </p:cTn>
                                        <p:tgtEl>
                                          <p:spTgt spid="15362"/>
                                        </p:tgtEl>
                                      </p:cBhvr>
                                      <p:to x="100000" y="95000"/>
                                    </p:animScale>
                                    <p:animScale>
                                      <p:cBhvr>
                                        <p:cTn id="52" dur="166" decel="50000">
                                          <p:stCondLst>
                                            <p:cond delay="1834"/>
                                          </p:stCondLst>
                                        </p:cTn>
                                        <p:tgtEl>
                                          <p:spTgt spid="1536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3108" y="285728"/>
            <a:ext cx="6072214" cy="1754326"/>
          </a:xfrm>
          <a:prstGeom prst="rect">
            <a:avLst/>
          </a:prstGeom>
        </p:spPr>
        <p:txBody>
          <a:bodyPr>
            <a:spAutoFit/>
          </a:bodyPr>
          <a:lstStyle/>
          <a:p>
            <a:pPr algn="ctr" fontAlgn="auto">
              <a:spcBef>
                <a:spcPts val="0"/>
              </a:spcBef>
              <a:spcAft>
                <a:spcPts val="0"/>
              </a:spcAft>
              <a:defRPr/>
            </a:pPr>
            <a:r>
              <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Скопление M19 (NGC 6273)</a:t>
            </a:r>
          </a:p>
        </p:txBody>
      </p:sp>
      <p:sp>
        <p:nvSpPr>
          <p:cNvPr id="14337" name="Rectangle 1"/>
          <p:cNvSpPr>
            <a:spLocks noChangeArrowheads="1"/>
          </p:cNvSpPr>
          <p:nvPr/>
        </p:nvSpPr>
        <p:spPr bwMode="auto">
          <a:xfrm>
            <a:off x="5286375" y="2428875"/>
            <a:ext cx="3286125" cy="3692525"/>
          </a:xfrm>
          <a:prstGeom prst="rect">
            <a:avLst/>
          </a:prstGeom>
          <a:noFill/>
          <a:ln w="9525">
            <a:noFill/>
            <a:miter lim="800000"/>
            <a:headEnd/>
            <a:tailEnd/>
          </a:ln>
        </p:spPr>
        <p:txBody>
          <a:bodyPr anchor="ctr">
            <a:spAutoFit/>
          </a:bodyPr>
          <a:lstStyle/>
          <a:p>
            <a:pPr algn="ctr"/>
            <a:r>
              <a:rPr lang="ru-RU" b="1">
                <a:solidFill>
                  <a:schemeClr val="tx2"/>
                </a:solidFill>
                <a:cs typeface="Times New Roman" pitchFamily="18" charset="0"/>
              </a:rPr>
              <a:t>Главная особенность M19 - ее форма. Она имеет эллиптический характер и так много звезд расположенных по его главной оси. Самые яркие звезды в звездном скоплении имеют 14-ую величину, делающие ее трудным для просмотра невооруженным взглядом, но возможно в мощный телескоп </a:t>
            </a:r>
            <a:endParaRPr lang="ru-RU">
              <a:solidFill>
                <a:schemeClr val="tx2"/>
              </a:solidFill>
            </a:endParaRPr>
          </a:p>
        </p:txBody>
      </p:sp>
      <p:pic>
        <p:nvPicPr>
          <p:cNvPr id="14338" name="Picture 2" descr="14"/>
          <p:cNvPicPr>
            <a:picLocks noChangeAspect="1" noChangeArrowheads="1"/>
          </p:cNvPicPr>
          <p:nvPr/>
        </p:nvPicPr>
        <p:blipFill>
          <a:blip r:embed="rId2" cstate="email"/>
          <a:srcRect/>
          <a:stretch>
            <a:fillRect/>
          </a:stretch>
        </p:blipFill>
        <p:spPr bwMode="auto">
          <a:xfrm>
            <a:off x="357158" y="2643182"/>
            <a:ext cx="4167207" cy="29803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wipe(down)">
                                      <p:cBhvr>
                                        <p:cTn id="7" dur="580">
                                          <p:stCondLst>
                                            <p:cond delay="0"/>
                                          </p:stCondLst>
                                        </p:cTn>
                                        <p:tgtEl>
                                          <p:spTgt spid="14338"/>
                                        </p:tgtEl>
                                      </p:cBhvr>
                                    </p:animEffect>
                                    <p:anim calcmode="lin" valueType="num">
                                      <p:cBhvr>
                                        <p:cTn id="8" dur="1822" tmFilter="0,0; 0.14,0.36; 0.43,0.73; 0.71,0.91; 1.0,1.0">
                                          <p:stCondLst>
                                            <p:cond delay="0"/>
                                          </p:stCondLst>
                                        </p:cTn>
                                        <p:tgtEl>
                                          <p:spTgt spid="1433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33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33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33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338"/>
                                        </p:tgtEl>
                                        <p:attrNameLst>
                                          <p:attrName>ppt_y</p:attrName>
                                        </p:attrNameLst>
                                      </p:cBhvr>
                                      <p:tavLst>
                                        <p:tav tm="0" fmla="#ppt_y-sin(pi*$)/81">
                                          <p:val>
                                            <p:fltVal val="0"/>
                                          </p:val>
                                        </p:tav>
                                        <p:tav tm="100000">
                                          <p:val>
                                            <p:fltVal val="1"/>
                                          </p:val>
                                        </p:tav>
                                      </p:tavLst>
                                    </p:anim>
                                    <p:animScale>
                                      <p:cBhvr>
                                        <p:cTn id="13" dur="26">
                                          <p:stCondLst>
                                            <p:cond delay="650"/>
                                          </p:stCondLst>
                                        </p:cTn>
                                        <p:tgtEl>
                                          <p:spTgt spid="14338"/>
                                        </p:tgtEl>
                                      </p:cBhvr>
                                      <p:to x="100000" y="60000"/>
                                    </p:animScale>
                                    <p:animScale>
                                      <p:cBhvr>
                                        <p:cTn id="14" dur="166" decel="50000">
                                          <p:stCondLst>
                                            <p:cond delay="676"/>
                                          </p:stCondLst>
                                        </p:cTn>
                                        <p:tgtEl>
                                          <p:spTgt spid="14338"/>
                                        </p:tgtEl>
                                      </p:cBhvr>
                                      <p:to x="100000" y="100000"/>
                                    </p:animScale>
                                    <p:animScale>
                                      <p:cBhvr>
                                        <p:cTn id="15" dur="26">
                                          <p:stCondLst>
                                            <p:cond delay="1312"/>
                                          </p:stCondLst>
                                        </p:cTn>
                                        <p:tgtEl>
                                          <p:spTgt spid="14338"/>
                                        </p:tgtEl>
                                      </p:cBhvr>
                                      <p:to x="100000" y="80000"/>
                                    </p:animScale>
                                    <p:animScale>
                                      <p:cBhvr>
                                        <p:cTn id="16" dur="166" decel="50000">
                                          <p:stCondLst>
                                            <p:cond delay="1338"/>
                                          </p:stCondLst>
                                        </p:cTn>
                                        <p:tgtEl>
                                          <p:spTgt spid="14338"/>
                                        </p:tgtEl>
                                      </p:cBhvr>
                                      <p:to x="100000" y="100000"/>
                                    </p:animScale>
                                    <p:animScale>
                                      <p:cBhvr>
                                        <p:cTn id="17" dur="26">
                                          <p:stCondLst>
                                            <p:cond delay="1642"/>
                                          </p:stCondLst>
                                        </p:cTn>
                                        <p:tgtEl>
                                          <p:spTgt spid="14338"/>
                                        </p:tgtEl>
                                      </p:cBhvr>
                                      <p:to x="100000" y="90000"/>
                                    </p:animScale>
                                    <p:animScale>
                                      <p:cBhvr>
                                        <p:cTn id="18" dur="166" decel="50000">
                                          <p:stCondLst>
                                            <p:cond delay="1668"/>
                                          </p:stCondLst>
                                        </p:cTn>
                                        <p:tgtEl>
                                          <p:spTgt spid="14338"/>
                                        </p:tgtEl>
                                      </p:cBhvr>
                                      <p:to x="100000" y="100000"/>
                                    </p:animScale>
                                    <p:animScale>
                                      <p:cBhvr>
                                        <p:cTn id="19" dur="26">
                                          <p:stCondLst>
                                            <p:cond delay="1808"/>
                                          </p:stCondLst>
                                        </p:cTn>
                                        <p:tgtEl>
                                          <p:spTgt spid="14338"/>
                                        </p:tgtEl>
                                      </p:cBhvr>
                                      <p:to x="100000" y="95000"/>
                                    </p:animScale>
                                    <p:animScale>
                                      <p:cBhvr>
                                        <p:cTn id="20" dur="166" decel="50000">
                                          <p:stCondLst>
                                            <p:cond delay="1834"/>
                                          </p:stCondLst>
                                        </p:cTn>
                                        <p:tgtEl>
                                          <p:spTgt spid="14338"/>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80">
                                          <p:stCondLst>
                                            <p:cond delay="0"/>
                                          </p:stCondLst>
                                        </p:cTn>
                                        <p:tgtEl>
                                          <p:spTgt spid="2"/>
                                        </p:tgtEl>
                                      </p:cBhvr>
                                    </p:animEffect>
                                    <p:anim calcmode="lin" valueType="num">
                                      <p:cBhvr>
                                        <p:cTn id="2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9" dur="26">
                                          <p:stCondLst>
                                            <p:cond delay="650"/>
                                          </p:stCondLst>
                                        </p:cTn>
                                        <p:tgtEl>
                                          <p:spTgt spid="2"/>
                                        </p:tgtEl>
                                      </p:cBhvr>
                                      <p:to x="100000" y="60000"/>
                                    </p:animScale>
                                    <p:animScale>
                                      <p:cBhvr>
                                        <p:cTn id="30" dur="166" decel="50000">
                                          <p:stCondLst>
                                            <p:cond delay="676"/>
                                          </p:stCondLst>
                                        </p:cTn>
                                        <p:tgtEl>
                                          <p:spTgt spid="2"/>
                                        </p:tgtEl>
                                      </p:cBhvr>
                                      <p:to x="100000" y="100000"/>
                                    </p:animScale>
                                    <p:animScale>
                                      <p:cBhvr>
                                        <p:cTn id="31" dur="26">
                                          <p:stCondLst>
                                            <p:cond delay="1312"/>
                                          </p:stCondLst>
                                        </p:cTn>
                                        <p:tgtEl>
                                          <p:spTgt spid="2"/>
                                        </p:tgtEl>
                                      </p:cBhvr>
                                      <p:to x="100000" y="80000"/>
                                    </p:animScale>
                                    <p:animScale>
                                      <p:cBhvr>
                                        <p:cTn id="32" dur="166" decel="50000">
                                          <p:stCondLst>
                                            <p:cond delay="1338"/>
                                          </p:stCondLst>
                                        </p:cTn>
                                        <p:tgtEl>
                                          <p:spTgt spid="2"/>
                                        </p:tgtEl>
                                      </p:cBhvr>
                                      <p:to x="100000" y="100000"/>
                                    </p:animScale>
                                    <p:animScale>
                                      <p:cBhvr>
                                        <p:cTn id="33" dur="26">
                                          <p:stCondLst>
                                            <p:cond delay="1642"/>
                                          </p:stCondLst>
                                        </p:cTn>
                                        <p:tgtEl>
                                          <p:spTgt spid="2"/>
                                        </p:tgtEl>
                                      </p:cBhvr>
                                      <p:to x="100000" y="90000"/>
                                    </p:animScale>
                                    <p:animScale>
                                      <p:cBhvr>
                                        <p:cTn id="34" dur="166" decel="50000">
                                          <p:stCondLst>
                                            <p:cond delay="1668"/>
                                          </p:stCondLst>
                                        </p:cTn>
                                        <p:tgtEl>
                                          <p:spTgt spid="2"/>
                                        </p:tgtEl>
                                      </p:cBhvr>
                                      <p:to x="100000" y="100000"/>
                                    </p:animScale>
                                    <p:animScale>
                                      <p:cBhvr>
                                        <p:cTn id="35" dur="26">
                                          <p:stCondLst>
                                            <p:cond delay="1808"/>
                                          </p:stCondLst>
                                        </p:cTn>
                                        <p:tgtEl>
                                          <p:spTgt spid="2"/>
                                        </p:tgtEl>
                                      </p:cBhvr>
                                      <p:to x="100000" y="95000"/>
                                    </p:animScale>
                                    <p:animScale>
                                      <p:cBhvr>
                                        <p:cTn id="36" dur="166" decel="50000">
                                          <p:stCondLst>
                                            <p:cond delay="1834"/>
                                          </p:stCondLst>
                                        </p:cTn>
                                        <p:tgtEl>
                                          <p:spTgt spid="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337"/>
                                        </p:tgtEl>
                                        <p:attrNameLst>
                                          <p:attrName>style.visibility</p:attrName>
                                        </p:attrNameLst>
                                      </p:cBhvr>
                                      <p:to>
                                        <p:strVal val="visible"/>
                                      </p:to>
                                    </p:set>
                                    <p:animEffect transition="in" filter="wipe(down)">
                                      <p:cBhvr>
                                        <p:cTn id="39" dur="580">
                                          <p:stCondLst>
                                            <p:cond delay="0"/>
                                          </p:stCondLst>
                                        </p:cTn>
                                        <p:tgtEl>
                                          <p:spTgt spid="14337"/>
                                        </p:tgtEl>
                                      </p:cBhvr>
                                    </p:animEffect>
                                    <p:anim calcmode="lin" valueType="num">
                                      <p:cBhvr>
                                        <p:cTn id="40" dur="1822" tmFilter="0,0; 0.14,0.36; 0.43,0.73; 0.71,0.91; 1.0,1.0">
                                          <p:stCondLst>
                                            <p:cond delay="0"/>
                                          </p:stCondLst>
                                        </p:cTn>
                                        <p:tgtEl>
                                          <p:spTgt spid="1433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433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433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433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4337"/>
                                        </p:tgtEl>
                                        <p:attrNameLst>
                                          <p:attrName>ppt_y</p:attrName>
                                        </p:attrNameLst>
                                      </p:cBhvr>
                                      <p:tavLst>
                                        <p:tav tm="0" fmla="#ppt_y-sin(pi*$)/81">
                                          <p:val>
                                            <p:fltVal val="0"/>
                                          </p:val>
                                        </p:tav>
                                        <p:tav tm="100000">
                                          <p:val>
                                            <p:fltVal val="1"/>
                                          </p:val>
                                        </p:tav>
                                      </p:tavLst>
                                    </p:anim>
                                    <p:animScale>
                                      <p:cBhvr>
                                        <p:cTn id="45" dur="26">
                                          <p:stCondLst>
                                            <p:cond delay="650"/>
                                          </p:stCondLst>
                                        </p:cTn>
                                        <p:tgtEl>
                                          <p:spTgt spid="14337"/>
                                        </p:tgtEl>
                                      </p:cBhvr>
                                      <p:to x="100000" y="60000"/>
                                    </p:animScale>
                                    <p:animScale>
                                      <p:cBhvr>
                                        <p:cTn id="46" dur="166" decel="50000">
                                          <p:stCondLst>
                                            <p:cond delay="676"/>
                                          </p:stCondLst>
                                        </p:cTn>
                                        <p:tgtEl>
                                          <p:spTgt spid="14337"/>
                                        </p:tgtEl>
                                      </p:cBhvr>
                                      <p:to x="100000" y="100000"/>
                                    </p:animScale>
                                    <p:animScale>
                                      <p:cBhvr>
                                        <p:cTn id="47" dur="26">
                                          <p:stCondLst>
                                            <p:cond delay="1312"/>
                                          </p:stCondLst>
                                        </p:cTn>
                                        <p:tgtEl>
                                          <p:spTgt spid="14337"/>
                                        </p:tgtEl>
                                      </p:cBhvr>
                                      <p:to x="100000" y="80000"/>
                                    </p:animScale>
                                    <p:animScale>
                                      <p:cBhvr>
                                        <p:cTn id="48" dur="166" decel="50000">
                                          <p:stCondLst>
                                            <p:cond delay="1338"/>
                                          </p:stCondLst>
                                        </p:cTn>
                                        <p:tgtEl>
                                          <p:spTgt spid="14337"/>
                                        </p:tgtEl>
                                      </p:cBhvr>
                                      <p:to x="100000" y="100000"/>
                                    </p:animScale>
                                    <p:animScale>
                                      <p:cBhvr>
                                        <p:cTn id="49" dur="26">
                                          <p:stCondLst>
                                            <p:cond delay="1642"/>
                                          </p:stCondLst>
                                        </p:cTn>
                                        <p:tgtEl>
                                          <p:spTgt spid="14337"/>
                                        </p:tgtEl>
                                      </p:cBhvr>
                                      <p:to x="100000" y="90000"/>
                                    </p:animScale>
                                    <p:animScale>
                                      <p:cBhvr>
                                        <p:cTn id="50" dur="166" decel="50000">
                                          <p:stCondLst>
                                            <p:cond delay="1668"/>
                                          </p:stCondLst>
                                        </p:cTn>
                                        <p:tgtEl>
                                          <p:spTgt spid="14337"/>
                                        </p:tgtEl>
                                      </p:cBhvr>
                                      <p:to x="100000" y="100000"/>
                                    </p:animScale>
                                    <p:animScale>
                                      <p:cBhvr>
                                        <p:cTn id="51" dur="26">
                                          <p:stCondLst>
                                            <p:cond delay="1808"/>
                                          </p:stCondLst>
                                        </p:cTn>
                                        <p:tgtEl>
                                          <p:spTgt spid="14337"/>
                                        </p:tgtEl>
                                      </p:cBhvr>
                                      <p:to x="100000" y="95000"/>
                                    </p:animScale>
                                    <p:animScale>
                                      <p:cBhvr>
                                        <p:cTn id="52" dur="166" decel="50000">
                                          <p:stCondLst>
                                            <p:cond delay="1834"/>
                                          </p:stCondLst>
                                        </p:cTn>
                                        <p:tgtEl>
                                          <p:spTgt spid="1433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71802" y="285728"/>
            <a:ext cx="5572148" cy="923330"/>
          </a:xfrm>
          <a:prstGeom prst="rect">
            <a:avLst/>
          </a:prstGeom>
        </p:spPr>
        <p:txBody>
          <a:bodyPr>
            <a:spAutoFit/>
          </a:bodyPr>
          <a:lstStyle/>
          <a:p>
            <a:pPr fontAlgn="auto">
              <a:spcBef>
                <a:spcPts val="0"/>
              </a:spcBef>
              <a:spcAft>
                <a:spcPts val="0"/>
              </a:spcAft>
              <a:defRPr/>
            </a:pPr>
            <a:r>
              <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M50 (NGC 2323)</a:t>
            </a:r>
          </a:p>
        </p:txBody>
      </p:sp>
      <p:sp>
        <p:nvSpPr>
          <p:cNvPr id="13313" name="Rectangle 1"/>
          <p:cNvSpPr>
            <a:spLocks noChangeArrowheads="1"/>
          </p:cNvSpPr>
          <p:nvPr/>
        </p:nvSpPr>
        <p:spPr bwMode="auto">
          <a:xfrm>
            <a:off x="357188" y="1571625"/>
            <a:ext cx="4572000" cy="4524375"/>
          </a:xfrm>
          <a:prstGeom prst="rect">
            <a:avLst/>
          </a:prstGeom>
          <a:noFill/>
          <a:ln w="9525">
            <a:noFill/>
            <a:miter lim="800000"/>
            <a:headEnd/>
            <a:tailEnd/>
          </a:ln>
        </p:spPr>
        <p:txBody>
          <a:bodyPr anchor="ctr">
            <a:spAutoFit/>
          </a:bodyPr>
          <a:lstStyle/>
          <a:p>
            <a:pPr algn="ctr"/>
            <a:r>
              <a:rPr lang="ru-RU" b="1">
                <a:solidFill>
                  <a:schemeClr val="tx2"/>
                </a:solidFill>
                <a:cs typeface="Times New Roman" pitchFamily="18" charset="0"/>
              </a:rPr>
              <a:t>M50 - тусклое звездное скопление. Оно заметно на небе как яркое свечение напротив Млечного пути и может быть трудно заметен при неправильном условии наблюдения. Это звездное скопление находится на расстоянии в 3000 световых лет от Земли. Его размер 18 световых лет. Истинный размер M50 пока точно не определен поскольку соседние звездные области затрудняют определение краев звездного скопления. Звездное скопление содержит богатую смесь горячих сине-белых звезд, наряду с красными и желтыми гигантами.</a:t>
            </a:r>
            <a:endParaRPr lang="ru-RU">
              <a:solidFill>
                <a:schemeClr val="tx2"/>
              </a:solidFill>
            </a:endParaRPr>
          </a:p>
        </p:txBody>
      </p:sp>
      <p:pic>
        <p:nvPicPr>
          <p:cNvPr id="13314" name="Picture 2" descr="40"/>
          <p:cNvPicPr>
            <a:picLocks noChangeAspect="1" noChangeArrowheads="1"/>
          </p:cNvPicPr>
          <p:nvPr/>
        </p:nvPicPr>
        <p:blipFill>
          <a:blip r:embed="rId2" cstate="email"/>
          <a:srcRect/>
          <a:stretch>
            <a:fillRect/>
          </a:stretch>
        </p:blipFill>
        <p:spPr bwMode="auto">
          <a:xfrm>
            <a:off x="5143504" y="2571744"/>
            <a:ext cx="3250398" cy="250030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advClick="0" advTm="18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wipe(down)">
                                      <p:cBhvr>
                                        <p:cTn id="7" dur="580">
                                          <p:stCondLst>
                                            <p:cond delay="0"/>
                                          </p:stCondLst>
                                        </p:cTn>
                                        <p:tgtEl>
                                          <p:spTgt spid="13314"/>
                                        </p:tgtEl>
                                      </p:cBhvr>
                                    </p:animEffect>
                                    <p:anim calcmode="lin" valueType="num">
                                      <p:cBhvr>
                                        <p:cTn id="8" dur="1822" tmFilter="0,0; 0.14,0.36; 0.43,0.73; 0.71,0.91; 1.0,1.0">
                                          <p:stCondLst>
                                            <p:cond delay="0"/>
                                          </p:stCondLst>
                                        </p:cTn>
                                        <p:tgtEl>
                                          <p:spTgt spid="133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3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3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3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3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3314"/>
                                        </p:tgtEl>
                                      </p:cBhvr>
                                      <p:to x="100000" y="60000"/>
                                    </p:animScale>
                                    <p:animScale>
                                      <p:cBhvr>
                                        <p:cTn id="14" dur="166" decel="50000">
                                          <p:stCondLst>
                                            <p:cond delay="676"/>
                                          </p:stCondLst>
                                        </p:cTn>
                                        <p:tgtEl>
                                          <p:spTgt spid="13314"/>
                                        </p:tgtEl>
                                      </p:cBhvr>
                                      <p:to x="100000" y="100000"/>
                                    </p:animScale>
                                    <p:animScale>
                                      <p:cBhvr>
                                        <p:cTn id="15" dur="26">
                                          <p:stCondLst>
                                            <p:cond delay="1312"/>
                                          </p:stCondLst>
                                        </p:cTn>
                                        <p:tgtEl>
                                          <p:spTgt spid="13314"/>
                                        </p:tgtEl>
                                      </p:cBhvr>
                                      <p:to x="100000" y="80000"/>
                                    </p:animScale>
                                    <p:animScale>
                                      <p:cBhvr>
                                        <p:cTn id="16" dur="166" decel="50000">
                                          <p:stCondLst>
                                            <p:cond delay="1338"/>
                                          </p:stCondLst>
                                        </p:cTn>
                                        <p:tgtEl>
                                          <p:spTgt spid="13314"/>
                                        </p:tgtEl>
                                      </p:cBhvr>
                                      <p:to x="100000" y="100000"/>
                                    </p:animScale>
                                    <p:animScale>
                                      <p:cBhvr>
                                        <p:cTn id="17" dur="26">
                                          <p:stCondLst>
                                            <p:cond delay="1642"/>
                                          </p:stCondLst>
                                        </p:cTn>
                                        <p:tgtEl>
                                          <p:spTgt spid="13314"/>
                                        </p:tgtEl>
                                      </p:cBhvr>
                                      <p:to x="100000" y="90000"/>
                                    </p:animScale>
                                    <p:animScale>
                                      <p:cBhvr>
                                        <p:cTn id="18" dur="166" decel="50000">
                                          <p:stCondLst>
                                            <p:cond delay="1668"/>
                                          </p:stCondLst>
                                        </p:cTn>
                                        <p:tgtEl>
                                          <p:spTgt spid="13314"/>
                                        </p:tgtEl>
                                      </p:cBhvr>
                                      <p:to x="100000" y="100000"/>
                                    </p:animScale>
                                    <p:animScale>
                                      <p:cBhvr>
                                        <p:cTn id="19" dur="26">
                                          <p:stCondLst>
                                            <p:cond delay="1808"/>
                                          </p:stCondLst>
                                        </p:cTn>
                                        <p:tgtEl>
                                          <p:spTgt spid="13314"/>
                                        </p:tgtEl>
                                      </p:cBhvr>
                                      <p:to x="100000" y="95000"/>
                                    </p:animScale>
                                    <p:animScale>
                                      <p:cBhvr>
                                        <p:cTn id="20" dur="166" decel="50000">
                                          <p:stCondLst>
                                            <p:cond delay="1834"/>
                                          </p:stCondLst>
                                        </p:cTn>
                                        <p:tgtEl>
                                          <p:spTgt spid="1331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3313"/>
                                        </p:tgtEl>
                                        <p:attrNameLst>
                                          <p:attrName>style.visibility</p:attrName>
                                        </p:attrNameLst>
                                      </p:cBhvr>
                                      <p:to>
                                        <p:strVal val="visible"/>
                                      </p:to>
                                    </p:set>
                                    <p:animEffect transition="in" filter="wipe(down)">
                                      <p:cBhvr>
                                        <p:cTn id="23" dur="580">
                                          <p:stCondLst>
                                            <p:cond delay="0"/>
                                          </p:stCondLst>
                                        </p:cTn>
                                        <p:tgtEl>
                                          <p:spTgt spid="13313"/>
                                        </p:tgtEl>
                                      </p:cBhvr>
                                    </p:animEffect>
                                    <p:anim calcmode="lin" valueType="num">
                                      <p:cBhvr>
                                        <p:cTn id="24" dur="1822" tmFilter="0,0; 0.14,0.36; 0.43,0.73; 0.71,0.91; 1.0,1.0">
                                          <p:stCondLst>
                                            <p:cond delay="0"/>
                                          </p:stCondLst>
                                        </p:cTn>
                                        <p:tgtEl>
                                          <p:spTgt spid="1331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331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331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331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3313"/>
                                        </p:tgtEl>
                                        <p:attrNameLst>
                                          <p:attrName>ppt_y</p:attrName>
                                        </p:attrNameLst>
                                      </p:cBhvr>
                                      <p:tavLst>
                                        <p:tav tm="0" fmla="#ppt_y-sin(pi*$)/81">
                                          <p:val>
                                            <p:fltVal val="0"/>
                                          </p:val>
                                        </p:tav>
                                        <p:tav tm="100000">
                                          <p:val>
                                            <p:fltVal val="1"/>
                                          </p:val>
                                        </p:tav>
                                      </p:tavLst>
                                    </p:anim>
                                    <p:animScale>
                                      <p:cBhvr>
                                        <p:cTn id="29" dur="26">
                                          <p:stCondLst>
                                            <p:cond delay="650"/>
                                          </p:stCondLst>
                                        </p:cTn>
                                        <p:tgtEl>
                                          <p:spTgt spid="13313"/>
                                        </p:tgtEl>
                                      </p:cBhvr>
                                      <p:to x="100000" y="60000"/>
                                    </p:animScale>
                                    <p:animScale>
                                      <p:cBhvr>
                                        <p:cTn id="30" dur="166" decel="50000">
                                          <p:stCondLst>
                                            <p:cond delay="676"/>
                                          </p:stCondLst>
                                        </p:cTn>
                                        <p:tgtEl>
                                          <p:spTgt spid="13313"/>
                                        </p:tgtEl>
                                      </p:cBhvr>
                                      <p:to x="100000" y="100000"/>
                                    </p:animScale>
                                    <p:animScale>
                                      <p:cBhvr>
                                        <p:cTn id="31" dur="26">
                                          <p:stCondLst>
                                            <p:cond delay="1312"/>
                                          </p:stCondLst>
                                        </p:cTn>
                                        <p:tgtEl>
                                          <p:spTgt spid="13313"/>
                                        </p:tgtEl>
                                      </p:cBhvr>
                                      <p:to x="100000" y="80000"/>
                                    </p:animScale>
                                    <p:animScale>
                                      <p:cBhvr>
                                        <p:cTn id="32" dur="166" decel="50000">
                                          <p:stCondLst>
                                            <p:cond delay="1338"/>
                                          </p:stCondLst>
                                        </p:cTn>
                                        <p:tgtEl>
                                          <p:spTgt spid="13313"/>
                                        </p:tgtEl>
                                      </p:cBhvr>
                                      <p:to x="100000" y="100000"/>
                                    </p:animScale>
                                    <p:animScale>
                                      <p:cBhvr>
                                        <p:cTn id="33" dur="26">
                                          <p:stCondLst>
                                            <p:cond delay="1642"/>
                                          </p:stCondLst>
                                        </p:cTn>
                                        <p:tgtEl>
                                          <p:spTgt spid="13313"/>
                                        </p:tgtEl>
                                      </p:cBhvr>
                                      <p:to x="100000" y="90000"/>
                                    </p:animScale>
                                    <p:animScale>
                                      <p:cBhvr>
                                        <p:cTn id="34" dur="166" decel="50000">
                                          <p:stCondLst>
                                            <p:cond delay="1668"/>
                                          </p:stCondLst>
                                        </p:cTn>
                                        <p:tgtEl>
                                          <p:spTgt spid="13313"/>
                                        </p:tgtEl>
                                      </p:cBhvr>
                                      <p:to x="100000" y="100000"/>
                                    </p:animScale>
                                    <p:animScale>
                                      <p:cBhvr>
                                        <p:cTn id="35" dur="26">
                                          <p:stCondLst>
                                            <p:cond delay="1808"/>
                                          </p:stCondLst>
                                        </p:cTn>
                                        <p:tgtEl>
                                          <p:spTgt spid="13313"/>
                                        </p:tgtEl>
                                      </p:cBhvr>
                                      <p:to x="100000" y="95000"/>
                                    </p:animScale>
                                    <p:animScale>
                                      <p:cBhvr>
                                        <p:cTn id="36" dur="166" decel="50000">
                                          <p:stCondLst>
                                            <p:cond delay="1834"/>
                                          </p:stCondLst>
                                        </p:cTn>
                                        <p:tgtEl>
                                          <p:spTgt spid="13313"/>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80">
                                          <p:stCondLst>
                                            <p:cond delay="0"/>
                                          </p:stCondLst>
                                        </p:cTn>
                                        <p:tgtEl>
                                          <p:spTgt spid="2"/>
                                        </p:tgtEl>
                                      </p:cBhvr>
                                    </p:animEffect>
                                    <p:anim calcmode="lin" valueType="num">
                                      <p:cBhvr>
                                        <p:cTn id="4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5" dur="26">
                                          <p:stCondLst>
                                            <p:cond delay="650"/>
                                          </p:stCondLst>
                                        </p:cTn>
                                        <p:tgtEl>
                                          <p:spTgt spid="2"/>
                                        </p:tgtEl>
                                      </p:cBhvr>
                                      <p:to x="100000" y="60000"/>
                                    </p:animScale>
                                    <p:animScale>
                                      <p:cBhvr>
                                        <p:cTn id="46" dur="166" decel="50000">
                                          <p:stCondLst>
                                            <p:cond delay="676"/>
                                          </p:stCondLst>
                                        </p:cTn>
                                        <p:tgtEl>
                                          <p:spTgt spid="2"/>
                                        </p:tgtEl>
                                      </p:cBhvr>
                                      <p:to x="100000" y="100000"/>
                                    </p:animScale>
                                    <p:animScale>
                                      <p:cBhvr>
                                        <p:cTn id="47" dur="26">
                                          <p:stCondLst>
                                            <p:cond delay="1312"/>
                                          </p:stCondLst>
                                        </p:cTn>
                                        <p:tgtEl>
                                          <p:spTgt spid="2"/>
                                        </p:tgtEl>
                                      </p:cBhvr>
                                      <p:to x="100000" y="80000"/>
                                    </p:animScale>
                                    <p:animScale>
                                      <p:cBhvr>
                                        <p:cTn id="48" dur="166" decel="50000">
                                          <p:stCondLst>
                                            <p:cond delay="1338"/>
                                          </p:stCondLst>
                                        </p:cTn>
                                        <p:tgtEl>
                                          <p:spTgt spid="2"/>
                                        </p:tgtEl>
                                      </p:cBhvr>
                                      <p:to x="100000" y="100000"/>
                                    </p:animScale>
                                    <p:animScale>
                                      <p:cBhvr>
                                        <p:cTn id="49" dur="26">
                                          <p:stCondLst>
                                            <p:cond delay="1642"/>
                                          </p:stCondLst>
                                        </p:cTn>
                                        <p:tgtEl>
                                          <p:spTgt spid="2"/>
                                        </p:tgtEl>
                                      </p:cBhvr>
                                      <p:to x="100000" y="90000"/>
                                    </p:animScale>
                                    <p:animScale>
                                      <p:cBhvr>
                                        <p:cTn id="50" dur="166" decel="50000">
                                          <p:stCondLst>
                                            <p:cond delay="1668"/>
                                          </p:stCondLst>
                                        </p:cTn>
                                        <p:tgtEl>
                                          <p:spTgt spid="2"/>
                                        </p:tgtEl>
                                      </p:cBhvr>
                                      <p:to x="100000" y="100000"/>
                                    </p:animScale>
                                    <p:animScale>
                                      <p:cBhvr>
                                        <p:cTn id="51" dur="26">
                                          <p:stCondLst>
                                            <p:cond delay="1808"/>
                                          </p:stCondLst>
                                        </p:cTn>
                                        <p:tgtEl>
                                          <p:spTgt spid="2"/>
                                        </p:tgtEl>
                                      </p:cBhvr>
                                      <p:to x="100000" y="95000"/>
                                    </p:animScale>
                                    <p:animScale>
                                      <p:cBhvr>
                                        <p:cTn id="5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228</TotalTime>
  <Words>1568</Words>
  <Application>Microsoft Office PowerPoint</Application>
  <PresentationFormat>Экран (4:3)</PresentationFormat>
  <Paragraphs>51</Paragraphs>
  <Slides>19</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vector>
  </TitlesOfParts>
  <Company>WareZ Provider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Звезды-загадочные светила…</dc:title>
  <dc:creator>www.PHILka.RU</dc:creator>
  <cp:lastModifiedBy>Owner</cp:lastModifiedBy>
  <cp:revision>17</cp:revision>
  <dcterms:created xsi:type="dcterms:W3CDTF">2011-03-09T16:14:45Z</dcterms:created>
  <dcterms:modified xsi:type="dcterms:W3CDTF">2014-11-11T13:08:34Z</dcterms:modified>
</cp:coreProperties>
</file>