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76" r:id="rId4"/>
    <p:sldId id="324" r:id="rId5"/>
    <p:sldId id="320" r:id="rId6"/>
    <p:sldId id="323" r:id="rId7"/>
    <p:sldId id="322" r:id="rId8"/>
    <p:sldId id="325" r:id="rId9"/>
    <p:sldId id="326" r:id="rId10"/>
    <p:sldId id="332" r:id="rId11"/>
    <p:sldId id="328" r:id="rId12"/>
    <p:sldId id="333" r:id="rId13"/>
    <p:sldId id="341" r:id="rId14"/>
    <p:sldId id="339" r:id="rId15"/>
    <p:sldId id="343" r:id="rId16"/>
    <p:sldId id="353" r:id="rId17"/>
    <p:sldId id="380" r:id="rId18"/>
    <p:sldId id="381" r:id="rId19"/>
    <p:sldId id="382" r:id="rId20"/>
    <p:sldId id="376" r:id="rId21"/>
    <p:sldId id="370" r:id="rId22"/>
    <p:sldId id="372" r:id="rId23"/>
    <p:sldId id="379" r:id="rId24"/>
    <p:sldId id="385" r:id="rId25"/>
    <p:sldId id="386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B4"/>
    <a:srgbClr val="0033CC"/>
    <a:srgbClr val="000066"/>
    <a:srgbClr val="6D5F2D"/>
    <a:srgbClr val="000099"/>
    <a:srgbClr val="1753B5"/>
    <a:srgbClr val="003399"/>
    <a:srgbClr val="0000B0"/>
    <a:srgbClr val="64582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C47-2A86-40B2-BA0F-CBED07AB5BC6}" type="datetimeFigureOut">
              <a:rPr lang="ru-RU" smtClean="0"/>
              <a:pPr/>
              <a:t>08.05.2014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60E4-D6BF-4700-B63B-CFF2B1BA2D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6356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C47-2A86-40B2-BA0F-CBED07AB5BC6}" type="datetimeFigureOut">
              <a:rPr lang="ru-RU" smtClean="0"/>
              <a:pPr/>
              <a:t>08.05.2014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60E4-D6BF-4700-B63B-CFF2B1BA2D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1945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C47-2A86-40B2-BA0F-CBED07AB5BC6}" type="datetimeFigureOut">
              <a:rPr lang="ru-RU" smtClean="0"/>
              <a:pPr/>
              <a:t>08.05.2014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60E4-D6BF-4700-B63B-CFF2B1BA2D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9825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C47-2A86-40B2-BA0F-CBED07AB5BC6}" type="datetimeFigureOut">
              <a:rPr lang="ru-RU" smtClean="0"/>
              <a:pPr/>
              <a:t>08.05.2014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60E4-D6BF-4700-B63B-CFF2B1BA2D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1861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C47-2A86-40B2-BA0F-CBED07AB5BC6}" type="datetimeFigureOut">
              <a:rPr lang="ru-RU" smtClean="0"/>
              <a:pPr/>
              <a:t>08.05.2014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60E4-D6BF-4700-B63B-CFF2B1BA2D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5680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C47-2A86-40B2-BA0F-CBED07AB5BC6}" type="datetimeFigureOut">
              <a:rPr lang="ru-RU" smtClean="0"/>
              <a:pPr/>
              <a:t>08.05.2014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60E4-D6BF-4700-B63B-CFF2B1BA2D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9035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C47-2A86-40B2-BA0F-CBED07AB5BC6}" type="datetimeFigureOut">
              <a:rPr lang="ru-RU" smtClean="0"/>
              <a:pPr/>
              <a:t>08.05.2014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60E4-D6BF-4700-B63B-CFF2B1BA2D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41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C47-2A86-40B2-BA0F-CBED07AB5BC6}" type="datetimeFigureOut">
              <a:rPr lang="ru-RU" smtClean="0"/>
              <a:pPr/>
              <a:t>08.05.2014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60E4-D6BF-4700-B63B-CFF2B1BA2D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8334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C47-2A86-40B2-BA0F-CBED07AB5BC6}" type="datetimeFigureOut">
              <a:rPr lang="ru-RU" smtClean="0"/>
              <a:pPr/>
              <a:t>08.05.2014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60E4-D6BF-4700-B63B-CFF2B1BA2D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3591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C47-2A86-40B2-BA0F-CBED07AB5BC6}" type="datetimeFigureOut">
              <a:rPr lang="ru-RU" smtClean="0"/>
              <a:pPr/>
              <a:t>08.05.2014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60E4-D6BF-4700-B63B-CFF2B1BA2D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5239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C47-2A86-40B2-BA0F-CBED07AB5BC6}" type="datetimeFigureOut">
              <a:rPr lang="ru-RU" smtClean="0"/>
              <a:pPr/>
              <a:t>08.05.2014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60E4-D6BF-4700-B63B-CFF2B1BA2D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7193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AAC47-2A86-40B2-BA0F-CBED07AB5BC6}" type="datetimeFigureOut">
              <a:rPr lang="ru-RU" smtClean="0"/>
              <a:pPr/>
              <a:t>08.05.2014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F60E4-D6BF-4700-B63B-CFF2B1BA2D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2655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900igr.net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ararchive.ru/files/news/1368" TargetMode="External"/><Relationship Id="rId7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yandex.ru/yandsearch?source=wiz&amp;text=%D0%BA%D1%80%D0%B0%D1%81%D0%BD%D1%8B%D0%B9%20%D0%BF%D0%B5%D1%80%D0%B5%D0%BA%D0%BE%D0%BF&amp;noreask=1&amp;pos=10&amp;rpt=simage&amp;lr=2&amp;uinfo=sw-1349-sh-651-fw-1124-fh-448-pd-1&amp;img_url=http://yarweekend.ru/cache/300x300/6/8/a/1/5/68a15066735c98b258b6cce01b5f4f99.jpg" TargetMode="Externa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vystavki.rgantd.ru/tereshkova-2013/photos/tereshkova-rgantd-2-08.jpg" TargetMode="External"/><Relationship Id="rId13" Type="http://schemas.openxmlformats.org/officeDocument/2006/relationships/image" Target="../media/image30.png"/><Relationship Id="rId3" Type="http://schemas.openxmlformats.org/officeDocument/2006/relationships/image" Target="../media/image23.jpeg"/><Relationship Id="rId7" Type="http://schemas.openxmlformats.org/officeDocument/2006/relationships/image" Target="../media/image25.jpeg"/><Relationship Id="rId12" Type="http://schemas.openxmlformats.org/officeDocument/2006/relationships/image" Target="../media/image29.jpeg"/><Relationship Id="rId2" Type="http://schemas.openxmlformats.org/officeDocument/2006/relationships/hyperlink" Target="http://vystavki.rgantd.ru/tereshkova-2013/photos/tereshkova-rgantd-2-06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ystavki.rgantd.ru/tereshkova-2013/photos/tereshkova-rgantd-2-19.jpg" TargetMode="External"/><Relationship Id="rId11" Type="http://schemas.openxmlformats.org/officeDocument/2006/relationships/image" Target="../media/image28.jpeg"/><Relationship Id="rId5" Type="http://schemas.openxmlformats.org/officeDocument/2006/relationships/image" Target="../media/image24.jpeg"/><Relationship Id="rId10" Type="http://schemas.openxmlformats.org/officeDocument/2006/relationships/image" Target="../media/image27.png"/><Relationship Id="rId4" Type="http://schemas.openxmlformats.org/officeDocument/2006/relationships/hyperlink" Target="http://vystavki.rgantd.ru/tereshkova-2013/photos/tereshkova-rgantd-2-11.jpg" TargetMode="External"/><Relationship Id="rId9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vystavki.rgantd.ru/tereshkova-2013/photos/tereshkova-rgantd-2-40.jpg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4.jpeg"/><Relationship Id="rId7" Type="http://schemas.openxmlformats.org/officeDocument/2006/relationships/hyperlink" Target="http://images.yandex.ru/yandsearch?source=wiz&amp;text=%D1%82%D0%B5%D1%80%D0%B5%D1%88%D0%BA%D0%BE%D0%B2%D0%B0%20%D0%BF%D0%B5%D1%80%D0%B5%D0%B4%20%D1%81%D1%82%D0%B0%D1%80%D1%82%D0%BE%D0%BC&amp;noreask=1&amp;pos=13&amp;rpt=simage&amp;lr=2&amp;uinfo=sw-1349-sh-651-fw-1124-fh-448-pd-1&amp;img_url=http://www.vokrugsveta.ru/img/cmn/2007/03/060.jpg" TargetMode="External"/><Relationship Id="rId2" Type="http://schemas.openxmlformats.org/officeDocument/2006/relationships/hyperlink" Target="http://vystavki.rgantd.ru/tereshkova-2013/photos/tereshkova-rgantd-3-19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hyperlink" Target="http://vystavki.rgantd.ru/tereshkova-2013/photos/tereshkova-rgantd-3-23.jpg" TargetMode="External"/><Relationship Id="rId9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jukovskiy.bezformata.ru/word/ej-nebo-snimi-shlyapu-ya-k-tebe-idu/4545316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microsoft.com/office/2007/relationships/hdphoto" Target="../media/hdphoto7.wdp"/><Relationship Id="rId2" Type="http://schemas.openxmlformats.org/officeDocument/2006/relationships/hyperlink" Target="http://umamonta.ru/images/shop_items/169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microsoft.com/office/2007/relationships/hdphoto" Target="../media/hdphoto6.wdp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://images.yandex.ru/yandsearch?source=wiz&amp;uinfo=sw-1349-sh-651-fw-1124-fh-448-pd-1&amp;p=6&amp;text=%D1%82%D0%B5%D1%80%D0%B5%D1%88%D0%BA%D0%BE%D0%B2%D0%B0&amp;noreask=1&amp;pos=200&amp;rpt=simage&amp;lr=2&amp;img_url=http://rg.ru/i/gallery/85662868/c966f4ed.jpg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hyperlink" Target="http://images.yandex.ru/yandsearch?source=psearch&amp;text=%D1%82%D0%B5%D1%80%D0%B5%D1%88%D0%BA%D0%BE%D0%B2%D0%B0%20%D0%BF%D1%80%D0%B8%D0%B7%D0%B5%D0%BC%D0%BB%D0%B5%D0%BD%D0%B8%D0%B5&amp;pos=4&amp;rpt=simage&amp;lr=2&amp;uinfo=sw-1349-sh-651-fw-1124-fh-448-pd-1&amp;img_url=http://www.itar-tass.com/data/Photos/Photo/129782.JPEG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hyperlink" Target="http://www.google.ru/url?sa=i&amp;rct=j&amp;q=%D1%82%D0%B5%D1%80%D0%B5%D1%88%D0%BA%D0%BE%D0%B2%D0%B0+%D0%B3%D0%B5%D0%BD%D0%B5%D1%80%D0%B0%D0%BB&amp;source=images&amp;cd=&amp;cad=rja&amp;docid=mVvKiDE3IZNCdM&amp;tbnid=LxpLp2nKJNMopM:&amp;ved=0CAUQjRw&amp;url=http://www.1tv.ru/news/world/92316&amp;ei=R_QVUtWIGeWO4AT3yoHICw&amp;bvm=bv.51156542,d.bGE&amp;psig=AFQjCNEi4eFpWdrqrgnN0yk8Sae2LqSYOQ&amp;ust=1377256831219437" TargetMode="External"/><Relationship Id="rId7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11" Type="http://schemas.openxmlformats.org/officeDocument/2006/relationships/image" Target="../media/image61.png"/><Relationship Id="rId5" Type="http://schemas.openxmlformats.org/officeDocument/2006/relationships/hyperlink" Target="http://vystavki.rgantd.ru/tereshkova-2013/photos/tereshkova-rgantd-5-08.jpg" TargetMode="External"/><Relationship Id="rId10" Type="http://schemas.openxmlformats.org/officeDocument/2006/relationships/image" Target="../media/image60.png"/><Relationship Id="rId4" Type="http://schemas.openxmlformats.org/officeDocument/2006/relationships/image" Target="../media/image55.jpeg"/><Relationship Id="rId9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34755" y="584871"/>
            <a:ext cx="5419986" cy="1254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37E6"/>
                </a:solidFill>
                <a:latin typeface="Arial" charset="0"/>
              </a:rPr>
              <a:t>К </a:t>
            </a:r>
            <a:r>
              <a:rPr lang="ru-RU" sz="2400" dirty="0">
                <a:solidFill>
                  <a:srgbClr val="0037E6"/>
                </a:solidFill>
                <a:latin typeface="Arial" charset="0"/>
              </a:rPr>
              <a:t>50-летию полета в космос</a:t>
            </a:r>
            <a:br>
              <a:rPr lang="ru-RU" sz="2400" dirty="0">
                <a:solidFill>
                  <a:srgbClr val="0037E6"/>
                </a:solidFill>
                <a:latin typeface="Arial" charset="0"/>
              </a:rPr>
            </a:br>
            <a:r>
              <a:rPr lang="ru-RU" sz="2400" dirty="0">
                <a:solidFill>
                  <a:srgbClr val="0037E6"/>
                </a:solidFill>
                <a:latin typeface="Arial" charset="0"/>
              </a:rPr>
              <a:t>Валентины Терешковой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ru-RU" sz="2000" b="1" dirty="0">
              <a:solidFill>
                <a:srgbClr val="0037E6"/>
              </a:solidFill>
              <a:latin typeface="Arial" charset="0"/>
            </a:endParaRPr>
          </a:p>
        </p:txBody>
      </p:sp>
      <p:sp>
        <p:nvSpPr>
          <p:cNvPr id="11" name="Rectangle 3"/>
          <p:cNvSpPr txBox="1">
            <a:spLocks/>
          </p:cNvSpPr>
          <p:nvPr/>
        </p:nvSpPr>
        <p:spPr bwMode="auto">
          <a:xfrm>
            <a:off x="3203849" y="5914081"/>
            <a:ext cx="5760764" cy="55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7688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+mn-lt"/>
                <a:cs typeface="+mn-cs"/>
              </a:defRPr>
            </a:lvl2pPr>
            <a:lvl3pPr marL="822325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+mn-lt"/>
                <a:cs typeface="+mn-cs"/>
              </a:defRPr>
            </a:lvl3pPr>
            <a:lvl4pPr marL="1096963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+mn-lt"/>
                <a:cs typeface="+mn-cs"/>
              </a:defRPr>
            </a:lvl4pPr>
            <a:lvl5pPr marL="1389063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+mn-lt"/>
                <a:cs typeface="+mn-cs"/>
              </a:defRPr>
            </a:lvl5pPr>
            <a:lvl6pPr marL="1846263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+mn-lt"/>
                <a:cs typeface="+mn-cs"/>
              </a:defRPr>
            </a:lvl6pPr>
            <a:lvl7pPr marL="2303463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+mn-lt"/>
                <a:cs typeface="+mn-cs"/>
              </a:defRPr>
            </a:lvl7pPr>
            <a:lvl8pPr marL="2760663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+mn-lt"/>
                <a:cs typeface="+mn-cs"/>
              </a:defRPr>
            </a:lvl8pPr>
            <a:lvl9pPr marL="3217863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+mn-lt"/>
                <a:cs typeface="+mn-cs"/>
              </a:defRPr>
            </a:lvl9pPr>
          </a:lstStyle>
          <a:p>
            <a:pPr marL="46037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7E6"/>
                </a:solidFill>
                <a:effectLst/>
                <a:uLnTx/>
                <a:uFillTx/>
                <a:latin typeface="Trebuchet MS"/>
                <a:ea typeface="+mn-ea"/>
                <a:cs typeface="Arial"/>
              </a:rPr>
              <a:t>Аникеева Галина Аркадьевна,                              учитель физики ГБОУ СОШ №87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rgbClr val="0037E6"/>
                </a:solidFill>
                <a:effectLst/>
                <a:uLnTx/>
                <a:uFillTx/>
                <a:latin typeface="Trebuchet MS"/>
                <a:ea typeface="+mn-ea"/>
                <a:cs typeface="Arial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7E6"/>
                </a:solidFill>
                <a:effectLst/>
                <a:uLnTx/>
                <a:uFillTx/>
                <a:latin typeface="Trebuchet MS"/>
                <a:ea typeface="+mn-ea"/>
                <a:cs typeface="Arial"/>
              </a:rPr>
              <a:t>Санкт-Петербурга</a:t>
            </a:r>
          </a:p>
        </p:txBody>
      </p:sp>
      <p:pic>
        <p:nvPicPr>
          <p:cNvPr id="12" name="Picture 5" descr="ona_znamenitye_zhenshchiny_valentina_tereshkova_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4741" y="742212"/>
            <a:ext cx="3005274" cy="4305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1645" y="4865729"/>
            <a:ext cx="2180539" cy="68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1030210" y="2000234"/>
            <a:ext cx="4029075" cy="2479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0" b="1" dirty="0" smtClean="0">
                <a:solidFill>
                  <a:srgbClr val="FF3300"/>
                </a:solidFill>
                <a:effectLst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Женщина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0" b="1" dirty="0" smtClean="0">
                <a:solidFill>
                  <a:srgbClr val="FF3300"/>
                </a:solidFill>
                <a:effectLst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века</a:t>
            </a:r>
          </a:p>
        </p:txBody>
      </p:sp>
      <p:sp>
        <p:nvSpPr>
          <p:cNvPr id="7" name="Скругленный прямоугольник 6">
            <a:hlinkClick r:id="rId4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897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6618" y="404664"/>
            <a:ext cx="85041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«Величайшая женщина ХХ столетия»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1813" y="1112550"/>
            <a:ext cx="3751455" cy="4980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6618" y="6165304"/>
            <a:ext cx="8221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Этот титул был присвоен </a:t>
            </a:r>
            <a:r>
              <a:rPr lang="ru-RU" sz="1400" dirty="0" err="1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В.В.Терешковой</a:t>
            </a:r>
            <a:r>
              <a:rPr lang="ru-RU" sz="14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 в </a:t>
            </a:r>
            <a:r>
              <a:rPr lang="ru-RU" sz="14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2000-м году </a:t>
            </a:r>
            <a:r>
              <a:rPr lang="ru-RU" sz="14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британской организацией </a:t>
            </a:r>
          </a:p>
          <a:p>
            <a:pPr algn="ctr"/>
            <a:r>
              <a:rPr lang="ru-RU" sz="14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«</a:t>
            </a:r>
            <a:r>
              <a:rPr lang="ru-RU" sz="14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Ежегодная ассамблея женщин</a:t>
            </a:r>
            <a:r>
              <a:rPr lang="ru-RU" sz="14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».</a:t>
            </a:r>
            <a:endParaRPr lang="ru-RU" sz="1400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77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1762" y="1628800"/>
            <a:ext cx="5836086" cy="3579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1761" y="4921621"/>
            <a:ext cx="5833885" cy="572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47513" y="398984"/>
            <a:ext cx="43604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«Мисс Вселенная»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6618" y="6021288"/>
            <a:ext cx="8221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" pitchFamily="34" charset="0"/>
                <a:cs typeface="Arial" pitchFamily="34" charset="0"/>
              </a:rPr>
              <a:t>Так назвала Валентину Терешкову английская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газета 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Дейли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экспресс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» в 1963 году. </a:t>
            </a:r>
            <a:endParaRPr lang="ru-RU" sz="1400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530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4942" y="1556792"/>
            <a:ext cx="6181725" cy="4619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401897"/>
            <a:ext cx="88936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«Первая в мире женщина-космонавт»</a:t>
            </a:r>
          </a:p>
        </p:txBody>
      </p:sp>
    </p:spTree>
    <p:extLst>
      <p:ext uri="{BB962C8B-B14F-4D97-AF65-F5344CB8AC3E}">
        <p14:creationId xmlns:p14="http://schemas.microsoft.com/office/powerpoint/2010/main" xmlns="" val="391901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81699" y="297415"/>
            <a:ext cx="79382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6D5F2D"/>
                </a:solidFill>
                <a:latin typeface="Arial" pitchFamily="34" charset="0"/>
                <a:cs typeface="Arial" pitchFamily="34" charset="0"/>
              </a:rPr>
              <a:t>  У Валентины Терешковой, </a:t>
            </a:r>
            <a:r>
              <a:rPr lang="ru-RU" dirty="0">
                <a:solidFill>
                  <a:srgbClr val="6D5F2D"/>
                </a:solidFill>
                <a:latin typeface="Arial" pitchFamily="34" charset="0"/>
                <a:cs typeface="Arial" pitchFamily="34" charset="0"/>
              </a:rPr>
              <a:t>одной из самых выдающихся женщин </a:t>
            </a:r>
            <a:r>
              <a:rPr lang="ru-RU" dirty="0" smtClean="0">
                <a:solidFill>
                  <a:srgbClr val="6D5F2D"/>
                </a:solidFill>
                <a:latin typeface="Arial" pitchFamily="34" charset="0"/>
                <a:cs typeface="Arial" pitchFamily="34" charset="0"/>
              </a:rPr>
              <a:t>мира, типичная </a:t>
            </a:r>
            <a:r>
              <a:rPr lang="ru-RU" dirty="0">
                <a:solidFill>
                  <a:srgbClr val="6D5F2D"/>
                </a:solidFill>
                <a:latin typeface="Arial" pitchFamily="34" charset="0"/>
                <a:cs typeface="Arial" pitchFamily="34" charset="0"/>
              </a:rPr>
              <a:t>биография простой девушки из крестьянской семьи</a:t>
            </a: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2896" y="1767700"/>
            <a:ext cx="3117652" cy="238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Рисунок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2896" y="4293096"/>
            <a:ext cx="3117652" cy="233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4463" y="4293096"/>
            <a:ext cx="3691015" cy="2327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10002" y="2204864"/>
            <a:ext cx="421334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rgbClr val="0000FF"/>
                </a:solidFill>
                <a:latin typeface="Monotype Corsiva" pitchFamily="66" charset="0"/>
              </a:rPr>
              <a:t>В далёкой ярославской деревушке,</a:t>
            </a:r>
            <a:br>
              <a:rPr lang="ru-RU" sz="2200" dirty="0">
                <a:solidFill>
                  <a:srgbClr val="0000FF"/>
                </a:solidFill>
                <a:latin typeface="Monotype Corsiva" pitchFamily="66" charset="0"/>
              </a:rPr>
            </a:br>
            <a:r>
              <a:rPr lang="ru-RU" sz="2200" dirty="0">
                <a:solidFill>
                  <a:srgbClr val="0000FF"/>
                </a:solidFill>
                <a:latin typeface="Monotype Corsiva" pitchFamily="66" charset="0"/>
              </a:rPr>
              <a:t>В семье крестьян, в нужде и бедноте</a:t>
            </a:r>
            <a:br>
              <a:rPr lang="ru-RU" sz="2200" dirty="0">
                <a:solidFill>
                  <a:srgbClr val="0000FF"/>
                </a:solidFill>
                <a:latin typeface="Monotype Corsiva" pitchFamily="66" charset="0"/>
              </a:rPr>
            </a:br>
            <a:r>
              <a:rPr lang="ru-RU" sz="2200" dirty="0">
                <a:solidFill>
                  <a:srgbClr val="0000FF"/>
                </a:solidFill>
                <a:latin typeface="Monotype Corsiva" pitchFamily="66" charset="0"/>
              </a:rPr>
              <a:t>Рос генерал – отважная девчушка,</a:t>
            </a:r>
            <a:br>
              <a:rPr lang="ru-RU" sz="2200" dirty="0">
                <a:solidFill>
                  <a:srgbClr val="0000FF"/>
                </a:solidFill>
                <a:latin typeface="Monotype Corsiva" pitchFamily="66" charset="0"/>
              </a:rPr>
            </a:br>
            <a:r>
              <a:rPr lang="ru-RU" sz="2200" dirty="0">
                <a:solidFill>
                  <a:srgbClr val="0000FF"/>
                </a:solidFill>
                <a:latin typeface="Monotype Corsiva" pitchFamily="66" charset="0"/>
              </a:rPr>
              <a:t>Что вызов бросит грозной высоте!</a:t>
            </a:r>
            <a:br>
              <a:rPr lang="ru-RU" sz="2200" dirty="0">
                <a:solidFill>
                  <a:srgbClr val="0000FF"/>
                </a:solidFill>
                <a:latin typeface="Monotype Corsiva" pitchFamily="66" charset="0"/>
              </a:rPr>
            </a:br>
            <a:endParaRPr lang="ru-RU" sz="2200" dirty="0">
              <a:solidFill>
                <a:srgbClr val="0000FF"/>
              </a:solidFill>
              <a:latin typeface="Monotype Corsiva" pitchFamily="66" charset="0"/>
            </a:endParaRPr>
          </a:p>
        </p:txBody>
      </p:sp>
      <p:sp>
        <p:nvSpPr>
          <p:cNvPr id="13" name="Rectangle 2"/>
          <p:cNvSpPr txBox="1">
            <a:spLocks/>
          </p:cNvSpPr>
          <p:nvPr/>
        </p:nvSpPr>
        <p:spPr bwMode="auto">
          <a:xfrm>
            <a:off x="719538" y="1096647"/>
            <a:ext cx="6511541" cy="94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7688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+mn-lt"/>
                <a:cs typeface="+mn-cs"/>
              </a:defRPr>
            </a:lvl2pPr>
            <a:lvl3pPr marL="822325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+mn-lt"/>
                <a:cs typeface="+mn-cs"/>
              </a:defRPr>
            </a:lvl3pPr>
            <a:lvl4pPr marL="1096963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+mn-lt"/>
                <a:cs typeface="+mn-cs"/>
              </a:defRPr>
            </a:lvl4pPr>
            <a:lvl5pPr marL="1389063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+mn-lt"/>
                <a:cs typeface="+mn-cs"/>
              </a:defRPr>
            </a:lvl5pPr>
            <a:lvl6pPr marL="1846263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+mn-lt"/>
                <a:cs typeface="+mn-cs"/>
              </a:defRPr>
            </a:lvl6pPr>
            <a:lvl7pPr marL="2303463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+mn-lt"/>
                <a:cs typeface="+mn-cs"/>
              </a:defRPr>
            </a:lvl7pPr>
            <a:lvl8pPr marL="2760663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+mn-lt"/>
                <a:cs typeface="+mn-cs"/>
              </a:defRPr>
            </a:lvl8pPr>
            <a:lvl9pPr marL="3217863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+mn-lt"/>
                <a:cs typeface="+mn-cs"/>
              </a:defRPr>
            </a:lvl9pPr>
          </a:lstStyle>
          <a:p>
            <a:pPr marL="46037" indent="0">
              <a:buNone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 Она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родилась 6 марта 1937 года в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деревне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возле старинного русского города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Ярославля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383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28800"/>
            <a:ext cx="2418168" cy="328184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628800"/>
            <a:ext cx="2388033" cy="328184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395536" y="548680"/>
            <a:ext cx="8748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99"/>
                </a:solidFill>
                <a:latin typeface="Trebuchet MS" pitchFamily="34" charset="0"/>
                <a:cs typeface="Arial" pitchFamily="34" charset="0"/>
              </a:rPr>
              <a:t>  </a:t>
            </a:r>
            <a:r>
              <a:rPr lang="ru-RU" sz="2000" dirty="0" smtClean="0">
                <a:solidFill>
                  <a:srgbClr val="0000FF"/>
                </a:solidFill>
                <a:latin typeface="Trebuchet MS" pitchFamily="34" charset="0"/>
                <a:cs typeface="Arial" pitchFamily="34" charset="0"/>
              </a:rPr>
              <a:t>Отец Валентины работал </a:t>
            </a:r>
            <a:r>
              <a:rPr lang="ru-RU" sz="2000" dirty="0">
                <a:solidFill>
                  <a:srgbClr val="0000FF"/>
                </a:solidFill>
                <a:latin typeface="Trebuchet MS" pitchFamily="34" charset="0"/>
                <a:cs typeface="Arial" pitchFamily="34" charset="0"/>
              </a:rPr>
              <a:t>трактористом, мать </a:t>
            </a:r>
            <a:r>
              <a:rPr lang="ru-RU" sz="2000" dirty="0" smtClean="0">
                <a:solidFill>
                  <a:srgbClr val="0000FF"/>
                </a:solidFill>
                <a:latin typeface="Trebuchet MS" pitchFamily="34" charset="0"/>
                <a:cs typeface="Arial" pitchFamily="34" charset="0"/>
              </a:rPr>
              <a:t>трудилась </a:t>
            </a:r>
            <a:r>
              <a:rPr lang="ru-RU" sz="2000" dirty="0">
                <a:solidFill>
                  <a:srgbClr val="0000FF"/>
                </a:solidFill>
                <a:latin typeface="Trebuchet MS" pitchFamily="34" charset="0"/>
                <a:cs typeface="Arial" pitchFamily="34" charset="0"/>
              </a:rPr>
              <a:t>в колхозе</a:t>
            </a:r>
            <a:r>
              <a:rPr lang="ru-RU" sz="2000" dirty="0" smtClean="0">
                <a:solidFill>
                  <a:srgbClr val="0000FF"/>
                </a:solidFill>
                <a:latin typeface="Trebuchet MS" pitchFamily="34" charset="0"/>
                <a:cs typeface="Arial" pitchFamily="34" charset="0"/>
              </a:rPr>
              <a:t>. Отец погиб </a:t>
            </a:r>
            <a:r>
              <a:rPr lang="ru-RU" sz="2000" dirty="0">
                <a:solidFill>
                  <a:srgbClr val="0000FF"/>
                </a:solidFill>
                <a:latin typeface="Trebuchet MS" pitchFamily="34" charset="0"/>
                <a:cs typeface="Arial" pitchFamily="34" charset="0"/>
              </a:rPr>
              <a:t>на советско-финской </a:t>
            </a:r>
            <a:r>
              <a:rPr lang="ru-RU" sz="2000" dirty="0" smtClean="0">
                <a:solidFill>
                  <a:srgbClr val="0000FF"/>
                </a:solidFill>
                <a:latin typeface="Trebuchet MS" pitchFamily="34" charset="0"/>
                <a:cs typeface="Arial" pitchFamily="34" charset="0"/>
              </a:rPr>
              <a:t>войне, когда Валентине было 2 года.</a:t>
            </a:r>
            <a:endParaRPr lang="ru-RU" sz="2000" dirty="0">
              <a:solidFill>
                <a:srgbClr val="0000FF"/>
              </a:solidFill>
              <a:latin typeface="Trebuchet MS" pitchFamily="34" charset="0"/>
              <a:cs typeface="Arial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451641" y="5047797"/>
            <a:ext cx="30483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 smtClean="0"/>
              <a:t>Владимир </a:t>
            </a:r>
            <a:r>
              <a:rPr lang="ru-RU" sz="1600" dirty="0" err="1" smtClean="0"/>
              <a:t>Аксёнович</a:t>
            </a:r>
            <a:r>
              <a:rPr lang="ru-RU" sz="1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Терешков </a:t>
            </a:r>
            <a:r>
              <a:rPr lang="ru-RU" sz="1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1912—1940).   </a:t>
            </a:r>
            <a:endParaRPr lang="ru-RU" sz="1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148064" y="5047796"/>
            <a:ext cx="30483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 smtClean="0"/>
              <a:t>Елена Фёдоровна</a:t>
            </a:r>
            <a:r>
              <a:rPr 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Терешкова </a:t>
            </a:r>
            <a:r>
              <a:rPr lang="ru-RU" sz="1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1913—1987).   </a:t>
            </a:r>
            <a:endParaRPr lang="ru-RU" sz="1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3153" y="5722377"/>
            <a:ext cx="8352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ru-RU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отца Валентина унаследовала неунывающий характер, общительность, </a:t>
            </a:r>
            <a:r>
              <a:rPr lang="ru-RU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а от матери - упорство </a:t>
            </a:r>
            <a:r>
              <a:rPr lang="ru-RU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и трудолюбие, несгибаемость перед жизненными трудностями.</a:t>
            </a:r>
          </a:p>
        </p:txBody>
      </p:sp>
    </p:spTree>
    <p:extLst>
      <p:ext uri="{BB962C8B-B14F-4D97-AF65-F5344CB8AC3E}">
        <p14:creationId xmlns:p14="http://schemas.microsoft.com/office/powerpoint/2010/main" xmlns="" val="59180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691680" y="404664"/>
            <a:ext cx="61926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0000B0"/>
                </a:solidFill>
                <a:latin typeface="Monotype Corsiva" pitchFamily="66" charset="0"/>
              </a:rPr>
              <a:t>«А ведь можно работать и учиться!»</a:t>
            </a:r>
            <a:endParaRPr lang="ru-RU" sz="2000" dirty="0" smtClean="0">
              <a:solidFill>
                <a:srgbClr val="0000B0"/>
              </a:solidFill>
              <a:latin typeface="Monotype Corsiva" pitchFamily="66" charset="0"/>
            </a:endParaRPr>
          </a:p>
        </p:txBody>
      </p:sp>
      <p:sp>
        <p:nvSpPr>
          <p:cNvPr id="3" name="Rectangle 2"/>
          <p:cNvSpPr txBox="1">
            <a:spLocks/>
          </p:cNvSpPr>
          <p:nvPr/>
        </p:nvSpPr>
        <p:spPr bwMode="auto">
          <a:xfrm>
            <a:off x="395536" y="989439"/>
            <a:ext cx="8548851" cy="94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7688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+mn-lt"/>
                <a:cs typeface="+mn-cs"/>
              </a:defRPr>
            </a:lvl2pPr>
            <a:lvl3pPr marL="822325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+mn-lt"/>
                <a:cs typeface="+mn-cs"/>
              </a:defRPr>
            </a:lvl3pPr>
            <a:lvl4pPr marL="1096963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+mn-lt"/>
                <a:cs typeface="+mn-cs"/>
              </a:defRPr>
            </a:lvl4pPr>
            <a:lvl5pPr marL="1389063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+mn-lt"/>
                <a:cs typeface="+mn-cs"/>
              </a:defRPr>
            </a:lvl5pPr>
            <a:lvl6pPr marL="1846263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+mn-lt"/>
                <a:cs typeface="+mn-cs"/>
              </a:defRPr>
            </a:lvl6pPr>
            <a:lvl7pPr marL="2303463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+mn-lt"/>
                <a:cs typeface="+mn-cs"/>
              </a:defRPr>
            </a:lvl7pPr>
            <a:lvl8pPr marL="2760663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+mn-lt"/>
                <a:cs typeface="+mn-cs"/>
              </a:defRPr>
            </a:lvl8pPr>
            <a:lvl9pPr marL="3217863" indent="-182563" algn="l" rtl="0" fontAlgn="base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+mn-lt"/>
                <a:cs typeface="+mn-cs"/>
              </a:defRPr>
            </a:lvl9pPr>
          </a:lstStyle>
          <a:p>
            <a:pPr marL="46037" indent="0">
              <a:buNone/>
            </a:pPr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Чтобы 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помочь семье</a:t>
            </a:r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Валентина пошла работать </a:t>
            </a:r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 комбинат «Красный перекоп», 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одновременно поступив на учёбу в вечерние классы школы рабочей </a:t>
            </a:r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молодёжи, а потом в техникум.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9913" y="1628800"/>
            <a:ext cx="4541444" cy="2946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http://www.yararchive.ru/files/news/1369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9913" y="3927707"/>
            <a:ext cx="1888111" cy="266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5061" y="3927707"/>
            <a:ext cx="3679785" cy="2664672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yarweekend.ru/cache/300x300/6/8/a/1/5/68a15066735c98b258b6cce01b5f4f99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1" y="2019253"/>
            <a:ext cx="2000321" cy="3000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2170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755576" y="158443"/>
            <a:ext cx="799288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0000B0"/>
                </a:solidFill>
                <a:latin typeface="Monotype Corsiva" pitchFamily="66" charset="0"/>
              </a:rPr>
              <a:t>Страстное </a:t>
            </a:r>
            <a:r>
              <a:rPr lang="ru-RU" sz="3200" dirty="0">
                <a:solidFill>
                  <a:srgbClr val="0000B0"/>
                </a:solidFill>
                <a:latin typeface="Monotype Corsiva" pitchFamily="66" charset="0"/>
              </a:rPr>
              <a:t>увлечение парашютным спортом открыло ей дорогу в </a:t>
            </a:r>
            <a:r>
              <a:rPr lang="ru-RU" sz="3200" dirty="0" smtClean="0">
                <a:solidFill>
                  <a:srgbClr val="0000B0"/>
                </a:solidFill>
                <a:latin typeface="Monotype Corsiva" pitchFamily="66" charset="0"/>
              </a:rPr>
              <a:t>небо</a:t>
            </a:r>
            <a:endParaRPr lang="ru-RU" sz="2000" dirty="0" smtClean="0">
              <a:solidFill>
                <a:srgbClr val="0000B0"/>
              </a:solidFill>
              <a:latin typeface="Monotype Corsiva" pitchFamily="66" charset="0"/>
            </a:endParaRPr>
          </a:p>
        </p:txBody>
      </p:sp>
      <p:pic>
        <p:nvPicPr>
          <p:cNvPr id="8" name="Picture 5" descr="tereschowa0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601300"/>
            <a:ext cx="2592288" cy="472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4174" y="4129995"/>
            <a:ext cx="1781175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501007"/>
            <a:ext cx="2658221" cy="2006204"/>
          </a:xfrm>
          <a:prstGeom prst="rect">
            <a:avLst/>
          </a:prstGeom>
          <a:solidFill>
            <a:srgbClr val="FFFFFF"/>
          </a:solidFill>
          <a:ln w="28440">
            <a:noFill/>
            <a:miter lim="800000"/>
            <a:headEnd/>
            <a:tailEnd/>
          </a:ln>
        </p:spPr>
      </p:pic>
      <p:pic>
        <p:nvPicPr>
          <p:cNvPr id="17" name="Picture 6" descr="Мазитов А.Н. Чайка. 196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4175" y="1306935"/>
            <a:ext cx="4863878" cy="306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3473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6633" y="5696381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Требования </a:t>
            </a:r>
            <a:r>
              <a:rPr lang="ru-RU" dirty="0"/>
              <a:t>были такие: парашютистка, возраст до 30 лет, рост до 170 сантиметров и вес до 70 килограммов.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55576" y="219998"/>
            <a:ext cx="79928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srgbClr val="0000B0"/>
                </a:solidFill>
                <a:latin typeface="Monotype Corsiva" pitchFamily="66" charset="0"/>
              </a:rPr>
              <a:t>Из тысячи (ровно тысячи!) девушек в отряд космонавтов выбрали всего пять</a:t>
            </a:r>
            <a:endParaRPr lang="ru-RU" sz="2800" dirty="0" smtClean="0">
              <a:solidFill>
                <a:srgbClr val="0000B0"/>
              </a:solidFill>
              <a:latin typeface="Monotype Corsiva" pitchFamily="66" charset="0"/>
            </a:endParaRPr>
          </a:p>
        </p:txBody>
      </p:sp>
      <p:pic>
        <p:nvPicPr>
          <p:cNvPr id="18445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9253" y="1170268"/>
            <a:ext cx="153352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7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374380"/>
            <a:ext cx="614362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0273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755576" y="219998"/>
            <a:ext cx="79928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srgbClr val="0000B0"/>
                </a:solidFill>
                <a:latin typeface="Monotype Corsiva" pitchFamily="66" charset="0"/>
              </a:rPr>
              <a:t>Подготовку к перегрузкам в полете не каждый мог выдержать</a:t>
            </a:r>
          </a:p>
        </p:txBody>
      </p:sp>
      <p:pic>
        <p:nvPicPr>
          <p:cNvPr id="4" name="Рисунок 3" descr="В.В. Терешкова на ренском колесе. Звездный городок. 1962.">
            <a:hlinkClick r:id="rId2" tooltip="&quot;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74105"/>
            <a:ext cx="1790700" cy="17907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683568" y="2932013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</a:rPr>
              <a:t>Н</a:t>
            </a:r>
            <a:r>
              <a:rPr lang="ru-RU" sz="1600" dirty="0" smtClean="0">
                <a:solidFill>
                  <a:prstClr val="black"/>
                </a:solidFill>
              </a:rPr>
              <a:t>а </a:t>
            </a:r>
            <a:r>
              <a:rPr lang="ru-RU" sz="1600" dirty="0" err="1">
                <a:solidFill>
                  <a:prstClr val="black"/>
                </a:solidFill>
              </a:rPr>
              <a:t>ренском</a:t>
            </a:r>
            <a:r>
              <a:rPr lang="ru-RU" sz="1600" dirty="0">
                <a:solidFill>
                  <a:prstClr val="black"/>
                </a:solidFill>
              </a:rPr>
              <a:t> колесе.</a:t>
            </a:r>
          </a:p>
        </p:txBody>
      </p:sp>
      <p:pic>
        <p:nvPicPr>
          <p:cNvPr id="6" name="Рисунок 5" descr="В.В. Терешкова и Г.С. Титов на теоретических занятиях. Звездный городок. 1963 г.">
            <a:hlinkClick r:id="rId4" tooltip="&quot;&quot;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426" y="3789040"/>
            <a:ext cx="1790700" cy="17907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451426" y="5661248"/>
            <a:ext cx="1946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prstClr val="black"/>
                </a:solidFill>
              </a:rPr>
              <a:t>Н</a:t>
            </a:r>
            <a:r>
              <a:rPr lang="ru-RU" sz="1600" dirty="0" smtClean="0">
                <a:solidFill>
                  <a:prstClr val="black"/>
                </a:solidFill>
              </a:rPr>
              <a:t>а </a:t>
            </a:r>
            <a:r>
              <a:rPr lang="ru-RU" sz="1600" dirty="0">
                <a:solidFill>
                  <a:prstClr val="black"/>
                </a:solidFill>
              </a:rPr>
              <a:t>теоретических занятиях.</a:t>
            </a:r>
          </a:p>
        </p:txBody>
      </p:sp>
      <p:pic>
        <p:nvPicPr>
          <p:cNvPr id="8" name="Рисунок 7" descr="В.В. Терешкова в барокамере. Звездный городок. 1963.">
            <a:hlinkClick r:id="rId6" tooltip="&quot;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41740" y="1174105"/>
            <a:ext cx="1790700" cy="17907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6762100" y="2986197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prstClr val="black"/>
                </a:solidFill>
              </a:rPr>
              <a:t>  В </a:t>
            </a:r>
            <a:r>
              <a:rPr lang="ru-RU" sz="1600" dirty="0">
                <a:solidFill>
                  <a:prstClr val="black"/>
                </a:solidFill>
              </a:rPr>
              <a:t>барокамере.</a:t>
            </a:r>
          </a:p>
        </p:txBody>
      </p:sp>
      <p:pic>
        <p:nvPicPr>
          <p:cNvPr id="10" name="Рисунок 9" descr="И.Б. Соловьева, В.В. Терешкова, Ж.Д. Еркина на занятиях по радиосвязи. ЦПК. [1962 г.]">
            <a:hlinkClick r:id="rId8" tooltip="&quot;&quot;"/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7764" y="3789040"/>
            <a:ext cx="1790700" cy="179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6628978" y="5731353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prstClr val="black"/>
                </a:solidFill>
              </a:rPr>
              <a:t>Н</a:t>
            </a:r>
            <a:r>
              <a:rPr lang="ru-RU" sz="1600" dirty="0" smtClean="0">
                <a:solidFill>
                  <a:prstClr val="black"/>
                </a:solidFill>
              </a:rPr>
              <a:t>а </a:t>
            </a:r>
            <a:r>
              <a:rPr lang="ru-RU" sz="1600" dirty="0">
                <a:solidFill>
                  <a:prstClr val="black"/>
                </a:solidFill>
              </a:rPr>
              <a:t>занятиях по радиосвязи.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98037" y="3787846"/>
            <a:ext cx="1585253" cy="264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6003" y="1174105"/>
            <a:ext cx="2893446" cy="2325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 descr="Рисунок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789040"/>
            <a:ext cx="1449061" cy="264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00980" y="3789040"/>
            <a:ext cx="1532753" cy="2643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0804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755576" y="435441"/>
            <a:ext cx="7992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00B0"/>
                </a:solidFill>
                <a:latin typeface="Monotype Corsiva" pitchFamily="66" charset="0"/>
              </a:rPr>
              <a:t>«Тренировали </a:t>
            </a:r>
            <a:r>
              <a:rPr lang="ru-RU" sz="2800" dirty="0">
                <a:solidFill>
                  <a:srgbClr val="0000B0"/>
                </a:solidFill>
                <a:latin typeface="Monotype Corsiva" pitchFamily="66" charset="0"/>
              </a:rPr>
              <a:t>так, как сейчас и не </a:t>
            </a:r>
            <a:r>
              <a:rPr lang="ru-RU" sz="2800" dirty="0" smtClean="0">
                <a:solidFill>
                  <a:srgbClr val="0000B0"/>
                </a:solidFill>
                <a:latin typeface="Monotype Corsiva" pitchFamily="66" charset="0"/>
              </a:rPr>
              <a:t>снилось»</a:t>
            </a:r>
            <a:endParaRPr lang="ru-RU" sz="2800" dirty="0">
              <a:solidFill>
                <a:srgbClr val="0000B0"/>
              </a:solidFill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28654" y="1412776"/>
            <a:ext cx="52757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Вращение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 центрифуге с нагрузкой в 12 единиц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(сегодняшние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космонавты вращаются с нагрузкой в 8 единиц).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70600" y="5013176"/>
            <a:ext cx="47218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</a:t>
            </a:r>
            <a:r>
              <a:rPr lang="ru-RU" dirty="0" smtClean="0"/>
              <a:t>есять </a:t>
            </a:r>
            <a:r>
              <a:rPr lang="ru-RU" dirty="0"/>
              <a:t>суток в сурдокамере – изолированном от звуков помещении </a:t>
            </a:r>
            <a:r>
              <a:rPr lang="ru-RU" dirty="0" smtClean="0"/>
              <a:t>(Валентина Терешкова читала </a:t>
            </a:r>
            <a:r>
              <a:rPr lang="ru-RU" dirty="0"/>
              <a:t>стихи Некрасова, пытаясь избавиться от ощущения гнетущей тишины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0112" y="2492896"/>
            <a:ext cx="2909873" cy="2173312"/>
          </a:xfrm>
          <a:prstGeom prst="rect">
            <a:avLst/>
          </a:prstGeom>
        </p:spPr>
      </p:pic>
      <p:pic>
        <p:nvPicPr>
          <p:cNvPr id="10" name="Рисунок 9" descr="В.В. Терешкова на центрифуге. Звездный городок. 1963.">
            <a:hlinkClick r:id="rId3" tooltip="&quot;&quot;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8993" y="1149714"/>
            <a:ext cx="2160240" cy="211029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607095" y="3381007"/>
            <a:ext cx="4973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Сидение </a:t>
            </a:r>
            <a:r>
              <a:rPr lang="ru-RU" dirty="0">
                <a:solidFill>
                  <a:prstClr val="black"/>
                </a:solidFill>
              </a:rPr>
              <a:t>в </a:t>
            </a:r>
            <a:r>
              <a:rPr lang="ru-RU" dirty="0" err="1">
                <a:solidFill>
                  <a:prstClr val="black"/>
                </a:solidFill>
              </a:rPr>
              <a:t>термокамере</a:t>
            </a:r>
            <a:r>
              <a:rPr lang="ru-RU" dirty="0">
                <a:solidFill>
                  <a:prstClr val="black"/>
                </a:solidFill>
              </a:rPr>
              <a:t> при температуре </a:t>
            </a:r>
            <a:r>
              <a:rPr lang="ru-RU" dirty="0" smtClean="0"/>
              <a:t>+80°C в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полном летном обмундировании.</a:t>
            </a:r>
            <a:endParaRPr lang="ru-RU" dirty="0"/>
          </a:p>
        </p:txBody>
      </p:sp>
      <p:pic>
        <p:nvPicPr>
          <p:cNvPr id="15" name="Picture 5" descr="7a1f8958265e3713fdce5f26ce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221088"/>
            <a:ext cx="3096150" cy="232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4128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755576" y="435441"/>
            <a:ext cx="7992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16 июня 1963 года: перед стартом</a:t>
            </a:r>
            <a:endParaRPr lang="ru-RU" sz="2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В.В. Терешкова во время одевания скафандра. Байконур. 16.06.1963.">
            <a:hlinkClick r:id="rId2" tooltip="&quot;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84711"/>
            <a:ext cx="1965029" cy="194421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39552" y="3128927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prstClr val="black"/>
                </a:solidFill>
              </a:rPr>
              <a:t>Одевание </a:t>
            </a:r>
            <a:r>
              <a:rPr lang="ru-RU" sz="1600" dirty="0">
                <a:solidFill>
                  <a:prstClr val="black"/>
                </a:solidFill>
              </a:rPr>
              <a:t>скафандра.</a:t>
            </a:r>
            <a:r>
              <a:rPr lang="ru-RU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3848" y="5589850"/>
            <a:ext cx="2181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prstClr val="black"/>
                </a:solidFill>
              </a:rPr>
              <a:t>Доклад </a:t>
            </a:r>
            <a:r>
              <a:rPr lang="ru-RU" sz="1600" dirty="0">
                <a:solidFill>
                  <a:prstClr val="black"/>
                </a:solidFill>
              </a:rPr>
              <a:t>о готовности к космическому полету на корабле «Восток-6»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11152" y="3149383"/>
            <a:ext cx="2937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prstClr val="black"/>
                </a:solidFill>
              </a:rPr>
              <a:t>Прощание с </a:t>
            </a:r>
            <a:r>
              <a:rPr lang="ru-RU" sz="1600" dirty="0">
                <a:solidFill>
                  <a:prstClr val="black"/>
                </a:solidFill>
              </a:rPr>
              <a:t>С.П. Королевым перед стартом.</a:t>
            </a:r>
          </a:p>
        </p:txBody>
      </p:sp>
      <p:pic>
        <p:nvPicPr>
          <p:cNvPr id="10" name="Рисунок 9" descr="В.В. Терешкова прощается с Ю.А. Гагариным перед стартом. Байконур. 16.06.1963.">
            <a:hlinkClick r:id="rId4" tooltip="&quot;&quot;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1" y="3949667"/>
            <a:ext cx="1965029" cy="184227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617944" y="5739389"/>
            <a:ext cx="1808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prstClr val="black"/>
                </a:solidFill>
              </a:rPr>
              <a:t>Прощание с </a:t>
            </a:r>
            <a:r>
              <a:rPr lang="ru-RU" sz="1600" dirty="0" err="1" smtClean="0">
                <a:solidFill>
                  <a:prstClr val="black"/>
                </a:solidFill>
              </a:rPr>
              <a:t>Ю.А.Гагариным</a:t>
            </a:r>
            <a:r>
              <a:rPr lang="ru-RU" sz="1600" dirty="0" smtClean="0">
                <a:solidFill>
                  <a:prstClr val="black"/>
                </a:solidFill>
              </a:rPr>
              <a:t> </a:t>
            </a:r>
            <a:r>
              <a:rPr lang="ru-RU" sz="1600" dirty="0">
                <a:solidFill>
                  <a:prstClr val="black"/>
                </a:solidFill>
              </a:rPr>
              <a:t>перед стартом.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1152" y="4112042"/>
            <a:ext cx="2908534" cy="2095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 descr="http://www.zvezda-npp.ru/img/8-2xt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34420" y="1184711"/>
            <a:ext cx="3057172" cy="443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http://osiktakan.ru/space_ap/Korolev_SP_Tereshkova_VV_baikonur_16-06-63_0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1152" y="1161351"/>
            <a:ext cx="2937312" cy="201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2094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083" y="188640"/>
            <a:ext cx="8784975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083" y="2813124"/>
            <a:ext cx="5124997" cy="3851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6" name="Прямоугольник 5"/>
          <p:cNvSpPr/>
          <p:nvPr/>
        </p:nvSpPr>
        <p:spPr>
          <a:xfrm>
            <a:off x="1115616" y="104746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10 интересных фактов о полете в космос Валентины Терешковой 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752020" y="764704"/>
            <a:ext cx="400685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solidFill>
                  <a:srgbClr val="BBE0E3"/>
                </a:solidFill>
                <a:latin typeface="Monotype Corsiva" pitchFamily="66" charset="0"/>
              </a:rPr>
              <a:t>«Эй, небо, сними шляпу!»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BBE0E3"/>
                </a:solidFill>
                <a:latin typeface="Monotype Corsiva" pitchFamily="66" charset="0"/>
              </a:rPr>
              <a:t>Валентина Терешкова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80112" y="2865334"/>
            <a:ext cx="30243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«Как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только Сергей Павлович сказал </a:t>
            </a: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«Пуск»,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 ракета пошла - и такое состояние ... 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Ещё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не сброшен головной обтекатель и ты ещё Землю не видишь. 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я </a:t>
            </a: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крикнула:</a:t>
            </a:r>
          </a:p>
          <a:p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lang="ru-RU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  <a:hlinkClick r:id="rId4" tooltip="Эй небо, сними шляпу - я к тебе иду!"/>
              </a:rPr>
              <a:t>Эй небо, сними шляпу - я к тебе иду!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".</a:t>
            </a:r>
          </a:p>
        </p:txBody>
      </p:sp>
      <p:sp>
        <p:nvSpPr>
          <p:cNvPr id="9" name="Овал 8"/>
          <p:cNvSpPr/>
          <p:nvPr/>
        </p:nvSpPr>
        <p:spPr>
          <a:xfrm>
            <a:off x="251520" y="294058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2483768" y="1988840"/>
            <a:ext cx="4847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Эту фразу Терешковой знает весь мир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73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5616" y="104746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10 интересных фактов о полете в космос Валентины Терешковой </a:t>
            </a:r>
          </a:p>
        </p:txBody>
      </p:sp>
      <p:pic>
        <p:nvPicPr>
          <p:cNvPr id="6" name="Picture 2" descr="осмонавт Терешкова В. В. ">
            <a:hlinkClick r:id="rId2" tooltip="осмонавт Терешкова В. В. 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038" y="1258219"/>
            <a:ext cx="2271887" cy="227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15616" y="642717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"Чайка" </a:t>
            </a:r>
            <a:r>
              <a:rPr lang="ru-RU" sz="2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2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позывной </a:t>
            </a:r>
            <a:r>
              <a:rPr lang="ru-RU" sz="2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Терешковой на время </a:t>
            </a:r>
            <a:r>
              <a:rPr lang="ru-RU" sz="2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полета</a:t>
            </a:r>
            <a:endParaRPr lang="ru-RU" sz="24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59087"/>
            <a:ext cx="3672408" cy="2490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408656" y="4849500"/>
            <a:ext cx="439508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99"/>
                </a:solidFill>
              </a:rPr>
              <a:t>  </a:t>
            </a:r>
            <a:r>
              <a:rPr lang="ru-RU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ru-RU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космической леди сделали лишь одно исключение. На скафандре с особой нежностью вышили чайку - ее позывной. </a:t>
            </a:r>
            <a:r>
              <a:rPr lang="ru-RU" dirty="0">
                <a:solidFill>
                  <a:srgbClr val="000099"/>
                </a:solidFill>
              </a:rPr>
              <a:t/>
            </a:r>
            <a:br>
              <a:rPr lang="ru-RU" dirty="0">
                <a:solidFill>
                  <a:srgbClr val="000099"/>
                </a:solidFill>
              </a:rPr>
            </a:b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23248" y="3589755"/>
            <a:ext cx="25343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"Я Чайка</a:t>
            </a:r>
            <a: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! </a:t>
            </a:r>
          </a:p>
          <a:p>
            <a:pPr algn="ctr"/>
            <a: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Пять минут – </a:t>
            </a:r>
          </a:p>
          <a:p>
            <a:pPr algn="ctr"/>
            <a: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полёт </a:t>
            </a:r>
            <a:r>
              <a:rPr lang="ru-RU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нормальный!"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0159" y="1947677"/>
            <a:ext cx="46730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00FF"/>
                </a:solidFill>
                <a:latin typeface="Monotype Corsiva" pitchFamily="66" charset="0"/>
              </a:rPr>
              <a:t>В дальних просторах дорога пылает,</a:t>
            </a:r>
            <a:br>
              <a:rPr lang="ru-RU" sz="2400" dirty="0">
                <a:solidFill>
                  <a:srgbClr val="0000FF"/>
                </a:solidFill>
                <a:latin typeface="Monotype Corsiva" pitchFamily="66" charset="0"/>
              </a:rPr>
            </a:br>
            <a:r>
              <a:rPr lang="ru-RU" sz="2400" dirty="0">
                <a:solidFill>
                  <a:srgbClr val="0000FF"/>
                </a:solidFill>
                <a:latin typeface="Monotype Corsiva" pitchFamily="66" charset="0"/>
              </a:rPr>
              <a:t>Пенится звёздный маршрут.</a:t>
            </a:r>
            <a:br>
              <a:rPr lang="ru-RU" sz="2400" dirty="0">
                <a:solidFill>
                  <a:srgbClr val="0000FF"/>
                </a:solidFill>
                <a:latin typeface="Monotype Corsiva" pitchFamily="66" charset="0"/>
              </a:rPr>
            </a:br>
            <a:r>
              <a:rPr lang="ru-RU" sz="2400" dirty="0">
                <a:solidFill>
                  <a:srgbClr val="0000FF"/>
                </a:solidFill>
                <a:latin typeface="Monotype Corsiva" pitchFamily="66" charset="0"/>
              </a:rPr>
              <a:t>Чайка </a:t>
            </a:r>
            <a:r>
              <a:rPr lang="ru-RU" sz="2400" dirty="0" smtClean="0">
                <a:solidFill>
                  <a:srgbClr val="0000FF"/>
                </a:solidFill>
                <a:latin typeface="Monotype Corsiva" pitchFamily="66" charset="0"/>
              </a:rPr>
              <a:t>Земле </a:t>
            </a:r>
            <a:r>
              <a:rPr lang="ru-RU" sz="2400" dirty="0">
                <a:solidFill>
                  <a:srgbClr val="0000FF"/>
                </a:solidFill>
                <a:latin typeface="Monotype Corsiva" pitchFamily="66" charset="0"/>
              </a:rPr>
              <a:t>свой привет посылает,</a:t>
            </a:r>
            <a:br>
              <a:rPr lang="ru-RU" sz="2400" dirty="0">
                <a:solidFill>
                  <a:srgbClr val="0000FF"/>
                </a:solidFill>
                <a:latin typeface="Monotype Corsiva" pitchFamily="66" charset="0"/>
              </a:rPr>
            </a:br>
            <a:r>
              <a:rPr lang="ru-RU" sz="2400" dirty="0">
                <a:solidFill>
                  <a:srgbClr val="0000FF"/>
                </a:solidFill>
                <a:latin typeface="Monotype Corsiva" pitchFamily="66" charset="0"/>
              </a:rPr>
              <a:t>Девушку Чайкой зовут.</a:t>
            </a:r>
          </a:p>
        </p:txBody>
      </p:sp>
      <p:sp>
        <p:nvSpPr>
          <p:cNvPr id="12" name="Овал 11"/>
          <p:cNvSpPr/>
          <p:nvPr/>
        </p:nvSpPr>
        <p:spPr>
          <a:xfrm>
            <a:off x="330959" y="344443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630" y="1118949"/>
            <a:ext cx="3168352" cy="84641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3089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04746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10 интересных фактов о полете в космос Валентины Терешковой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7584" y="836712"/>
            <a:ext cx="78488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 На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момент полета Валентине Терешковой было всего 26 лет. </a:t>
            </a:r>
            <a:endParaRPr lang="ru-RU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Она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была на 10 лет младше, чем Гордон Купер, самый молодой из первого отряда американских астронавтов. </a:t>
            </a: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95536" y="432127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pic>
        <p:nvPicPr>
          <p:cNvPr id="7" name="Picture 2" descr="C:\Users\Андрей\Desktop\Удивит мир физики\Терешкова\3RIA-618998-Previe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564904"/>
            <a:ext cx="5787667" cy="33717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1055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95536" y="404664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04746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10 интересных фактов о полете в космос Валентины Терешковой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78335" y="6196756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В кабине космического корабля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582785"/>
            <a:ext cx="5789371" cy="3613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3895" y="559144"/>
            <a:ext cx="79245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«</a:t>
            </a:r>
            <a:r>
              <a:rPr lang="ru-RU" sz="2000" i="1" dirty="0">
                <a:solidFill>
                  <a:srgbClr val="0000FF"/>
                </a:solidFill>
              </a:rPr>
              <a:t>Все, кто видел Терешкову во время подготовки старта и вывода корабля на орбиту, кто слушал её доклады по радио, единодушно заявили, что она провела старт лучше Поповича и Николаева. Да, </a:t>
            </a:r>
            <a:endParaRPr lang="ru-RU" sz="2000" i="1" dirty="0" smtClean="0">
              <a:solidFill>
                <a:srgbClr val="0000FF"/>
              </a:solidFill>
            </a:endParaRPr>
          </a:p>
          <a:p>
            <a:r>
              <a:rPr lang="ru-RU" sz="2000" i="1" dirty="0" smtClean="0">
                <a:solidFill>
                  <a:srgbClr val="0000FF"/>
                </a:solidFill>
              </a:rPr>
              <a:t>я очень </a:t>
            </a:r>
            <a:r>
              <a:rPr lang="ru-RU" sz="2000" i="1" dirty="0">
                <a:solidFill>
                  <a:srgbClr val="0000FF"/>
                </a:solidFill>
              </a:rPr>
              <a:t>рад, что не ошибся в выборе первой женщины-космонавта</a:t>
            </a:r>
            <a:r>
              <a:rPr lang="ru-RU" sz="2000" dirty="0" smtClean="0">
                <a:solidFill>
                  <a:srgbClr val="0000FF"/>
                </a:solidFill>
              </a:rPr>
              <a:t>».</a:t>
            </a:r>
          </a:p>
          <a:p>
            <a:pPr algn="r"/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Полковник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Н.П.Каманин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endParaRPr lang="ru-RU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занимавшийся 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отбором и подготовкой космонавтов</a:t>
            </a:r>
          </a:p>
        </p:txBody>
      </p:sp>
    </p:spTree>
    <p:extLst>
      <p:ext uri="{BB962C8B-B14F-4D97-AF65-F5344CB8AC3E}">
        <p14:creationId xmlns:p14="http://schemas.microsoft.com/office/powerpoint/2010/main" xmlns="" val="160870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95536" y="404664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5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04746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EEECE1">
                    <a:lumMod val="25000"/>
                  </a:srgbClr>
                </a:solidFill>
                <a:latin typeface="Arial" pitchFamily="34" charset="0"/>
                <a:cs typeface="Arial" pitchFamily="34" charset="0"/>
              </a:rPr>
              <a:t>10 интересных фактов о полете в космос Валентины Терешковой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4501" y="689573"/>
            <a:ext cx="7535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00B4"/>
                </a:solidFill>
                <a:latin typeface="Arial" pitchFamily="34" charset="0"/>
                <a:cs typeface="Arial" pitchFamily="34" charset="0"/>
              </a:rPr>
              <a:t>Слова о </a:t>
            </a:r>
            <a:r>
              <a:rPr lang="ru-RU" dirty="0" smtClean="0">
                <a:solidFill>
                  <a:srgbClr val="0000B4"/>
                </a:solidFill>
                <a:latin typeface="Arial" pitchFamily="34" charset="0"/>
                <a:cs typeface="Arial" pitchFamily="34" charset="0"/>
              </a:rPr>
              <a:t>самочувствии для </a:t>
            </a:r>
            <a:r>
              <a:rPr lang="ru-RU" dirty="0" err="1" smtClean="0">
                <a:solidFill>
                  <a:srgbClr val="0000B4"/>
                </a:solidFill>
                <a:latin typeface="Arial" pitchFamily="34" charset="0"/>
                <a:cs typeface="Arial" pitchFamily="34" charset="0"/>
              </a:rPr>
              <a:t>ЦУПа</a:t>
            </a:r>
            <a:r>
              <a:rPr lang="ru-RU" dirty="0">
                <a:solidFill>
                  <a:srgbClr val="0000B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0000B4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dirty="0">
                <a:solidFill>
                  <a:srgbClr val="0000B4"/>
                </a:solidFill>
                <a:latin typeface="Arial" pitchFamily="34" charset="0"/>
                <a:cs typeface="Arial" pitchFamily="34" charset="0"/>
              </a:rPr>
              <a:t>самом деле были </a:t>
            </a:r>
            <a:r>
              <a:rPr lang="ru-RU" dirty="0" smtClean="0">
                <a:solidFill>
                  <a:srgbClr val="0000B4"/>
                </a:solidFill>
                <a:latin typeface="Arial" pitchFamily="34" charset="0"/>
                <a:cs typeface="Arial" pitchFamily="34" charset="0"/>
              </a:rPr>
              <a:t>шифром</a:t>
            </a:r>
            <a:endParaRPr lang="ru-RU" dirty="0">
              <a:solidFill>
                <a:srgbClr val="0000B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5536" y="1268760"/>
            <a:ext cx="8388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   Если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бы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Терешкова свое состояние назвала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удовлетворительным, для Центра управления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полетом это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означало бы срочное прекращение полета и возвращение космонавта на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Землю.  </a:t>
            </a:r>
            <a:endParaRPr lang="ru-RU" dirty="0">
              <a:solidFill>
                <a:prstClr val="black">
                  <a:lumMod val="85000"/>
                  <a:lumOff val="1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6999" y="2348880"/>
            <a:ext cx="8388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   Но несмотря на проблемы и трудности, которые Терешкова испытывала в полете, она в течение трех суток передавала в ЦУП:</a:t>
            </a:r>
          </a:p>
          <a:p>
            <a:pPr algn="just"/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Я "Чайка". Показания приборов без изменений. Самочувствие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отличное». </a:t>
            </a:r>
            <a:endParaRPr lang="ru-RU" dirty="0">
              <a:solidFill>
                <a:prstClr val="black">
                  <a:lumMod val="85000"/>
                  <a:lumOff val="1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14" descr="http://www.1sn.ru/files/25019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9567" y="3554661"/>
            <a:ext cx="4023796" cy="2990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0428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99471" y="1268760"/>
            <a:ext cx="7615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prstClr val="black"/>
                </a:solidFill>
              </a:rPr>
              <a:t>   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Но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была договоренность с Сергеем Королевым, что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Терешкова  может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обратиться с просьбой - увеличить продолжительность полета. Так она и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поступила. </a:t>
            </a:r>
            <a:endParaRPr lang="ru-RU" dirty="0">
              <a:solidFill>
                <a:prstClr val="black">
                  <a:lumMod val="85000"/>
                  <a:lumOff val="1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4" descr="http://www.1tvnet.ru/images/ksu_03/215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37933" y="3181212"/>
            <a:ext cx="4883314" cy="3312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369787" y="4090883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Трое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суток на орбите почти без движения - подвиг, который даже сложно себе вообразить.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9521" y="2352325"/>
            <a:ext cx="7115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Позывной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"Чайка" звучал с орбиты 2 суток 22 часа и 50 минут.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04746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EEECE1">
                    <a:lumMod val="25000"/>
                  </a:srgbClr>
                </a:solidFill>
                <a:latin typeface="Arial" pitchFamily="34" charset="0"/>
                <a:cs typeface="Arial" pitchFamily="34" charset="0"/>
              </a:rPr>
              <a:t>10 интересных фактов о полете в космос Валентины Терешковой </a:t>
            </a:r>
          </a:p>
        </p:txBody>
      </p:sp>
      <p:sp>
        <p:nvSpPr>
          <p:cNvPr id="7" name="Овал 6"/>
          <p:cNvSpPr/>
          <p:nvPr/>
        </p:nvSpPr>
        <p:spPr>
          <a:xfrm>
            <a:off x="395536" y="404664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6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4501" y="689573"/>
            <a:ext cx="7535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00B4"/>
                </a:solidFill>
                <a:latin typeface="Arial" pitchFamily="34" charset="0"/>
                <a:cs typeface="Arial" pitchFamily="34" charset="0"/>
              </a:rPr>
              <a:t>Первоначально полет </a:t>
            </a:r>
            <a:r>
              <a:rPr lang="ru-RU" sz="2000" dirty="0">
                <a:solidFill>
                  <a:srgbClr val="0000B4"/>
                </a:solidFill>
                <a:latin typeface="Arial" pitchFamily="34" charset="0"/>
                <a:cs typeface="Arial" pitchFamily="34" charset="0"/>
              </a:rPr>
              <a:t>был рассчитан на одни сутки</a:t>
            </a:r>
          </a:p>
        </p:txBody>
      </p:sp>
    </p:spTree>
    <p:extLst>
      <p:ext uri="{BB962C8B-B14F-4D97-AF65-F5344CB8AC3E}">
        <p14:creationId xmlns:p14="http://schemas.microsoft.com/office/powerpoint/2010/main" xmlns="" val="16262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95536" y="404664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7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53934" y="2228524"/>
            <a:ext cx="3948100" cy="3339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15616" y="104746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EEECE1">
                    <a:lumMod val="25000"/>
                  </a:srgbClr>
                </a:solidFill>
                <a:latin typeface="Arial" pitchFamily="34" charset="0"/>
                <a:cs typeface="Arial" pitchFamily="34" charset="0"/>
              </a:rPr>
              <a:t>10 интересных фактов о полете в космос Валентины Терешковой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560" y="1196752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    2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суток 22 часа 50 минут продолжался первый в мире полет женщины-космонавта. Н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а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тот момент это было больше, чем успели провести в космосе все американские астронавты, вместе взятые.</a:t>
            </a:r>
            <a:b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</a:br>
            <a:endParaRPr lang="ru-RU" dirty="0">
              <a:solidFill>
                <a:prstClr val="black">
                  <a:lumMod val="85000"/>
                  <a:lumOff val="1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5688449"/>
            <a:ext cx="85566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    </a:t>
            </a: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За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это время космонавт совершила </a:t>
            </a:r>
            <a:r>
              <a:rPr lang="ru-RU" sz="2400" b="1" dirty="0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48 витков</a:t>
            </a:r>
            <a:r>
              <a:rPr lang="ru-RU" sz="2400" dirty="0" smtClean="0">
                <a:solidFill>
                  <a:srgbClr val="0000B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вокруг Земли, пролетев в общей сложности примерно</a:t>
            </a: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2 миллиона километров</a:t>
            </a: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348720" y="427311"/>
            <a:ext cx="704904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2 суток 22 часа 50 минут</a:t>
            </a:r>
          </a:p>
        </p:txBody>
      </p:sp>
    </p:spTree>
    <p:extLst>
      <p:ext uri="{BB962C8B-B14F-4D97-AF65-F5344CB8AC3E}">
        <p14:creationId xmlns:p14="http://schemas.microsoft.com/office/powerpoint/2010/main" xmlns="" val="298549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95536" y="332656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8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04746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EEECE1">
                    <a:lumMod val="25000"/>
                  </a:srgbClr>
                </a:solidFill>
                <a:latin typeface="Arial" pitchFamily="34" charset="0"/>
                <a:cs typeface="Arial" pitchFamily="34" charset="0"/>
              </a:rPr>
              <a:t>10 интересных фактов о полете в космос Валентины Терешковой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9143" y="2034746"/>
            <a:ext cx="5376302" cy="37904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49524" y="973316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   Во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время полета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возникла серьезная проблема: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в программе корабля была неточность и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он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давал команды не на снижение, а на подъем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орбиты,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с каждым витком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корабль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все дальше удалялся от Земли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cs typeface="Arial" pitchFamily="34" charset="0"/>
              </a:rPr>
              <a:t>    </a:t>
            </a:r>
            <a:endParaRPr lang="ru-RU" dirty="0">
              <a:solidFill>
                <a:prstClr val="black">
                  <a:lumMod val="85000"/>
                  <a:lumOff val="15000"/>
                </a:prstClr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564" y="5987567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  </a:t>
            </a: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Но она не впала в панику и смогла, введя новые данные в систему, на второй день полета исправить эту ошибку. </a:t>
            </a:r>
            <a:endParaRPr 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96336" y="120414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56684" y="2996952"/>
            <a:ext cx="26997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Эта оплошность едва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не обрекла Валентину Терешкову на смерть в глубинах космоса. Долгую, мучительную смерть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solidFill>
                <a:prstClr val="black">
                  <a:lumMod val="85000"/>
                  <a:lumOff val="1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15616" y="512676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Ошибка в программе могла стоить Терешковой жизни </a:t>
            </a:r>
            <a:endParaRPr lang="ru-RU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604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104746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EEECE1">
                    <a:lumMod val="25000"/>
                  </a:srgbClr>
                </a:solidFill>
                <a:latin typeface="Arial" pitchFamily="34" charset="0"/>
                <a:cs typeface="Arial" pitchFamily="34" charset="0"/>
              </a:rPr>
              <a:t>10 интересных фактов о полете в космос Валентины Терешковой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39936" y="970843"/>
            <a:ext cx="79539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Во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время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возвращения между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ее кораблем и Землей не было связи, и она приземлилась не в том месте, в котором должна была.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</a:t>
            </a:r>
            <a:b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endParaRPr 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98168"/>
            <a:ext cx="2433903" cy="183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111034" y="5357427"/>
            <a:ext cx="2786062" cy="7921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9536" rIns="90000" bIns="45000"/>
          <a:lstStyle/>
          <a:p>
            <a:pPr algn="ctr" defTabSz="449263" fontAlgn="base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1600" b="1" dirty="0" smtClean="0">
                <a:solidFill>
                  <a:srgbClr val="FF0101"/>
                </a:solidFill>
              </a:rPr>
              <a:t>Памятник  </a:t>
            </a:r>
            <a:r>
              <a:rPr lang="ru-RU" sz="1600" b="1" dirty="0" err="1" smtClean="0">
                <a:solidFill>
                  <a:srgbClr val="FF0101"/>
                </a:solidFill>
              </a:rPr>
              <a:t>В.Терешковой</a:t>
            </a:r>
            <a:r>
              <a:rPr lang="ru-RU" sz="1600" b="1" dirty="0" smtClean="0">
                <a:solidFill>
                  <a:srgbClr val="FF0101"/>
                </a:solidFill>
              </a:rPr>
              <a:t> на месте приземления  в Алтайском крае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5167" y="1744559"/>
            <a:ext cx="2659741" cy="3612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http://img0.liveinternet.ru/images/attach/c/4/84/412/84412458_3248420_2B7FD61FF2E153656B8DF1963C086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2070" y="3789040"/>
            <a:ext cx="3443353" cy="2665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928129" y="504907"/>
            <a:ext cx="7535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00B4"/>
                </a:solidFill>
                <a:latin typeface="Arial" pitchFamily="34" charset="0"/>
                <a:cs typeface="Arial" pitchFamily="34" charset="0"/>
              </a:rPr>
              <a:t>Полет был непростым, приземление </a:t>
            </a:r>
            <a:r>
              <a:rPr lang="ru-RU" dirty="0" smtClean="0">
                <a:solidFill>
                  <a:srgbClr val="0000B4"/>
                </a:solidFill>
                <a:latin typeface="Arial" pitchFamily="34" charset="0"/>
                <a:cs typeface="Arial" pitchFamily="34" charset="0"/>
              </a:rPr>
              <a:t>страшным</a:t>
            </a:r>
            <a:endParaRPr lang="ru-RU" dirty="0">
              <a:solidFill>
                <a:srgbClr val="0000B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467544" y="1947076"/>
            <a:ext cx="5485714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333399"/>
                </a:solidFill>
              </a:rPr>
              <a:t>"Когда я катапультировалась на высоте 7 км, меня охватил тихий ужас. Внизу подо мной было озеро. Повезло - озеро перелетела. У земли сильный ветер, он тянет за собой громадный купол. </a:t>
            </a:r>
            <a:r>
              <a:rPr lang="ru-RU" sz="1600" dirty="0">
                <a:solidFill>
                  <a:srgbClr val="333399"/>
                </a:solidFill>
              </a:rPr>
              <a:t>Больно ударилась о </a:t>
            </a:r>
            <a:r>
              <a:rPr lang="ru-RU" sz="1600" dirty="0" smtClean="0">
                <a:solidFill>
                  <a:srgbClr val="333399"/>
                </a:solidFill>
              </a:rPr>
              <a:t>гермошлем.</a:t>
            </a:r>
            <a:r>
              <a:rPr lang="ru-RU" sz="1600" dirty="0">
                <a:solidFill>
                  <a:srgbClr val="333399"/>
                </a:solidFill>
              </a:rPr>
              <a:t> Парашют, наконец, </a:t>
            </a:r>
            <a:r>
              <a:rPr lang="ru-RU" sz="1600" dirty="0" smtClean="0">
                <a:solidFill>
                  <a:srgbClr val="333399"/>
                </a:solidFill>
              </a:rPr>
              <a:t>отошел».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333399"/>
                </a:solidFill>
              </a:rPr>
              <a:t> </a:t>
            </a:r>
          </a:p>
        </p:txBody>
      </p:sp>
      <p:sp>
        <p:nvSpPr>
          <p:cNvPr id="12" name="Овал 11"/>
          <p:cNvSpPr/>
          <p:nvPr/>
        </p:nvSpPr>
        <p:spPr>
          <a:xfrm>
            <a:off x="395536" y="407621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9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479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104746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EEECE1">
                    <a:lumMod val="25000"/>
                  </a:srgbClr>
                </a:solidFill>
                <a:latin typeface="Arial" pitchFamily="34" charset="0"/>
                <a:cs typeface="Arial" pitchFamily="34" charset="0"/>
              </a:rPr>
              <a:t>10 интересных фактов о полете в космос Валентины Терешковой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560" y="5657671"/>
            <a:ext cx="792087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течение двух десятилетий Терешкова оставалась единственной женщиной, побывавшей в открытом 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космосе. </a:t>
            </a:r>
          </a:p>
          <a:p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   Американцы 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отправили женщину в космос только спустя 20 лет, в 1983 году.</a:t>
            </a:r>
            <a:b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endParaRPr lang="ru-RU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8825" y="2132856"/>
            <a:ext cx="4526390" cy="3377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43608" y="587641"/>
            <a:ext cx="74168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</a:rPr>
              <a:t>    </a:t>
            </a:r>
            <a:r>
              <a:rPr lang="ru-RU" sz="2000" dirty="0" smtClean="0">
                <a:solidFill>
                  <a:srgbClr val="0000B4"/>
                </a:solidFill>
                <a:latin typeface="Arial" pitchFamily="34" charset="0"/>
                <a:cs typeface="Arial" pitchFamily="34" charset="0"/>
              </a:rPr>
              <a:t>Валентина Терешкова </a:t>
            </a:r>
            <a:r>
              <a:rPr lang="ru-RU" sz="2000" dirty="0">
                <a:solidFill>
                  <a:srgbClr val="0000B4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000" dirty="0" smtClean="0">
                <a:solidFill>
                  <a:srgbClr val="0000B4"/>
                </a:solidFill>
                <a:latin typeface="Arial" pitchFamily="34" charset="0"/>
                <a:cs typeface="Arial" pitchFamily="34" charset="0"/>
              </a:rPr>
              <a:t> единственная женщина </a:t>
            </a:r>
            <a:r>
              <a:rPr lang="ru-RU" sz="2000" dirty="0">
                <a:solidFill>
                  <a:srgbClr val="0000B4"/>
                </a:solidFill>
                <a:latin typeface="Arial" pitchFamily="34" charset="0"/>
                <a:cs typeface="Arial" pitchFamily="34" charset="0"/>
              </a:rPr>
              <a:t>Земли, </a:t>
            </a:r>
            <a:r>
              <a:rPr lang="ru-RU" sz="2000" dirty="0" smtClean="0">
                <a:solidFill>
                  <a:srgbClr val="0000B4"/>
                </a:solidFill>
                <a:latin typeface="Arial" pitchFamily="34" charset="0"/>
                <a:cs typeface="Arial" pitchFamily="34" charset="0"/>
              </a:rPr>
              <a:t>совершившая </a:t>
            </a:r>
            <a:r>
              <a:rPr lang="ru-RU" sz="2000" dirty="0">
                <a:solidFill>
                  <a:srgbClr val="0000B4"/>
                </a:solidFill>
                <a:latin typeface="Arial" pitchFamily="34" charset="0"/>
                <a:cs typeface="Arial" pitchFamily="34" charset="0"/>
              </a:rPr>
              <a:t>одиночный космический </a:t>
            </a:r>
            <a:r>
              <a:rPr lang="ru-RU" sz="2000" dirty="0" smtClean="0">
                <a:solidFill>
                  <a:srgbClr val="0000B4"/>
                </a:solidFill>
                <a:latin typeface="Arial" pitchFamily="34" charset="0"/>
                <a:cs typeface="Arial" pitchFamily="34" charset="0"/>
              </a:rPr>
              <a:t>полет</a:t>
            </a:r>
          </a:p>
          <a:p>
            <a:endParaRPr lang="ru-RU" sz="1200" dirty="0">
              <a:solidFill>
                <a:srgbClr val="0000B4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Все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последующие женщины-космонавты летали в космос только в составе </a:t>
            </a: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экипажей.</a:t>
            </a:r>
            <a:endParaRPr 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23528" y="335613"/>
            <a:ext cx="576064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prstClr val="white"/>
                </a:solidFill>
              </a:rPr>
              <a:t>10</a:t>
            </a:r>
            <a:endParaRPr lang="ru-RU" sz="1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87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22610" y="2745928"/>
            <a:ext cx="32795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FF"/>
                </a:solidFill>
                <a:latin typeface="Monotype Corsiva" pitchFamily="66" charset="0"/>
              </a:rPr>
              <a:t>Страна ликует. Вся Европа,</a:t>
            </a:r>
          </a:p>
          <a:p>
            <a:r>
              <a:rPr lang="ru-RU" sz="2000" dirty="0">
                <a:solidFill>
                  <a:srgbClr val="0000FF"/>
                </a:solidFill>
                <a:latin typeface="Monotype Corsiva" pitchFamily="66" charset="0"/>
              </a:rPr>
              <a:t>Весь мир отвагой восхищён</a:t>
            </a:r>
          </a:p>
          <a:p>
            <a:r>
              <a:rPr lang="ru-RU" sz="2000" dirty="0">
                <a:solidFill>
                  <a:srgbClr val="0000FF"/>
                </a:solidFill>
                <a:latin typeface="Monotype Corsiva" pitchFamily="66" charset="0"/>
              </a:rPr>
              <a:t>Простой девчонки с "Перекопа"</a:t>
            </a:r>
          </a:p>
          <a:p>
            <a:r>
              <a:rPr lang="ru-RU" sz="2000" dirty="0">
                <a:solidFill>
                  <a:srgbClr val="0000FF"/>
                </a:solidFill>
                <a:latin typeface="Monotype Corsiva" pitchFamily="66" charset="0"/>
              </a:rPr>
              <a:t>И героини всех времён !..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366" y="2549689"/>
            <a:ext cx="2273374" cy="1715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8" descr="http://img1.1tv.ru/imgsize460x345/20070306104445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62684" y="2549689"/>
            <a:ext cx="2357957" cy="1768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 descr="Н.С. Хрущев, В.В. Терешкова во время торжественной встречи в Москве. 22.06.1963.">
            <a:hlinkClick r:id="rId5" tooltip="&quot;&quot;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7699"/>
            <a:ext cx="1790700" cy="1855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2610" y="477700"/>
            <a:ext cx="2104003" cy="185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366" y="4468905"/>
            <a:ext cx="2540290" cy="214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2688" y="4468905"/>
            <a:ext cx="3737953" cy="209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9554" y="4461940"/>
            <a:ext cx="2833044" cy="214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64767" y="477700"/>
            <a:ext cx="3355874" cy="185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560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Рисунок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09" y="116632"/>
            <a:ext cx="8880987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749152" y="260648"/>
            <a:ext cx="7848600" cy="155473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ru-RU" sz="4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Валентина </a:t>
            </a:r>
            <a:r>
              <a:rPr lang="ru-RU" sz="4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Терешкова! </a:t>
            </a:r>
            <a:endParaRPr lang="ru-RU" sz="4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ru-RU" sz="4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Это </a:t>
            </a:r>
            <a:r>
              <a:rPr lang="ru-RU" sz="4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для нас одно из имён победы, счастья, гордости. </a:t>
            </a:r>
            <a:endParaRPr lang="ru-RU" sz="4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ru-RU" sz="4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Это </a:t>
            </a:r>
            <a:r>
              <a:rPr lang="ru-RU" sz="4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одно из имён России на все времена.</a:t>
            </a:r>
            <a:r>
              <a:rPr lang="ru-RU" sz="4800" dirty="0">
                <a:solidFill>
                  <a:srgbClr val="660066"/>
                </a:solidFill>
                <a:latin typeface="Franklin Gothic Heavy" pitchFamily="34" charset="0"/>
              </a:rPr>
              <a:t>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Franklin Gothic Heavy" pitchFamily="34" charset="0"/>
              <a:ea typeface="+mj-ea"/>
              <a:cs typeface="+mj-cs"/>
            </a:endParaRPr>
          </a:p>
        </p:txBody>
      </p:sp>
      <p:pic>
        <p:nvPicPr>
          <p:cNvPr id="5" name="Picture 6" descr="http://fototelegraf.ru/wp-content/uploads/2013/06/tereshkova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7" y="2058232"/>
            <a:ext cx="3888432" cy="392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3690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2124075" y="476250"/>
            <a:ext cx="4895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Список использованных источников</a:t>
            </a: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971550" y="765175"/>
            <a:ext cx="7776914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ru-RU" altLang="ko-KR" dirty="0"/>
          </a:p>
          <a:p>
            <a:pPr>
              <a:spcBef>
                <a:spcPct val="50000"/>
              </a:spcBef>
              <a:buFont typeface="+mj-lt"/>
              <a:buAutoNum type="arabicPeriod"/>
            </a:pPr>
            <a:r>
              <a:rPr lang="en-US" dirty="0"/>
              <a:t>http://algre.livejournal.com/408156.html</a:t>
            </a:r>
          </a:p>
          <a:p>
            <a:pPr>
              <a:spcBef>
                <a:spcPct val="50000"/>
              </a:spcBef>
              <a:buFont typeface="+mj-lt"/>
              <a:buAutoNum type="arabicPeriod"/>
            </a:pPr>
            <a:r>
              <a:rPr lang="en-US" dirty="0"/>
              <a:t>http://drprof.ru/eto-interesno/valentina-tereshkova-miss-vselennaya.html</a:t>
            </a:r>
          </a:p>
          <a:p>
            <a:pPr>
              <a:spcBef>
                <a:spcPct val="50000"/>
              </a:spcBef>
              <a:buFont typeface="+mj-lt"/>
              <a:buAutoNum type="arabicPeriod"/>
            </a:pPr>
            <a:r>
              <a:rPr lang="en-US" dirty="0" smtClean="0"/>
              <a:t>http</a:t>
            </a:r>
            <a:r>
              <a:rPr lang="en-US" dirty="0"/>
              <a:t>://scientificrussia.ru/articles/11-faktov-o-polete-tereshkovoj</a:t>
            </a:r>
          </a:p>
          <a:p>
            <a:pPr>
              <a:spcBef>
                <a:spcPct val="50000"/>
              </a:spcBef>
              <a:buFont typeface="+mj-lt"/>
              <a:buAutoNum type="arabicPeriod"/>
            </a:pPr>
            <a:r>
              <a:rPr lang="en-US" dirty="0"/>
              <a:t>http://vystavki.rgantd.ru/tereshkova-2013/</a:t>
            </a:r>
          </a:p>
          <a:p>
            <a:pPr>
              <a:spcBef>
                <a:spcPct val="50000"/>
              </a:spcBef>
              <a:buFont typeface="+mj-lt"/>
              <a:buAutoNum type="arabicPeriod"/>
            </a:pPr>
            <a:r>
              <a:rPr lang="en-US" dirty="0"/>
              <a:t>http://www.inosmi.ru/csmonitor_com/20130616/210088239.html</a:t>
            </a:r>
          </a:p>
          <a:p>
            <a:pPr>
              <a:spcBef>
                <a:spcPct val="50000"/>
              </a:spcBef>
              <a:buFont typeface="+mj-lt"/>
              <a:buAutoNum type="arabicPeriod"/>
            </a:pPr>
            <a:r>
              <a:rPr lang="en-US" dirty="0" smtClean="0"/>
              <a:t>http</a:t>
            </a:r>
            <a:r>
              <a:rPr lang="en-US" dirty="0"/>
              <a:t>://www.federalspace.ru/main.php?id=477</a:t>
            </a:r>
          </a:p>
          <a:p>
            <a:pPr>
              <a:spcBef>
                <a:spcPct val="50000"/>
              </a:spcBef>
              <a:buFont typeface="+mj-lt"/>
              <a:buAutoNum type="arabicPeriod"/>
            </a:pPr>
            <a:r>
              <a:rPr lang="en-US" dirty="0" smtClean="0"/>
              <a:t>http</a:t>
            </a:r>
            <a:r>
              <a:rPr lang="en-US" dirty="0"/>
              <a:t>://www.kp.ru/daily/26092.4/2991961/</a:t>
            </a:r>
          </a:p>
          <a:p>
            <a:pPr>
              <a:spcBef>
                <a:spcPct val="50000"/>
              </a:spcBef>
              <a:buFont typeface="+mj-lt"/>
              <a:buAutoNum type="arabicPeriod"/>
            </a:pPr>
            <a:r>
              <a:rPr lang="en-US" dirty="0" smtClean="0"/>
              <a:t>http</a:t>
            </a:r>
            <a:r>
              <a:rPr lang="en-US" dirty="0"/>
              <a:t>://www.liveinternet.ru/users/5144129/post280182339/</a:t>
            </a:r>
          </a:p>
          <a:p>
            <a:pPr>
              <a:spcBef>
                <a:spcPct val="50000"/>
              </a:spcBef>
              <a:buFont typeface="+mj-lt"/>
              <a:buAutoNum type="arabicPeriod"/>
            </a:pPr>
            <a:r>
              <a:rPr lang="en-US" dirty="0" smtClean="0"/>
              <a:t>http</a:t>
            </a:r>
            <a:r>
              <a:rPr lang="en-US" dirty="0"/>
              <a:t>://www.yararchive.ru/exhibitions/details/56/</a:t>
            </a:r>
          </a:p>
          <a:p>
            <a:pPr>
              <a:spcBef>
                <a:spcPct val="50000"/>
              </a:spcBef>
              <a:buFont typeface="+mj-lt"/>
              <a:buAutoNum type="arabicPeriod"/>
            </a:pPr>
            <a:r>
              <a:rPr lang="en-US" dirty="0" smtClean="0"/>
              <a:t>http</a:t>
            </a:r>
            <a:r>
              <a:rPr lang="en-US" dirty="0"/>
              <a:t>://www.yararchive.ru/exhibitions/exhibition-tereshkova/part2.html</a:t>
            </a:r>
          </a:p>
          <a:p>
            <a:pPr>
              <a:spcBef>
                <a:spcPct val="50000"/>
              </a:spcBef>
              <a:buFont typeface="+mj-lt"/>
              <a:buAutoNum type="arabicPeriod"/>
            </a:pPr>
            <a:r>
              <a:rPr lang="en-US" dirty="0"/>
              <a:t>http://www.vmdaily.ru/news/2013/06/15/chajka-zemle-svoj-privet-posilaet-10-interesnih-faktov-o-polete-v-kosmos-valentini-tereshkovoj-200711.html</a:t>
            </a:r>
          </a:p>
          <a:p>
            <a:pPr>
              <a:spcBef>
                <a:spcPct val="50000"/>
              </a:spcBef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3243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1989</TotalTime>
  <Words>1164</Words>
  <Application>Microsoft Office PowerPoint</Application>
  <PresentationFormat>Экран (4:3)</PresentationFormat>
  <Paragraphs>123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Женщина века</dc:title>
  <dc:creator>user</dc:creator>
  <cp:lastModifiedBy>Owner</cp:lastModifiedBy>
  <cp:revision>183</cp:revision>
  <dcterms:created xsi:type="dcterms:W3CDTF">2013-08-20T17:13:18Z</dcterms:created>
  <dcterms:modified xsi:type="dcterms:W3CDTF">2014-05-07T20:16:54Z</dcterms:modified>
</cp:coreProperties>
</file>