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34"/>
  </p:notesMasterIdLst>
  <p:sldIdLst>
    <p:sldId id="259" r:id="rId2"/>
    <p:sldId id="257" r:id="rId3"/>
    <p:sldId id="260" r:id="rId4"/>
    <p:sldId id="258" r:id="rId5"/>
    <p:sldId id="265" r:id="rId6"/>
    <p:sldId id="266" r:id="rId7"/>
    <p:sldId id="261" r:id="rId8"/>
    <p:sldId id="278" r:id="rId9"/>
    <p:sldId id="279" r:id="rId10"/>
    <p:sldId id="280" r:id="rId11"/>
    <p:sldId id="281" r:id="rId12"/>
    <p:sldId id="282" r:id="rId13"/>
    <p:sldId id="262" r:id="rId14"/>
    <p:sldId id="263" r:id="rId15"/>
    <p:sldId id="264" r:id="rId16"/>
    <p:sldId id="267" r:id="rId17"/>
    <p:sldId id="268" r:id="rId18"/>
    <p:sldId id="269" r:id="rId19"/>
    <p:sldId id="270" r:id="rId20"/>
    <p:sldId id="283" r:id="rId21"/>
    <p:sldId id="273" r:id="rId22"/>
    <p:sldId id="274" r:id="rId23"/>
    <p:sldId id="284" r:id="rId24"/>
    <p:sldId id="285" r:id="rId25"/>
    <p:sldId id="287" r:id="rId26"/>
    <p:sldId id="289" r:id="rId27"/>
    <p:sldId id="292" r:id="rId28"/>
    <p:sldId id="296" r:id="rId29"/>
    <p:sldId id="297" r:id="rId30"/>
    <p:sldId id="290" r:id="rId31"/>
    <p:sldId id="276" r:id="rId32"/>
    <p:sldId id="29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l">
              <a:defRPr/>
            </a:pPr>
            <a:endParaRPr lang="ru-RU" dirty="0" smtClean="0"/>
          </a:p>
          <a:p>
            <a:pPr algn="l">
              <a:defRPr/>
            </a:pPr>
            <a:r>
              <a:rPr lang="ru-RU" dirty="0" smtClean="0"/>
              <a:t>В.А. Моцарт «Маленькая ночная</a:t>
            </a:r>
            <a:r>
              <a:rPr lang="ru-RU" baseline="0" dirty="0" smtClean="0"/>
              <a:t> </a:t>
            </a:r>
            <a:r>
              <a:rPr lang="ru-RU" dirty="0" smtClean="0"/>
              <a:t>серенада»</a:t>
            </a:r>
            <a:endParaRPr lang="ru-RU" dirty="0"/>
          </a:p>
        </c:rich>
      </c:tx>
      <c:layout>
        <c:manualLayout>
          <c:xMode val="edge"/>
          <c:yMode val="edge"/>
          <c:x val="0.16574272470006571"/>
          <c:y val="1.4924523113633946E-2"/>
        </c:manualLayout>
      </c:layout>
    </c:title>
    <c:plotArea>
      <c:layout>
        <c:manualLayout>
          <c:layoutTarget val="inner"/>
          <c:xMode val="edge"/>
          <c:yMode val="edge"/>
          <c:x val="3.0504521076741977E-2"/>
          <c:y val="0.24725306309884171"/>
          <c:w val="0.62469964268989886"/>
          <c:h val="0.551650457128857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Цвета, соответствующиенастроению и состоянию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chemeClr val="tx1"/>
              </a:solidFill>
            </c:spPr>
          </c:dPt>
          <c:cat>
            <c:strRef>
              <c:f>Лист1!$A$2:$A$7</c:f>
              <c:strCache>
                <c:ptCount val="6"/>
                <c:pt idx="0">
                  <c:v>активность, жизненная энергия, стремление к успеху</c:v>
                </c:pt>
                <c:pt idx="1">
                  <c:v>ожидание, расслабление, стремление к новому, неопределенное  или мечтательное настроение</c:v>
                </c:pt>
                <c:pt idx="2">
                  <c:v>покой, гармония, эмоциональная стабильность, нейтральное настроение</c:v>
                </c:pt>
                <c:pt idx="3">
                  <c:v>настойчивость, уверенность в себе, спокойное или пассивное  настроение</c:v>
                </c:pt>
                <c:pt idx="4">
                  <c:v>тревога, взволнованное настроение</c:v>
                </c:pt>
                <c:pt idx="5">
                  <c:v>отвержение, протест, недоверие, неприятие, унылое настроение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24.6</c:v>
                </c:pt>
                <c:pt idx="1">
                  <c:v>19.600000000000001</c:v>
                </c:pt>
                <c:pt idx="2">
                  <c:v>18.2</c:v>
                </c:pt>
                <c:pt idx="3">
                  <c:v>17.399999999999999</c:v>
                </c:pt>
                <c:pt idx="4">
                  <c:v>12.2</c:v>
                </c:pt>
                <c:pt idx="5">
                  <c:v>8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100" baseline="0"/>
            </a:pPr>
            <a:endParaRPr lang="ru-RU"/>
          </a:p>
        </c:txPr>
      </c:legendEntry>
      <c:layout>
        <c:manualLayout>
          <c:xMode val="edge"/>
          <c:yMode val="edge"/>
          <c:x val="0.54549846842897165"/>
          <c:y val="0.16438586270995778"/>
          <c:w val="0.44900328826697972"/>
          <c:h val="0.83561413729004264"/>
        </c:manualLayout>
      </c:layout>
      <c:txPr>
        <a:bodyPr/>
        <a:lstStyle/>
        <a:p>
          <a:pPr>
            <a:defRPr sz="110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И.С</a:t>
            </a:r>
            <a:r>
              <a:rPr lang="ru-RU" dirty="0"/>
              <a:t>. Бах "Сюита № </a:t>
            </a:r>
            <a:r>
              <a:rPr lang="ru-RU" dirty="0" smtClean="0"/>
              <a:t>2“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ru-RU" dirty="0"/>
          </a:p>
        </c:rich>
      </c:tx>
    </c:title>
    <c:plotArea>
      <c:layout>
        <c:manualLayout>
          <c:layoutTarget val="inner"/>
          <c:xMode val="edge"/>
          <c:yMode val="edge"/>
          <c:x val="0.17577765258474229"/>
          <c:y val="0.20959307998209922"/>
          <c:w val="0.73577445017527399"/>
          <c:h val="0.6552939699459665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И.С. Бах "Сюита № 2"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chemeClr val="tx1"/>
              </a:solidFill>
            </c:spPr>
          </c:dPt>
          <c:cat>
            <c:strRef>
              <c:f>Лист1!$A$2:$A$7</c:f>
              <c:strCache>
                <c:ptCount val="6"/>
                <c:pt idx="0">
                  <c:v>красный</c:v>
                </c:pt>
                <c:pt idx="1">
                  <c:v>желтый</c:v>
                </c:pt>
                <c:pt idx="2">
                  <c:v>синий</c:v>
                </c:pt>
                <c:pt idx="3">
                  <c:v>зеленый </c:v>
                </c:pt>
                <c:pt idx="4">
                  <c:v>коричневый</c:v>
                </c:pt>
                <c:pt idx="5">
                  <c:v>черный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19.600000000000001</c:v>
                </c:pt>
                <c:pt idx="1">
                  <c:v>32.6</c:v>
                </c:pt>
                <c:pt idx="2">
                  <c:v>17.399999999999999</c:v>
                </c:pt>
                <c:pt idx="3">
                  <c:v>11.7</c:v>
                </c:pt>
                <c:pt idx="4">
                  <c:v>10</c:v>
                </c:pt>
                <c:pt idx="5">
                  <c:v>8.7000000000000011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view3D>
      <c:hPercent val="65"/>
      <c:depthPercent val="100"/>
      <c:rAngAx val="1"/>
    </c:view3D>
    <c:plotArea>
      <c:layout>
        <c:manualLayout>
          <c:layoutTarget val="inner"/>
          <c:xMode val="edge"/>
          <c:yMode val="edge"/>
          <c:x val="7.142864260666705E-2"/>
          <c:y val="7.8337133268358283E-2"/>
          <c:w val="0.9285714285714286"/>
          <c:h val="0.78514407673827391"/>
        </c:manualLayout>
      </c:layout>
      <c:bar3DChart>
        <c:barDir val="col"/>
        <c:grouping val="clustered"/>
        <c:ser>
          <c:idx val="0"/>
          <c:order val="0"/>
          <c:tx>
            <c:strRef>
              <c:f>'[Диаграмма в Microsoft Office PowerPoint]Лист1'!$A$9</c:f>
              <c:strCache>
                <c:ptCount val="1"/>
                <c:pt idx="0">
                  <c:v>спокойную</c:v>
                </c:pt>
              </c:strCache>
            </c:strRef>
          </c:tx>
          <c:spPr>
            <a:solidFill>
              <a:srgbClr val="FF0000"/>
            </a:solidFill>
          </c:spPr>
          <c:val>
            <c:numRef>
              <c:f>'[Диаграмма в Microsoft Office PowerPoint]Лист1'!$B$9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Office PowerPoint]Лист1'!$A$10</c:f>
              <c:strCache>
                <c:ptCount val="1"/>
                <c:pt idx="0">
                  <c:v>энергичную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'[Диаграмма в Microsoft Office PowerPoint]Лист1'!$B$10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Office PowerPoint]Лист1'!$A$11</c:f>
              <c:strCache>
                <c:ptCount val="1"/>
                <c:pt idx="0">
                  <c:v>хип-хоп, рэп</c:v>
                </c:pt>
              </c:strCache>
            </c:strRef>
          </c:tx>
          <c:val>
            <c:numRef>
              <c:f>'[Диаграмма в Microsoft Office PowerPoint]Лист1'!$B$11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Office PowerPoint]Лист1'!$A$12</c:f>
              <c:strCache>
                <c:ptCount val="1"/>
                <c:pt idx="0">
                  <c:v>клубную, поп</c:v>
                </c:pt>
              </c:strCache>
            </c:strRef>
          </c:tx>
          <c:spPr>
            <a:solidFill>
              <a:srgbClr val="7030A0"/>
            </a:solidFill>
          </c:spPr>
          <c:val>
            <c:numRef>
              <c:f>'[Диаграмма в Microsoft Office PowerPoint]Лист1'!$B$12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4"/>
          <c:order val="4"/>
          <c:tx>
            <c:strRef>
              <c:f>'[Диаграмма в Microsoft Office PowerPoint]Лист1'!$A$13</c:f>
              <c:strCache>
                <c:ptCount val="1"/>
                <c:pt idx="0">
                  <c:v>другой стиль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val>
            <c:numRef>
              <c:f>'[Диаграмма в Microsoft Office PowerPoint]Лист1'!$B$13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shape val="box"/>
        <c:axId val="97646080"/>
        <c:axId val="97647616"/>
        <c:axId val="0"/>
      </c:bar3DChart>
      <c:catAx>
        <c:axId val="97646080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97647616"/>
        <c:crosses val="autoZero"/>
        <c:auto val="1"/>
        <c:lblAlgn val="ctr"/>
        <c:lblOffset val="100"/>
        <c:tickLblSkip val="1"/>
        <c:tickMarkSkip val="1"/>
      </c:catAx>
      <c:valAx>
        <c:axId val="97647616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976460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82517092506293699"/>
          <c:y val="0.46416382252559729"/>
          <c:w val="0.17482907493706143"/>
          <c:h val="0.52482129444430559"/>
        </c:manualLayout>
      </c:layout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5BE842-C234-42B7-95F5-E611574A8C9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7492C1-DC96-4F45-BE58-AF87B16ADDB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Эмоциональное активирование в ходе вербальной психотерапии</a:t>
          </a:r>
          <a:endParaRPr lang="ru-RU" dirty="0">
            <a:solidFill>
              <a:schemeClr val="bg1"/>
            </a:solidFill>
          </a:endParaRPr>
        </a:p>
      </dgm:t>
    </dgm:pt>
    <dgm:pt modelId="{B348022B-DD55-43B5-9BF5-DDDD28B2D32E}" type="parTrans" cxnId="{1396E937-FC1B-4AB1-9BD3-B3608B3A3940}">
      <dgm:prSet/>
      <dgm:spPr/>
      <dgm:t>
        <a:bodyPr/>
        <a:lstStyle/>
        <a:p>
          <a:endParaRPr lang="ru-RU"/>
        </a:p>
      </dgm:t>
    </dgm:pt>
    <dgm:pt modelId="{F11E535B-7E2A-418E-8AAB-935F40FD2329}" type="sibTrans" cxnId="{1396E937-FC1B-4AB1-9BD3-B3608B3A3940}">
      <dgm:prSet/>
      <dgm:spPr/>
      <dgm:t>
        <a:bodyPr/>
        <a:lstStyle/>
        <a:p>
          <a:endParaRPr lang="ru-RU"/>
        </a:p>
      </dgm:t>
    </dgm:pt>
    <dgm:pt modelId="{A5793ECB-E366-452A-BBB6-5EFC761939E0}">
      <dgm:prSet phldrT="[Текст]"/>
      <dgm:spPr/>
      <dgm:t>
        <a:bodyPr/>
        <a:lstStyle/>
        <a:p>
          <a:r>
            <a:rPr lang="ru-RU" dirty="0" smtClean="0"/>
            <a:t>Развитие навыков межличностного общения (коммуникативных функций и способностей)</a:t>
          </a:r>
          <a:endParaRPr lang="ru-RU" dirty="0"/>
        </a:p>
      </dgm:t>
    </dgm:pt>
    <dgm:pt modelId="{AE505863-5BDF-4A10-BE6B-FFD313A30C36}" type="parTrans" cxnId="{F21186D8-9083-4888-8D6F-8117B2DB824C}">
      <dgm:prSet/>
      <dgm:spPr/>
      <dgm:t>
        <a:bodyPr/>
        <a:lstStyle/>
        <a:p>
          <a:endParaRPr lang="ru-RU"/>
        </a:p>
      </dgm:t>
    </dgm:pt>
    <dgm:pt modelId="{682D9294-3899-44D9-9EC6-17E56FEFDF95}" type="sibTrans" cxnId="{F21186D8-9083-4888-8D6F-8117B2DB824C}">
      <dgm:prSet/>
      <dgm:spPr/>
      <dgm:t>
        <a:bodyPr/>
        <a:lstStyle/>
        <a:p>
          <a:endParaRPr lang="ru-RU"/>
        </a:p>
      </dgm:t>
    </dgm:pt>
    <dgm:pt modelId="{71FC5AC5-6E06-4187-AE60-7640A13FB0D0}">
      <dgm:prSet/>
      <dgm:spPr/>
      <dgm:t>
        <a:bodyPr/>
        <a:lstStyle/>
        <a:p>
          <a:r>
            <a:rPr lang="ru-RU" smtClean="0"/>
            <a:t>Регулирующее влияние на психовегетативные процессы</a:t>
          </a:r>
          <a:endParaRPr lang="ru-RU"/>
        </a:p>
      </dgm:t>
    </dgm:pt>
    <dgm:pt modelId="{4CE544B9-B575-477E-A642-9262D93E69EB}" type="parTrans" cxnId="{C8D0EF3B-1989-44CF-9FC3-10955BBA1CF4}">
      <dgm:prSet/>
      <dgm:spPr/>
      <dgm:t>
        <a:bodyPr/>
        <a:lstStyle/>
        <a:p>
          <a:endParaRPr lang="ru-RU"/>
        </a:p>
      </dgm:t>
    </dgm:pt>
    <dgm:pt modelId="{F0EC0606-82E7-4772-B00B-929A30EE11E9}" type="sibTrans" cxnId="{C8D0EF3B-1989-44CF-9FC3-10955BBA1CF4}">
      <dgm:prSet/>
      <dgm:spPr/>
      <dgm:t>
        <a:bodyPr/>
        <a:lstStyle/>
        <a:p>
          <a:endParaRPr lang="ru-RU"/>
        </a:p>
      </dgm:t>
    </dgm:pt>
    <dgm:pt modelId="{E6E6D1E0-87A8-48F2-8B5C-64CC27894EB8}">
      <dgm:prSet/>
      <dgm:spPr/>
      <dgm:t>
        <a:bodyPr/>
        <a:lstStyle/>
        <a:p>
          <a:r>
            <a:rPr lang="ru-RU" smtClean="0"/>
            <a:t>Повышение эстетических потребностей</a:t>
          </a:r>
          <a:endParaRPr lang="ru-RU"/>
        </a:p>
      </dgm:t>
    </dgm:pt>
    <dgm:pt modelId="{68E410B6-8383-47D9-BD8B-6B2C5259E7D3}" type="parTrans" cxnId="{615344DB-B718-401D-BCD7-EF78598800B1}">
      <dgm:prSet/>
      <dgm:spPr/>
      <dgm:t>
        <a:bodyPr/>
        <a:lstStyle/>
        <a:p>
          <a:endParaRPr lang="ru-RU"/>
        </a:p>
      </dgm:t>
    </dgm:pt>
    <dgm:pt modelId="{B35B5DCE-CECC-4C63-B21A-94698FA08CDE}" type="sibTrans" cxnId="{615344DB-B718-401D-BCD7-EF78598800B1}">
      <dgm:prSet/>
      <dgm:spPr/>
      <dgm:t>
        <a:bodyPr/>
        <a:lstStyle/>
        <a:p>
          <a:endParaRPr lang="ru-RU"/>
        </a:p>
      </dgm:t>
    </dgm:pt>
    <dgm:pt modelId="{60E4868A-1E56-452F-9A83-3567C81D2084}" type="pres">
      <dgm:prSet presAssocID="{555BE842-C234-42B7-95F5-E611574A8C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C91377-7781-4DC1-9D46-7B37C1B4567B}" type="pres">
      <dgm:prSet presAssocID="{4F7492C1-DC96-4F45-BE58-AF87B16ADD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70F0CA-9471-4156-840B-6A5316F092C3}" type="pres">
      <dgm:prSet presAssocID="{F11E535B-7E2A-418E-8AAB-935F40FD2329}" presName="sibTrans" presStyleCnt="0"/>
      <dgm:spPr/>
    </dgm:pt>
    <dgm:pt modelId="{35F40CD4-AAFD-45AF-BBB3-F54FBC4C5EDC}" type="pres">
      <dgm:prSet presAssocID="{A5793ECB-E366-452A-BBB6-5EFC761939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77B50-960C-4E71-976E-08612BD7EA64}" type="pres">
      <dgm:prSet presAssocID="{682D9294-3899-44D9-9EC6-17E56FEFDF95}" presName="sibTrans" presStyleCnt="0"/>
      <dgm:spPr/>
    </dgm:pt>
    <dgm:pt modelId="{04EFDAFE-64C9-4701-B7E6-37A0276FA73B}" type="pres">
      <dgm:prSet presAssocID="{71FC5AC5-6E06-4187-AE60-7640A13FB0D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34AED-78B7-4B1E-B199-6098406F04B7}" type="pres">
      <dgm:prSet presAssocID="{F0EC0606-82E7-4772-B00B-929A30EE11E9}" presName="sibTrans" presStyleCnt="0"/>
      <dgm:spPr/>
    </dgm:pt>
    <dgm:pt modelId="{AAA5C407-39E9-4C1C-9A64-AF4376E87E2E}" type="pres">
      <dgm:prSet presAssocID="{E6E6D1E0-87A8-48F2-8B5C-64CC27894EB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794529-BEF3-4087-8DB6-DB57F7A84009}" type="presOf" srcId="{4F7492C1-DC96-4F45-BE58-AF87B16ADDBD}" destId="{A8C91377-7781-4DC1-9D46-7B37C1B4567B}" srcOrd="0" destOrd="0" presId="urn:microsoft.com/office/officeart/2005/8/layout/default"/>
    <dgm:cxn modelId="{AD915369-5029-4FE4-9854-A76E57D74923}" type="presOf" srcId="{E6E6D1E0-87A8-48F2-8B5C-64CC27894EB8}" destId="{AAA5C407-39E9-4C1C-9A64-AF4376E87E2E}" srcOrd="0" destOrd="0" presId="urn:microsoft.com/office/officeart/2005/8/layout/default"/>
    <dgm:cxn modelId="{E905CADE-30D1-4D55-B1F2-54BCF777C59D}" type="presOf" srcId="{71FC5AC5-6E06-4187-AE60-7640A13FB0D0}" destId="{04EFDAFE-64C9-4701-B7E6-37A0276FA73B}" srcOrd="0" destOrd="0" presId="urn:microsoft.com/office/officeart/2005/8/layout/default"/>
    <dgm:cxn modelId="{F21186D8-9083-4888-8D6F-8117B2DB824C}" srcId="{555BE842-C234-42B7-95F5-E611574A8C94}" destId="{A5793ECB-E366-452A-BBB6-5EFC761939E0}" srcOrd="1" destOrd="0" parTransId="{AE505863-5BDF-4A10-BE6B-FFD313A30C36}" sibTransId="{682D9294-3899-44D9-9EC6-17E56FEFDF95}"/>
    <dgm:cxn modelId="{75028FCE-AFCF-43DA-A007-610A3F67D659}" type="presOf" srcId="{A5793ECB-E366-452A-BBB6-5EFC761939E0}" destId="{35F40CD4-AAFD-45AF-BBB3-F54FBC4C5EDC}" srcOrd="0" destOrd="0" presId="urn:microsoft.com/office/officeart/2005/8/layout/default"/>
    <dgm:cxn modelId="{615344DB-B718-401D-BCD7-EF78598800B1}" srcId="{555BE842-C234-42B7-95F5-E611574A8C94}" destId="{E6E6D1E0-87A8-48F2-8B5C-64CC27894EB8}" srcOrd="3" destOrd="0" parTransId="{68E410B6-8383-47D9-BD8B-6B2C5259E7D3}" sibTransId="{B35B5DCE-CECC-4C63-B21A-94698FA08CDE}"/>
    <dgm:cxn modelId="{1396E937-FC1B-4AB1-9BD3-B3608B3A3940}" srcId="{555BE842-C234-42B7-95F5-E611574A8C94}" destId="{4F7492C1-DC96-4F45-BE58-AF87B16ADDBD}" srcOrd="0" destOrd="0" parTransId="{B348022B-DD55-43B5-9BF5-DDDD28B2D32E}" sibTransId="{F11E535B-7E2A-418E-8AAB-935F40FD2329}"/>
    <dgm:cxn modelId="{12B17BC0-A6D2-4E9B-8CE4-04C6F283BA3A}" type="presOf" srcId="{555BE842-C234-42B7-95F5-E611574A8C94}" destId="{60E4868A-1E56-452F-9A83-3567C81D2084}" srcOrd="0" destOrd="0" presId="urn:microsoft.com/office/officeart/2005/8/layout/default"/>
    <dgm:cxn modelId="{C8D0EF3B-1989-44CF-9FC3-10955BBA1CF4}" srcId="{555BE842-C234-42B7-95F5-E611574A8C94}" destId="{71FC5AC5-6E06-4187-AE60-7640A13FB0D0}" srcOrd="2" destOrd="0" parTransId="{4CE544B9-B575-477E-A642-9262D93E69EB}" sibTransId="{F0EC0606-82E7-4772-B00B-929A30EE11E9}"/>
    <dgm:cxn modelId="{7FDBEE15-88F3-422D-B08D-9A072BDD396B}" type="presParOf" srcId="{60E4868A-1E56-452F-9A83-3567C81D2084}" destId="{A8C91377-7781-4DC1-9D46-7B37C1B4567B}" srcOrd="0" destOrd="0" presId="urn:microsoft.com/office/officeart/2005/8/layout/default"/>
    <dgm:cxn modelId="{7933C5E5-C434-4213-AAD5-6E1DEDAFA2B3}" type="presParOf" srcId="{60E4868A-1E56-452F-9A83-3567C81D2084}" destId="{ED70F0CA-9471-4156-840B-6A5316F092C3}" srcOrd="1" destOrd="0" presId="urn:microsoft.com/office/officeart/2005/8/layout/default"/>
    <dgm:cxn modelId="{7E074991-E6B2-4858-996C-11FB60FB456D}" type="presParOf" srcId="{60E4868A-1E56-452F-9A83-3567C81D2084}" destId="{35F40CD4-AAFD-45AF-BBB3-F54FBC4C5EDC}" srcOrd="2" destOrd="0" presId="urn:microsoft.com/office/officeart/2005/8/layout/default"/>
    <dgm:cxn modelId="{D3403082-B36E-4AB9-ADA3-EE5B73A49891}" type="presParOf" srcId="{60E4868A-1E56-452F-9A83-3567C81D2084}" destId="{AB277B50-960C-4E71-976E-08612BD7EA64}" srcOrd="3" destOrd="0" presId="urn:microsoft.com/office/officeart/2005/8/layout/default"/>
    <dgm:cxn modelId="{95993493-F49F-44AD-8039-C2C4716480FD}" type="presParOf" srcId="{60E4868A-1E56-452F-9A83-3567C81D2084}" destId="{04EFDAFE-64C9-4701-B7E6-37A0276FA73B}" srcOrd="4" destOrd="0" presId="urn:microsoft.com/office/officeart/2005/8/layout/default"/>
    <dgm:cxn modelId="{C54D41EC-2B96-4D0B-94A7-A380674BE21B}" type="presParOf" srcId="{60E4868A-1E56-452F-9A83-3567C81D2084}" destId="{ED934AED-78B7-4B1E-B199-6098406F04B7}" srcOrd="5" destOrd="0" presId="urn:microsoft.com/office/officeart/2005/8/layout/default"/>
    <dgm:cxn modelId="{2DBEF213-C937-4E78-BC0E-EA5E0707C0B8}" type="presParOf" srcId="{60E4868A-1E56-452F-9A83-3567C81D2084}" destId="{AAA5C407-39E9-4C1C-9A64-AF4376E87E2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629035-8B36-462F-95C6-1D178E7CCC36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0B9B65-C54E-493E-977E-35C626C7FC03}">
      <dgm:prSet phldrT="[Текст]" custT="1"/>
      <dgm:spPr/>
      <dgm:t>
        <a:bodyPr/>
        <a:lstStyle/>
        <a:p>
          <a:r>
            <a:rPr lang="ru-RU" sz="1800" dirty="0" smtClean="0"/>
            <a:t>концентрация внимания</a:t>
          </a:r>
          <a:endParaRPr lang="ru-RU" sz="1800" dirty="0"/>
        </a:p>
      </dgm:t>
    </dgm:pt>
    <dgm:pt modelId="{C6E91E85-7DA0-41A9-84B9-3C7B27A8A874}" type="parTrans" cxnId="{08198398-FFFC-4F11-BC7A-FE8CB4D20468}">
      <dgm:prSet/>
      <dgm:spPr/>
      <dgm:t>
        <a:bodyPr/>
        <a:lstStyle/>
        <a:p>
          <a:endParaRPr lang="ru-RU"/>
        </a:p>
      </dgm:t>
    </dgm:pt>
    <dgm:pt modelId="{AC5FF468-EC37-401A-8B22-D7B603A84D2A}" type="sibTrans" cxnId="{08198398-FFFC-4F11-BC7A-FE8CB4D20468}">
      <dgm:prSet/>
      <dgm:spPr/>
      <dgm:t>
        <a:bodyPr/>
        <a:lstStyle/>
        <a:p>
          <a:endParaRPr lang="ru-RU"/>
        </a:p>
      </dgm:t>
    </dgm:pt>
    <dgm:pt modelId="{8347C21A-825F-4FE0-8760-65012382FA6B}">
      <dgm:prSet phldrT="[Текст]" custT="1"/>
      <dgm:spPr/>
      <dgm:t>
        <a:bodyPr/>
        <a:lstStyle/>
        <a:p>
          <a:r>
            <a:rPr lang="ru-RU" sz="1800" dirty="0" smtClean="0"/>
            <a:t>эффективное средство для сна</a:t>
          </a:r>
          <a:endParaRPr lang="ru-RU" sz="1800" dirty="0"/>
        </a:p>
      </dgm:t>
    </dgm:pt>
    <dgm:pt modelId="{5029167F-81CD-4EF9-9DEF-3824AB7B8128}" type="parTrans" cxnId="{CF6BCB71-9EC1-4171-8332-75479D3A4F7E}">
      <dgm:prSet/>
      <dgm:spPr/>
      <dgm:t>
        <a:bodyPr/>
        <a:lstStyle/>
        <a:p>
          <a:endParaRPr lang="ru-RU"/>
        </a:p>
      </dgm:t>
    </dgm:pt>
    <dgm:pt modelId="{C67FB853-C7F4-4BDF-9A41-90A5A4C8DFB9}" type="sibTrans" cxnId="{CF6BCB71-9EC1-4171-8332-75479D3A4F7E}">
      <dgm:prSet/>
      <dgm:spPr/>
      <dgm:t>
        <a:bodyPr/>
        <a:lstStyle/>
        <a:p>
          <a:endParaRPr lang="ru-RU"/>
        </a:p>
      </dgm:t>
    </dgm:pt>
    <dgm:pt modelId="{D910EEA4-790D-433B-AFE6-D7598F80A012}">
      <dgm:prSet phldrT="[Текст]" custT="1"/>
      <dgm:spPr/>
      <dgm:t>
        <a:bodyPr/>
        <a:lstStyle/>
        <a:p>
          <a:r>
            <a:rPr lang="ru-RU" sz="1800" dirty="0" smtClean="0"/>
            <a:t>воздействует на формирование костной структуры плода</a:t>
          </a:r>
          <a:endParaRPr lang="ru-RU" sz="1800" dirty="0"/>
        </a:p>
      </dgm:t>
    </dgm:pt>
    <dgm:pt modelId="{D1CD0E42-3300-4232-AAC0-F8DBD2F8692B}" type="parTrans" cxnId="{5448958F-C8E0-4572-9E50-3DE8D31080BB}">
      <dgm:prSet/>
      <dgm:spPr/>
      <dgm:t>
        <a:bodyPr/>
        <a:lstStyle/>
        <a:p>
          <a:endParaRPr lang="ru-RU"/>
        </a:p>
      </dgm:t>
    </dgm:pt>
    <dgm:pt modelId="{C7EEF658-1E9B-463D-B80A-233CE73F4B08}" type="sibTrans" cxnId="{5448958F-C8E0-4572-9E50-3DE8D31080BB}">
      <dgm:prSet/>
      <dgm:spPr/>
      <dgm:t>
        <a:bodyPr/>
        <a:lstStyle/>
        <a:p>
          <a:endParaRPr lang="ru-RU"/>
        </a:p>
      </dgm:t>
    </dgm:pt>
    <dgm:pt modelId="{F4A3EF8E-ADE7-4950-BA9E-8F50AAFEE5CC}">
      <dgm:prSet phldrT="[Текст]" custT="1"/>
      <dgm:spPr/>
      <dgm:t>
        <a:bodyPr/>
        <a:lstStyle/>
        <a:p>
          <a:r>
            <a:rPr lang="ru-RU" sz="1800" dirty="0" smtClean="0"/>
            <a:t>снижает кровяное давление</a:t>
          </a:r>
          <a:endParaRPr lang="ru-RU" sz="1800" dirty="0"/>
        </a:p>
      </dgm:t>
    </dgm:pt>
    <dgm:pt modelId="{6F880040-57DC-424C-8305-885460EABDE3}" type="parTrans" cxnId="{9EBB9A1C-2870-4A3F-82E7-44E9A5EB69FA}">
      <dgm:prSet/>
      <dgm:spPr/>
      <dgm:t>
        <a:bodyPr/>
        <a:lstStyle/>
        <a:p>
          <a:endParaRPr lang="ru-RU"/>
        </a:p>
      </dgm:t>
    </dgm:pt>
    <dgm:pt modelId="{D0969489-6088-468A-BB8C-2698B3939B8C}" type="sibTrans" cxnId="{9EBB9A1C-2870-4A3F-82E7-44E9A5EB69FA}">
      <dgm:prSet/>
      <dgm:spPr/>
      <dgm:t>
        <a:bodyPr/>
        <a:lstStyle/>
        <a:p>
          <a:endParaRPr lang="ru-RU"/>
        </a:p>
      </dgm:t>
    </dgm:pt>
    <dgm:pt modelId="{CCBE8949-DFF4-49E1-BBE2-23E8A48C41E2}">
      <dgm:prSet phldrT="[Текст]" custT="1"/>
      <dgm:spPr/>
      <dgm:t>
        <a:bodyPr/>
        <a:lstStyle/>
        <a:p>
          <a:r>
            <a:rPr lang="ru-RU" sz="1800" dirty="0" smtClean="0"/>
            <a:t>улучшает кровообращение</a:t>
          </a:r>
          <a:endParaRPr lang="ru-RU" sz="1800" dirty="0"/>
        </a:p>
      </dgm:t>
    </dgm:pt>
    <dgm:pt modelId="{5246F0ED-B2E9-467B-B8D3-A5B279B69D54}" type="parTrans" cxnId="{CFB693EC-0D9A-4210-8125-131FC89210A2}">
      <dgm:prSet/>
      <dgm:spPr/>
      <dgm:t>
        <a:bodyPr/>
        <a:lstStyle/>
        <a:p>
          <a:endParaRPr lang="ru-RU"/>
        </a:p>
      </dgm:t>
    </dgm:pt>
    <dgm:pt modelId="{CB0A5FE0-F183-4EAE-8448-833796EDD36E}" type="sibTrans" cxnId="{CFB693EC-0D9A-4210-8125-131FC89210A2}">
      <dgm:prSet/>
      <dgm:spPr/>
      <dgm:t>
        <a:bodyPr/>
        <a:lstStyle/>
        <a:p>
          <a:endParaRPr lang="ru-RU"/>
        </a:p>
      </dgm:t>
    </dgm:pt>
    <dgm:pt modelId="{0576760A-EDAD-4EC4-976C-6CDF9E0014C7}" type="pres">
      <dgm:prSet presAssocID="{D2629035-8B36-462F-95C6-1D178E7CCC3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262511-363A-413D-A8D0-5D0DF39CD5DF}" type="pres">
      <dgm:prSet presAssocID="{F20B9B65-C54E-493E-977E-35C626C7FC03}" presName="node" presStyleLbl="node1" presStyleIdx="0" presStyleCnt="5" custScaleX="156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2F254B-A61F-45E2-A465-C1A4A9C6E048}" type="pres">
      <dgm:prSet presAssocID="{F20B9B65-C54E-493E-977E-35C626C7FC03}" presName="spNode" presStyleCnt="0"/>
      <dgm:spPr/>
    </dgm:pt>
    <dgm:pt modelId="{AC70B611-448B-40AB-A6C4-69402E0E0264}" type="pres">
      <dgm:prSet presAssocID="{AC5FF468-EC37-401A-8B22-D7B603A84D2A}" presName="sibTrans" presStyleLbl="sibTrans1D1" presStyleIdx="0" presStyleCnt="5"/>
      <dgm:spPr/>
      <dgm:t>
        <a:bodyPr/>
        <a:lstStyle/>
        <a:p>
          <a:endParaRPr lang="ru-RU"/>
        </a:p>
      </dgm:t>
    </dgm:pt>
    <dgm:pt modelId="{8904B7A2-F2AC-442C-BA3D-2BE2CE69E14E}" type="pres">
      <dgm:prSet presAssocID="{8347C21A-825F-4FE0-8760-65012382FA6B}" presName="node" presStyleLbl="node1" presStyleIdx="1" presStyleCnt="5" custScaleX="164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A10E2B-092D-490F-A190-7F2117A7167E}" type="pres">
      <dgm:prSet presAssocID="{8347C21A-825F-4FE0-8760-65012382FA6B}" presName="spNode" presStyleCnt="0"/>
      <dgm:spPr/>
    </dgm:pt>
    <dgm:pt modelId="{82410307-E1AF-40DD-B0A0-FA3F80E7CFEE}" type="pres">
      <dgm:prSet presAssocID="{C67FB853-C7F4-4BDF-9A41-90A5A4C8DFB9}" presName="sibTrans" presStyleLbl="sibTrans1D1" presStyleIdx="1" presStyleCnt="5"/>
      <dgm:spPr/>
      <dgm:t>
        <a:bodyPr/>
        <a:lstStyle/>
        <a:p>
          <a:endParaRPr lang="ru-RU"/>
        </a:p>
      </dgm:t>
    </dgm:pt>
    <dgm:pt modelId="{20FDAA3D-003A-4878-857E-64460FE22938}" type="pres">
      <dgm:prSet presAssocID="{D910EEA4-790D-433B-AFE6-D7598F80A012}" presName="node" presStyleLbl="node1" presStyleIdx="2" presStyleCnt="5" custScaleX="161927" custScaleY="138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C8508-9566-42E0-8126-F52B266DCC08}" type="pres">
      <dgm:prSet presAssocID="{D910EEA4-790D-433B-AFE6-D7598F80A012}" presName="spNode" presStyleCnt="0"/>
      <dgm:spPr/>
    </dgm:pt>
    <dgm:pt modelId="{97FF1403-BF4A-4BEB-B083-7BE450377B07}" type="pres">
      <dgm:prSet presAssocID="{C7EEF658-1E9B-463D-B80A-233CE73F4B08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B876DF1-503A-4174-B4EF-B5AC84AB4268}" type="pres">
      <dgm:prSet presAssocID="{F4A3EF8E-ADE7-4950-BA9E-8F50AAFEE5CC}" presName="node" presStyleLbl="node1" presStyleIdx="3" presStyleCnt="5" custScaleX="158879" custScaleY="141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7C0D2-37A4-4F9D-8D94-305F492313FF}" type="pres">
      <dgm:prSet presAssocID="{F4A3EF8E-ADE7-4950-BA9E-8F50AAFEE5CC}" presName="spNode" presStyleCnt="0"/>
      <dgm:spPr/>
    </dgm:pt>
    <dgm:pt modelId="{A42DDC30-CAA5-4C30-B6BB-5AEE8256C265}" type="pres">
      <dgm:prSet presAssocID="{D0969489-6088-468A-BB8C-2698B3939B8C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1D7CD6F-6B25-4A92-AD7D-088D6C060172}" type="pres">
      <dgm:prSet presAssocID="{CCBE8949-DFF4-49E1-BBE2-23E8A48C41E2}" presName="node" presStyleLbl="node1" presStyleIdx="4" presStyleCnt="5" custScaleX="1690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3BC96-4C9E-4F04-945C-04833BC847D8}" type="pres">
      <dgm:prSet presAssocID="{CCBE8949-DFF4-49E1-BBE2-23E8A48C41E2}" presName="spNode" presStyleCnt="0"/>
      <dgm:spPr/>
    </dgm:pt>
    <dgm:pt modelId="{EFCC790A-E8FB-4086-AFE0-220BEC57FA0E}" type="pres">
      <dgm:prSet presAssocID="{CB0A5FE0-F183-4EAE-8448-833796EDD36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9EBB9A1C-2870-4A3F-82E7-44E9A5EB69FA}" srcId="{D2629035-8B36-462F-95C6-1D178E7CCC36}" destId="{F4A3EF8E-ADE7-4950-BA9E-8F50AAFEE5CC}" srcOrd="3" destOrd="0" parTransId="{6F880040-57DC-424C-8305-885460EABDE3}" sibTransId="{D0969489-6088-468A-BB8C-2698B3939B8C}"/>
    <dgm:cxn modelId="{CF6BCB71-9EC1-4171-8332-75479D3A4F7E}" srcId="{D2629035-8B36-462F-95C6-1D178E7CCC36}" destId="{8347C21A-825F-4FE0-8760-65012382FA6B}" srcOrd="1" destOrd="0" parTransId="{5029167F-81CD-4EF9-9DEF-3824AB7B8128}" sibTransId="{C67FB853-C7F4-4BDF-9A41-90A5A4C8DFB9}"/>
    <dgm:cxn modelId="{FD63B783-F9D6-4E22-97C8-6D27AD0163D3}" type="presOf" srcId="{D910EEA4-790D-433B-AFE6-D7598F80A012}" destId="{20FDAA3D-003A-4878-857E-64460FE22938}" srcOrd="0" destOrd="0" presId="urn:microsoft.com/office/officeart/2005/8/layout/cycle6"/>
    <dgm:cxn modelId="{53AB2639-22BB-4A3C-A24C-09CA523196EC}" type="presOf" srcId="{D2629035-8B36-462F-95C6-1D178E7CCC36}" destId="{0576760A-EDAD-4EC4-976C-6CDF9E0014C7}" srcOrd="0" destOrd="0" presId="urn:microsoft.com/office/officeart/2005/8/layout/cycle6"/>
    <dgm:cxn modelId="{9996430B-E992-45D4-A2FA-FA3AE959DC4C}" type="presOf" srcId="{8347C21A-825F-4FE0-8760-65012382FA6B}" destId="{8904B7A2-F2AC-442C-BA3D-2BE2CE69E14E}" srcOrd="0" destOrd="0" presId="urn:microsoft.com/office/officeart/2005/8/layout/cycle6"/>
    <dgm:cxn modelId="{5448958F-C8E0-4572-9E50-3DE8D31080BB}" srcId="{D2629035-8B36-462F-95C6-1D178E7CCC36}" destId="{D910EEA4-790D-433B-AFE6-D7598F80A012}" srcOrd="2" destOrd="0" parTransId="{D1CD0E42-3300-4232-AAC0-F8DBD2F8692B}" sibTransId="{C7EEF658-1E9B-463D-B80A-233CE73F4B08}"/>
    <dgm:cxn modelId="{D77674D8-06E6-442E-8E19-48E2242930FA}" type="presOf" srcId="{C7EEF658-1E9B-463D-B80A-233CE73F4B08}" destId="{97FF1403-BF4A-4BEB-B083-7BE450377B07}" srcOrd="0" destOrd="0" presId="urn:microsoft.com/office/officeart/2005/8/layout/cycle6"/>
    <dgm:cxn modelId="{CFB693EC-0D9A-4210-8125-131FC89210A2}" srcId="{D2629035-8B36-462F-95C6-1D178E7CCC36}" destId="{CCBE8949-DFF4-49E1-BBE2-23E8A48C41E2}" srcOrd="4" destOrd="0" parTransId="{5246F0ED-B2E9-467B-B8D3-A5B279B69D54}" sibTransId="{CB0A5FE0-F183-4EAE-8448-833796EDD36E}"/>
    <dgm:cxn modelId="{15A04AC5-C8BB-4FD5-BB36-8F5C4B88BBFA}" type="presOf" srcId="{F4A3EF8E-ADE7-4950-BA9E-8F50AAFEE5CC}" destId="{DB876DF1-503A-4174-B4EF-B5AC84AB4268}" srcOrd="0" destOrd="0" presId="urn:microsoft.com/office/officeart/2005/8/layout/cycle6"/>
    <dgm:cxn modelId="{D8E13D10-3991-4E93-837A-AF66CAA13AE5}" type="presOf" srcId="{F20B9B65-C54E-493E-977E-35C626C7FC03}" destId="{DA262511-363A-413D-A8D0-5D0DF39CD5DF}" srcOrd="0" destOrd="0" presId="urn:microsoft.com/office/officeart/2005/8/layout/cycle6"/>
    <dgm:cxn modelId="{5361B468-8944-4B06-B2E5-E60417C7C519}" type="presOf" srcId="{C67FB853-C7F4-4BDF-9A41-90A5A4C8DFB9}" destId="{82410307-E1AF-40DD-B0A0-FA3F80E7CFEE}" srcOrd="0" destOrd="0" presId="urn:microsoft.com/office/officeart/2005/8/layout/cycle6"/>
    <dgm:cxn modelId="{F8053474-12D4-457D-B76C-2983CAF60BEE}" type="presOf" srcId="{CB0A5FE0-F183-4EAE-8448-833796EDD36E}" destId="{EFCC790A-E8FB-4086-AFE0-220BEC57FA0E}" srcOrd="0" destOrd="0" presId="urn:microsoft.com/office/officeart/2005/8/layout/cycle6"/>
    <dgm:cxn modelId="{B169CAD0-B62A-4F6C-907C-074196ED26E3}" type="presOf" srcId="{CCBE8949-DFF4-49E1-BBE2-23E8A48C41E2}" destId="{41D7CD6F-6B25-4A92-AD7D-088D6C060172}" srcOrd="0" destOrd="0" presId="urn:microsoft.com/office/officeart/2005/8/layout/cycle6"/>
    <dgm:cxn modelId="{08198398-FFFC-4F11-BC7A-FE8CB4D20468}" srcId="{D2629035-8B36-462F-95C6-1D178E7CCC36}" destId="{F20B9B65-C54E-493E-977E-35C626C7FC03}" srcOrd="0" destOrd="0" parTransId="{C6E91E85-7DA0-41A9-84B9-3C7B27A8A874}" sibTransId="{AC5FF468-EC37-401A-8B22-D7B603A84D2A}"/>
    <dgm:cxn modelId="{F65A866C-E707-43FB-962B-71F5C40CD2F8}" type="presOf" srcId="{D0969489-6088-468A-BB8C-2698B3939B8C}" destId="{A42DDC30-CAA5-4C30-B6BB-5AEE8256C265}" srcOrd="0" destOrd="0" presId="urn:microsoft.com/office/officeart/2005/8/layout/cycle6"/>
    <dgm:cxn modelId="{FAAC9CC5-BBF5-4E11-B259-BD56527A8F70}" type="presOf" srcId="{AC5FF468-EC37-401A-8B22-D7B603A84D2A}" destId="{AC70B611-448B-40AB-A6C4-69402E0E0264}" srcOrd="0" destOrd="0" presId="urn:microsoft.com/office/officeart/2005/8/layout/cycle6"/>
    <dgm:cxn modelId="{E4A8B803-E4CB-45A0-80FA-7DE4E4749391}" type="presParOf" srcId="{0576760A-EDAD-4EC4-976C-6CDF9E0014C7}" destId="{DA262511-363A-413D-A8D0-5D0DF39CD5DF}" srcOrd="0" destOrd="0" presId="urn:microsoft.com/office/officeart/2005/8/layout/cycle6"/>
    <dgm:cxn modelId="{723CA53D-AAE3-472F-BD38-6271F3E95011}" type="presParOf" srcId="{0576760A-EDAD-4EC4-976C-6CDF9E0014C7}" destId="{4C2F254B-A61F-45E2-A465-C1A4A9C6E048}" srcOrd="1" destOrd="0" presId="urn:microsoft.com/office/officeart/2005/8/layout/cycle6"/>
    <dgm:cxn modelId="{5231528F-B1F9-4281-9B71-0FB859562AF5}" type="presParOf" srcId="{0576760A-EDAD-4EC4-976C-6CDF9E0014C7}" destId="{AC70B611-448B-40AB-A6C4-69402E0E0264}" srcOrd="2" destOrd="0" presId="urn:microsoft.com/office/officeart/2005/8/layout/cycle6"/>
    <dgm:cxn modelId="{1A006FC7-BD5C-4CBA-BD2A-F9D14E3A7D59}" type="presParOf" srcId="{0576760A-EDAD-4EC4-976C-6CDF9E0014C7}" destId="{8904B7A2-F2AC-442C-BA3D-2BE2CE69E14E}" srcOrd="3" destOrd="0" presId="urn:microsoft.com/office/officeart/2005/8/layout/cycle6"/>
    <dgm:cxn modelId="{89587D98-0248-4A64-B2AA-7A78A02F953E}" type="presParOf" srcId="{0576760A-EDAD-4EC4-976C-6CDF9E0014C7}" destId="{1CA10E2B-092D-490F-A190-7F2117A7167E}" srcOrd="4" destOrd="0" presId="urn:microsoft.com/office/officeart/2005/8/layout/cycle6"/>
    <dgm:cxn modelId="{0473DE6E-8E1F-4A9A-B0B3-AC09C0C5FA44}" type="presParOf" srcId="{0576760A-EDAD-4EC4-976C-6CDF9E0014C7}" destId="{82410307-E1AF-40DD-B0A0-FA3F80E7CFEE}" srcOrd="5" destOrd="0" presId="urn:microsoft.com/office/officeart/2005/8/layout/cycle6"/>
    <dgm:cxn modelId="{CECB9CAB-2DBB-45BF-AFF3-9E3DD879DBCB}" type="presParOf" srcId="{0576760A-EDAD-4EC4-976C-6CDF9E0014C7}" destId="{20FDAA3D-003A-4878-857E-64460FE22938}" srcOrd="6" destOrd="0" presId="urn:microsoft.com/office/officeart/2005/8/layout/cycle6"/>
    <dgm:cxn modelId="{70BEF7EF-89FD-4BC6-99DE-5214C2AE337C}" type="presParOf" srcId="{0576760A-EDAD-4EC4-976C-6CDF9E0014C7}" destId="{C9DC8508-9566-42E0-8126-F52B266DCC08}" srcOrd="7" destOrd="0" presId="urn:microsoft.com/office/officeart/2005/8/layout/cycle6"/>
    <dgm:cxn modelId="{B6DFF113-A4C6-4379-A1A2-FA357AF77696}" type="presParOf" srcId="{0576760A-EDAD-4EC4-976C-6CDF9E0014C7}" destId="{97FF1403-BF4A-4BEB-B083-7BE450377B07}" srcOrd="8" destOrd="0" presId="urn:microsoft.com/office/officeart/2005/8/layout/cycle6"/>
    <dgm:cxn modelId="{ECB8BB4B-7401-4629-8C4C-E16A3F304595}" type="presParOf" srcId="{0576760A-EDAD-4EC4-976C-6CDF9E0014C7}" destId="{DB876DF1-503A-4174-B4EF-B5AC84AB4268}" srcOrd="9" destOrd="0" presId="urn:microsoft.com/office/officeart/2005/8/layout/cycle6"/>
    <dgm:cxn modelId="{3AE9A87E-DBCB-42D7-9DE0-B43F60BE74F8}" type="presParOf" srcId="{0576760A-EDAD-4EC4-976C-6CDF9E0014C7}" destId="{5317C0D2-37A4-4F9D-8D94-305F492313FF}" srcOrd="10" destOrd="0" presId="urn:microsoft.com/office/officeart/2005/8/layout/cycle6"/>
    <dgm:cxn modelId="{0E4F86A9-3408-4A41-AF5C-32396B2CD4D9}" type="presParOf" srcId="{0576760A-EDAD-4EC4-976C-6CDF9E0014C7}" destId="{A42DDC30-CAA5-4C30-B6BB-5AEE8256C265}" srcOrd="11" destOrd="0" presId="urn:microsoft.com/office/officeart/2005/8/layout/cycle6"/>
    <dgm:cxn modelId="{5FA8D634-C069-43FB-9C6A-80633F693121}" type="presParOf" srcId="{0576760A-EDAD-4EC4-976C-6CDF9E0014C7}" destId="{41D7CD6F-6B25-4A92-AD7D-088D6C060172}" srcOrd="12" destOrd="0" presId="urn:microsoft.com/office/officeart/2005/8/layout/cycle6"/>
    <dgm:cxn modelId="{341D7D59-7DDA-4E5A-A32B-3CB2DF116DE5}" type="presParOf" srcId="{0576760A-EDAD-4EC4-976C-6CDF9E0014C7}" destId="{9FB3BC96-4C9E-4F04-945C-04833BC847D8}" srcOrd="13" destOrd="0" presId="urn:microsoft.com/office/officeart/2005/8/layout/cycle6"/>
    <dgm:cxn modelId="{25ACC833-173E-42BE-8C06-DA112DA7E3D5}" type="presParOf" srcId="{0576760A-EDAD-4EC4-976C-6CDF9E0014C7}" destId="{EFCC790A-E8FB-4086-AFE0-220BEC57FA0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73A63-8FAD-4666-8663-5B94D45276D5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EA774-73A1-4FBA-AF5C-D429E9C1A3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EA774-73A1-4FBA-AF5C-D429E9C1A39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71AC76-0D64-4BB2-AF47-1E37E9A27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E776C8-874A-4AFA-8A3D-AA3FDB4B7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frame.html?imgurl=http://freshmp3.ru/signaturepics/sigpic28917_1.gif&amp;pageurl=http://www.sunhome.ru/image/17064&amp;id=16767940&amp;iid=0&amp;imgwidth=500&amp;imgheight=254&amp;imgsize=15968&amp;images_links=b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3;&#1072;&#1090;&#1072;&#1096;&#1072;\&#1056;&#1072;&#1073;&#1086;&#1095;&#1080;&#1081;%20&#1089;&#1090;&#1086;&#1083;\&#1080;&#1079;&#1084;&#1077;&#1085;&#1077;&#1085;&#1080;&#1103;%20&#1074;%20&#1087;&#1088;&#1077;&#1079;&#1077;&#1085;&#1090;&#1072;&#1094;&#1080;&#1080;\&#1087;&#1088;&#1077;&#1079;&#1077;&#1085;&#1090;&#1072;&#1094;&#1080;&#1103;\&#1069;.&#1043;&#1088;&#1080;&#1075;%20-%20&#1059;&#1058;&#1056;&#1054;%20&#1080;&#1079;%20&#1087;&#1077;&#1088;&#1074;&#1086;&#1081;%20&#1089;&#1102;&#1080;&#1090;&#1099;%20'Per%20Gjunt.mp3" TargetMode="External"/><Relationship Id="rId6" Type="http://schemas.openxmlformats.org/officeDocument/2006/relationships/hyperlink" Target="http://900igr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3.png"/><Relationship Id="rId2" Type="http://schemas.openxmlformats.org/officeDocument/2006/relationships/audio" Target="file:///C:\Documents%20and%20Settings\&#1053;&#1072;&#1090;&#1072;&#1096;&#1072;\&#1056;&#1072;&#1073;&#1086;&#1095;&#1080;&#1081;%20&#1089;&#1090;&#1086;&#1083;\&#1080;&#1079;&#1084;&#1077;&#1085;&#1077;&#1085;&#1080;&#1103;%20&#1074;%20&#1087;&#1088;&#1077;&#1079;&#1077;&#1085;&#1090;&#1072;&#1094;&#1080;&#1080;\&#1087;&#1088;&#1077;&#1079;&#1077;&#1085;&#1090;&#1072;&#1094;&#1080;&#1103;\&#1041;&#1040;&#1061;%20&#1057;&#1082;&#1077;&#1088;&#1094;&#1086;%20&#1080;&#1079;%20&#1089;&#1102;&#1080;&#1090;&#1099;%20&#1076;&#1083;&#1103;%20&#1092;&#1083;&#1077;&#1081;&#1090;&#1099;.mp3" TargetMode="External"/><Relationship Id="rId1" Type="http://schemas.openxmlformats.org/officeDocument/2006/relationships/audio" Target="file:///C:\Documents%20and%20Settings\&#1053;&#1072;&#1090;&#1072;&#1096;&#1072;\&#1056;&#1072;&#1073;&#1086;&#1095;&#1080;&#1081;%20&#1089;&#1090;&#1086;&#1083;\&#1080;&#1079;&#1084;&#1077;&#1085;&#1077;&#1085;&#1080;&#1103;%20&#1074;%20&#1087;&#1088;&#1077;&#1079;&#1077;&#1085;&#1090;&#1072;&#1094;&#1080;&#1080;\&#1087;&#1088;&#1077;&#1079;&#1077;&#1085;&#1090;&#1072;&#1094;&#1080;&#1103;\04%20-%20&#1052;&#1072;&#1083;&#1077;&#1085;&#1100;&#1082;&#1072;&#1103;%20&#1085;&#1086;&#1095;&#1085;&#1072;&#1103;%20&#1089;&#1077;&#1088;&#1077;&#1085;&#1072;&#1076;&#1072;%20&#1089;&#1086;&#1083;&#1100;%20&#1084;&#1072;&#1078;&#1086;&#1088;%20KV525,4%20-%20Rondo_%20Allegro.mp3" TargetMode="External"/><Relationship Id="rId6" Type="http://schemas.openxmlformats.org/officeDocument/2006/relationships/image" Target="../media/image12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3;&#1072;&#1090;&#1072;&#1096;&#1072;\&#1056;&#1072;&#1073;&#1086;&#1095;&#1080;&#1081;%20&#1089;&#1090;&#1086;&#1083;\&#1080;&#1079;&#1084;&#1077;&#1085;&#1077;&#1085;&#1080;&#1103;%20&#1074;%20&#1087;&#1088;&#1077;&#1079;&#1077;&#1085;&#1090;&#1072;&#1094;&#1080;&#1080;\&#1087;&#1088;&#1077;&#1079;&#1077;&#1085;&#1090;&#1072;&#1094;&#1080;&#1103;\&#1069;.&#1043;&#1088;&#1080;&#1075;%20-%20&#1059;&#1058;&#1056;&#1054;%20&#1080;&#1079;%20&#1087;&#1077;&#1088;&#1074;&#1086;&#1081;%20&#1089;&#1102;&#1080;&#1090;&#1099;%20'Per%20Gjunt.mp3" TargetMode="Externa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go.mail.ru/frame.html?imgurl=http://img.liveinternet.ru/images/attach/3/17616/17616173_14266151_5526850.jpg&amp;pageurl=http://planeta.rambler.ru/users/lilgir/friends/&amp;id=50979298&amp;iid=4&amp;imgwidth=300&amp;imgheight=453&amp;imgsize=25653&amp;images_links=b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Влияние музыки на организм человека</a:t>
            </a:r>
            <a:endParaRPr lang="ru-RU" sz="6000" dirty="0" smtClean="0">
              <a:solidFill>
                <a:schemeClr val="tx1"/>
              </a:solidFill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3357563"/>
            <a:ext cx="6400800" cy="1428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Заднеулица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Дарья,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Заярный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Никита,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Макаева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Диана.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Ученики 8Б класса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МОУ СОШ № 35 г. Таганрога</a:t>
            </a:r>
          </a:p>
        </p:txBody>
      </p:sp>
      <p:pic>
        <p:nvPicPr>
          <p:cNvPr id="2052" name="Picture 4" descr="i?id=16767940&amp;tov=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5000625"/>
            <a:ext cx="2519362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Э.Григ - УТРО из первой сюиты 'Per Gjun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71472" y="1500174"/>
            <a:ext cx="304800" cy="304800"/>
          </a:xfrm>
          <a:prstGeom prst="rect">
            <a:avLst/>
          </a:prstGeom>
        </p:spPr>
      </p:pic>
      <p:sp>
        <p:nvSpPr>
          <p:cNvPr id="6" name="Скругленный прямоугольник 5">
            <a:hlinkClick r:id="rId6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5" showWhenStopped="0">
                <p:cTn id="7" repeatCount="10000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357322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В ней часто чудотворное горит,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И вся она немыслимо лучится,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Она сама со мною говорит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И утешить мне душу не боится.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А. Ахматова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324228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		Музыка занимает немаловажное место в нашей жизни. Но обычно мало кто отдаёт себе отчёт в том, что, она предназначена не только для развлечения и воспитания. Музыка также обладает способностью оказывать заметное воздействие на </a:t>
            </a:r>
            <a:r>
              <a:rPr lang="ru-RU" dirty="0" err="1" smtClean="0"/>
              <a:t>психоэмоциональное</a:t>
            </a:r>
            <a:r>
              <a:rPr lang="ru-RU" dirty="0" smtClean="0"/>
              <a:t> и физическое состояние человека.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200" b="1" dirty="0" smtClean="0">
                <a:solidFill>
                  <a:srgbClr val="0000CC"/>
                </a:solidFill>
              </a:rPr>
              <a:t>Цель работы:</a:t>
            </a:r>
            <a:r>
              <a:rPr lang="ru-RU" sz="4000" dirty="0" smtClean="0"/>
              <a:t> </a:t>
            </a: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</a:rPr>
              <a:t>выяснить, как влияет музыка на организм человека.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4100" b="1" dirty="0" smtClean="0">
                <a:solidFill>
                  <a:srgbClr val="0000CC"/>
                </a:solidFill>
                <a:latin typeface="Garamond" pitchFamily="18" charset="0"/>
              </a:rPr>
              <a:t>Задачи: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</a:rPr>
              <a:t>Подобрать и изучить литературу о происхождении и видах музыки.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</a:rPr>
              <a:t>Разобраться в механизме воздействия музыки на человека, попытаться раскрыть и объяснить особенности реакции человеческого организма от прослушивания музыки.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</a:rPr>
              <a:t>Путём опроса учащихся нашей школы выявить музыкальные вкусы сегодняшней молодёжи.</a:t>
            </a:r>
          </a:p>
        </p:txBody>
      </p:sp>
      <p:sp>
        <p:nvSpPr>
          <p:cNvPr id="31748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Методы исследования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поисковый метод;</a:t>
            </a:r>
          </a:p>
          <a:p>
            <a:pPr lvl="0"/>
            <a:r>
              <a:rPr lang="ru-RU" dirty="0" smtClean="0"/>
              <a:t>метод наблюдения;</a:t>
            </a:r>
          </a:p>
          <a:p>
            <a:pPr lvl="0"/>
            <a:r>
              <a:rPr lang="ru-RU" dirty="0" smtClean="0"/>
              <a:t>метод анализа и синтеза;</a:t>
            </a:r>
          </a:p>
          <a:p>
            <a:pPr lvl="0"/>
            <a:r>
              <a:rPr lang="ru-RU" dirty="0" smtClean="0"/>
              <a:t>метод беседы и опроса;</a:t>
            </a:r>
          </a:p>
          <a:p>
            <a:r>
              <a:rPr lang="ru-RU" dirty="0" smtClean="0"/>
              <a:t>метод обобщения.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rgbClr val="0000FF"/>
                </a:solidFill>
                <a:latin typeface="Times New Roman" pitchFamily="18" charset="0"/>
              </a:rPr>
              <a:t>Происхождение музыки</a:t>
            </a:r>
            <a:r>
              <a:rPr lang="ru-RU" smtClean="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 smtClean="0">
              <a:solidFill>
                <a:srgbClr val="993300"/>
              </a:solidFill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ru-RU" sz="6000" b="1" smtClean="0">
                <a:solidFill>
                  <a:srgbClr val="993300"/>
                </a:solidFill>
                <a:latin typeface="Times New Roman" pitchFamily="18" charset="0"/>
              </a:rPr>
              <a:t>Апполон </a:t>
            </a:r>
            <a:r>
              <a:rPr lang="ru-RU" sz="6000" b="1" smtClean="0">
                <a:solidFill>
                  <a:srgbClr val="993300"/>
                </a:solidFill>
              </a:rPr>
              <a:t>–</a:t>
            </a:r>
            <a:r>
              <a:rPr lang="ru-RU" sz="4400" b="1" smtClean="0">
                <a:solidFill>
                  <a:srgbClr val="993300"/>
                </a:solidFill>
                <a:latin typeface="Times New Roman" pitchFamily="18" charset="0"/>
              </a:rPr>
              <a:t>покровитель музыки</a:t>
            </a:r>
          </a:p>
        </p:txBody>
      </p:sp>
      <p:pic>
        <p:nvPicPr>
          <p:cNvPr id="32772" name="i-main-pic" descr="Картинка 2 из 5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05425" y="1862931"/>
            <a:ext cx="2724150" cy="4000500"/>
          </a:xfrm>
          <a:noFill/>
          <a:ln/>
        </p:spPr>
      </p:pic>
      <p:sp>
        <p:nvSpPr>
          <p:cNvPr id="3277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rgbClr val="0000FF"/>
                </a:solidFill>
                <a:latin typeface="Times New Roman" pitchFamily="18" charset="0"/>
              </a:rPr>
              <a:t>Происхождение музыки</a:t>
            </a:r>
            <a:r>
              <a:rPr lang="ru-RU" smtClean="0"/>
              <a:t> </a:t>
            </a:r>
          </a:p>
        </p:txBody>
      </p:sp>
      <p:pic>
        <p:nvPicPr>
          <p:cNvPr id="33795" name="i-main-pic" descr="Картинка 15 из 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447800"/>
            <a:ext cx="4081463" cy="5029200"/>
          </a:xfrm>
          <a:noFill/>
          <a:ln/>
        </p:spPr>
      </p:pic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z="3600" b="1" smtClean="0">
              <a:solidFill>
                <a:srgbClr val="993300"/>
              </a:solidFill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ru-RU" sz="6000" b="1" smtClean="0">
                <a:solidFill>
                  <a:srgbClr val="993300"/>
                </a:solidFill>
                <a:latin typeface="Times New Roman" pitchFamily="18" charset="0"/>
              </a:rPr>
              <a:t>Орфей </a:t>
            </a:r>
            <a:r>
              <a:rPr lang="ru-RU" sz="6000" b="1" smtClean="0">
                <a:solidFill>
                  <a:srgbClr val="993300"/>
                </a:solidFill>
              </a:rPr>
              <a:t>–</a:t>
            </a:r>
            <a:r>
              <a:rPr lang="ru-RU" sz="6000" b="1" smtClean="0">
                <a:solidFill>
                  <a:srgbClr val="993300"/>
                </a:solidFill>
                <a:latin typeface="Times New Roman" pitchFamily="18" charset="0"/>
              </a:rPr>
              <a:t> </a:t>
            </a:r>
            <a:r>
              <a:rPr lang="ru-RU" sz="4400" b="1" smtClean="0">
                <a:solidFill>
                  <a:srgbClr val="993300"/>
                </a:solidFill>
                <a:latin typeface="Times New Roman" pitchFamily="18" charset="0"/>
              </a:rPr>
              <a:t>прекрасный певец</a:t>
            </a:r>
          </a:p>
        </p:txBody>
      </p:sp>
      <p:sp>
        <p:nvSpPr>
          <p:cNvPr id="3379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Franklin Gothic Heavy" pitchFamily="34" charset="0"/>
              </a:rPr>
              <a:t>Несколько гипотез о происхождении музыки </a:t>
            </a:r>
            <a:endParaRPr lang="ru-RU" dirty="0">
              <a:latin typeface="Franklin Gothic Heavy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музыка родилась в связи с танцем на основе ритма;</a:t>
            </a:r>
          </a:p>
          <a:p>
            <a:pPr algn="just"/>
            <a:r>
              <a:rPr lang="ru-RU" sz="2400" dirty="0" smtClean="0"/>
              <a:t>музыка сформировалась на основе ритма в результате трудовой деятельности человека, в коллективе, во время согласованных физических действий в процессе совместного труда (</a:t>
            </a:r>
            <a:r>
              <a:rPr lang="ru-RU" sz="2400" dirty="0" err="1" smtClean="0"/>
              <a:t>К.Бюхер</a:t>
            </a:r>
            <a:r>
              <a:rPr lang="ru-RU" sz="2400" dirty="0" smtClean="0"/>
              <a:t>) ;</a:t>
            </a:r>
          </a:p>
          <a:p>
            <a:pPr algn="just"/>
            <a:r>
              <a:rPr lang="ru-RU" sz="2400" dirty="0" smtClean="0"/>
              <a:t>музыка появилась как особая форма живой природы, как </a:t>
            </a:r>
            <a:r>
              <a:rPr lang="ru-RU" sz="2400" dirty="0" err="1" smtClean="0"/>
              <a:t>звуко-интонационное</a:t>
            </a:r>
            <a:r>
              <a:rPr lang="ru-RU" sz="2400" dirty="0" smtClean="0"/>
              <a:t> соперничество в любви самцов (Ч.Дарвин);</a:t>
            </a:r>
          </a:p>
          <a:p>
            <a:pPr algn="just"/>
            <a:r>
              <a:rPr lang="ru-RU" sz="2400" dirty="0" smtClean="0"/>
              <a:t>«лингвистическая» теория происхождения музыки – интонационная связь её с речью (Ж.-Ж. Руссо и Г.Спенсер)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Видовое и стилистическое разнообразие музыки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Классическая (или серьезная)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Популярная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Внеевропейская (неевропейская)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Этническая (и традиционная)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Эстрадная (или легкая)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Джаз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Рок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Авангардная (экспериментальная)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Альтернативная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993300"/>
                </a:solidFill>
              </a:rPr>
              <a:t>Виды музыки по среде их обитания и функциям: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военная,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церковная, 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религиозная,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театральная,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танцевальная,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киномузыка</a:t>
            </a:r>
          </a:p>
          <a:p>
            <a:pPr>
              <a:lnSpc>
                <a:spcPct val="90000"/>
              </a:lnSpc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и т.д.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993300"/>
                </a:solidFill>
              </a:rPr>
              <a:t>Виды музыки по характеру исполнения: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вокальная,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инструментальная,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камерная,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вокально-инструментальная,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хоровая,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сольная,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электронная,</a:t>
            </a:r>
          </a:p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фортепианная и др.;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796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993300"/>
                </a:solidFill>
              </a:rPr>
              <a:t/>
            </a:r>
            <a:br>
              <a:rPr lang="ru-RU" sz="4000" b="1" dirty="0" smtClean="0">
                <a:solidFill>
                  <a:srgbClr val="993300"/>
                </a:solidFill>
              </a:rPr>
            </a:br>
            <a:r>
              <a:rPr lang="ru-RU" sz="4000" b="1" dirty="0" smtClean="0">
                <a:solidFill>
                  <a:srgbClr val="993300"/>
                </a:solidFill>
              </a:rPr>
              <a:t/>
            </a:r>
            <a:br>
              <a:rPr lang="ru-RU" sz="4000" b="1" dirty="0" smtClean="0">
                <a:solidFill>
                  <a:srgbClr val="993300"/>
                </a:solidFill>
              </a:rPr>
            </a:br>
            <a:r>
              <a:rPr lang="ru-RU" sz="4000" b="1" dirty="0" smtClean="0">
                <a:solidFill>
                  <a:srgbClr val="993300"/>
                </a:solidFill>
              </a:rPr>
              <a:t/>
            </a:r>
            <a:br>
              <a:rPr lang="ru-RU" sz="4000" b="1" dirty="0" smtClean="0">
                <a:solidFill>
                  <a:srgbClr val="993300"/>
                </a:solidFill>
              </a:rPr>
            </a:br>
            <a:r>
              <a:rPr lang="ru-RU" sz="4000" b="1" dirty="0" smtClean="0">
                <a:solidFill>
                  <a:srgbClr val="993300"/>
                </a:solidFill>
              </a:rPr>
              <a:t/>
            </a:r>
            <a:br>
              <a:rPr lang="ru-RU" sz="4000" b="1" dirty="0" smtClean="0">
                <a:solidFill>
                  <a:srgbClr val="993300"/>
                </a:solidFill>
              </a:rPr>
            </a:br>
            <a:r>
              <a:rPr lang="ru-RU" sz="4000" b="1" dirty="0" smtClean="0">
                <a:solidFill>
                  <a:srgbClr val="993300"/>
                </a:solidFill>
              </a:rPr>
              <a:t>Виды музыки по отличительным свойствам музыкальной фактуры и композиторской техники: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98713"/>
            <a:ext cx="8229600" cy="3727450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полифоническая,</a:t>
            </a:r>
          </a:p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гомофонная,</a:t>
            </a:r>
          </a:p>
          <a:p>
            <a:r>
              <a:rPr lang="ru-RU" sz="28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монодическая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,</a:t>
            </a:r>
          </a:p>
          <a:p>
            <a:r>
              <a:rPr lang="ru-RU" sz="28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гетерофонная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,</a:t>
            </a:r>
          </a:p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сонорная,</a:t>
            </a:r>
          </a:p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серийная и т.п.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4800" b="1" dirty="0" smtClean="0">
                <a:solidFill>
                  <a:srgbClr val="0066FF"/>
                </a:solidFill>
                <a:latin typeface="Times New Roman" pitchFamily="18" charset="0"/>
              </a:rPr>
              <a:t>Восприятие звука человеком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43182"/>
            <a:ext cx="4038600" cy="3482981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000" i="1" dirty="0" smtClean="0"/>
              <a:t>Наружное ухо: 1 – ушная раковина; </a:t>
            </a:r>
            <a:r>
              <a:rPr lang="ru-RU" sz="2000" dirty="0" smtClean="0"/>
              <a:t>2 – </a:t>
            </a:r>
            <a:r>
              <a:rPr lang="ru-RU" sz="2000" i="1" dirty="0" smtClean="0"/>
              <a:t>слуховой проход; </a:t>
            </a:r>
            <a:r>
              <a:rPr lang="ru-RU" sz="2000" dirty="0" smtClean="0"/>
              <a:t>3 – </a:t>
            </a:r>
            <a:r>
              <a:rPr lang="ru-RU" sz="2000" i="1" dirty="0" smtClean="0"/>
              <a:t>барабанная перепонка.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i="1" dirty="0" smtClean="0"/>
              <a:t>Среднее ухо: </a:t>
            </a:r>
            <a:r>
              <a:rPr lang="ru-RU" sz="2000" dirty="0" smtClean="0"/>
              <a:t>4 — </a:t>
            </a:r>
            <a:r>
              <a:rPr lang="ru-RU" sz="2000" i="1" dirty="0" smtClean="0"/>
              <a:t>полость среднего уха; </a:t>
            </a:r>
            <a:r>
              <a:rPr lang="ru-RU" sz="2000" dirty="0" smtClean="0"/>
              <a:t>5 — </a:t>
            </a:r>
            <a:r>
              <a:rPr lang="ru-RU" sz="2000" i="1" dirty="0" smtClean="0"/>
              <a:t>слуховая труба; косточки среднего уха: молоточек </a:t>
            </a:r>
            <a:r>
              <a:rPr lang="ru-RU" sz="2000" dirty="0" smtClean="0"/>
              <a:t>(а), </a:t>
            </a:r>
            <a:r>
              <a:rPr lang="ru-RU" sz="2000" i="1" dirty="0" smtClean="0"/>
              <a:t>наковальня </a:t>
            </a:r>
            <a:r>
              <a:rPr lang="ru-RU" sz="2000" dirty="0" smtClean="0"/>
              <a:t>(б), </a:t>
            </a:r>
            <a:r>
              <a:rPr lang="ru-RU" sz="2000" i="1" dirty="0" smtClean="0"/>
              <a:t>стремечко </a:t>
            </a:r>
            <a:r>
              <a:rPr lang="ru-RU" sz="2000" dirty="0" smtClean="0"/>
              <a:t>(в).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i="1" dirty="0" smtClean="0"/>
              <a:t>Внутреннее ухо: </a:t>
            </a:r>
            <a:r>
              <a:rPr lang="ru-RU" sz="2000" dirty="0" smtClean="0"/>
              <a:t>6 — </a:t>
            </a:r>
            <a:r>
              <a:rPr lang="ru-RU" sz="2000" i="1" dirty="0" smtClean="0"/>
              <a:t>улитка; </a:t>
            </a:r>
            <a:r>
              <a:rPr lang="ru-RU" sz="2000" dirty="0" smtClean="0"/>
              <a:t>7 — </a:t>
            </a:r>
            <a:r>
              <a:rPr lang="ru-RU" sz="2000" i="1" dirty="0" smtClean="0"/>
              <a:t>слуховой нерв.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i="1" dirty="0" smtClean="0"/>
              <a:t>Вестибулярный аппарат:    </a:t>
            </a:r>
            <a:r>
              <a:rPr lang="ru-RU" sz="2000" dirty="0" smtClean="0"/>
              <a:t>8 — </a:t>
            </a:r>
            <a:r>
              <a:rPr lang="ru-RU" sz="2000" i="1" dirty="0" smtClean="0"/>
              <a:t>преддверие с мешочками; </a:t>
            </a:r>
            <a:r>
              <a:rPr lang="ru-RU" sz="2000" dirty="0" smtClean="0"/>
              <a:t>9 — </a:t>
            </a:r>
            <a:r>
              <a:rPr lang="ru-RU" sz="2000" i="1" dirty="0" smtClean="0"/>
              <a:t>полукружные каналы</a:t>
            </a:r>
          </a:p>
        </p:txBody>
      </p:sp>
      <p:pic>
        <p:nvPicPr>
          <p:cNvPr id="23556" name="Picture 4" descr="img24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00587" y="2601119"/>
            <a:ext cx="3933825" cy="2524125"/>
          </a:xfrm>
          <a:noFill/>
        </p:spPr>
      </p:pic>
      <p:sp>
        <p:nvSpPr>
          <p:cNvPr id="2355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86800" y="6400800"/>
            <a:ext cx="457200" cy="4572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3558" name="Picture 4" descr="img2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428868"/>
            <a:ext cx="420528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121442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Орган слуха позволяет различать все основные свойства звука: высоту, силу (интенсивность, громкость), тембр.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Слуховой путь человека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В психологии существует такой термин как "</a:t>
            </a:r>
            <a:r>
              <a:rPr lang="ru-RU" b="1" dirty="0" smtClean="0"/>
              <a:t>СЛУХОВОЙ ПУТЬ" («Царственный путь»</a:t>
            </a:r>
            <a:r>
              <a:rPr lang="ru-RU" dirty="0" smtClean="0"/>
              <a:t>) – это путь от начала звука до результата, который достигается раздражением одного или нескольких нервных центров мозга. Каждое слово, музыкальное произведение или просто звук имеют свои слуховые пути</a:t>
            </a:r>
          </a:p>
          <a:p>
            <a:pPr algn="just"/>
            <a:r>
              <a:rPr lang="ru-RU" dirty="0" smtClean="0"/>
              <a:t>Классическая музыка имеет свои слуховые пути. В основном, она написана в ритме работы сердца (60-70 ударов в минуту) и поэтому благотворно влияет на основные функции всего организма. Некоторые произведения, музыкальные фразы, проникая в мозг, успокаивают возбужденные нервные центры (например, гнева или недовольства), снимают состояние стресса, снимают боль, улучшению процессов обмена.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14414" y="857232"/>
          <a:ext cx="6929486" cy="5334000"/>
        </p:xfrm>
        <a:graphic>
          <a:graphicData uri="http://schemas.openxmlformats.org/drawingml/2006/table">
            <a:tbl>
              <a:tblPr/>
              <a:tblGrid>
                <a:gridCol w="3302600"/>
                <a:gridCol w="3626886"/>
              </a:tblGrid>
              <a:tr h="205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каких состояний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8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Музыкальные произведения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уменьшения агрессивности, конфликтности и напряженности в отношениях с окружающим миром.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А. </a:t>
                      </a:r>
                      <a:r>
                        <a:rPr lang="ru-RU" sz="1400" kern="800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Вивальди</a:t>
                      </a: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 «Времена года» (зима)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Ф. Шопен Концерт № 2 для </a:t>
                      </a:r>
                      <a:r>
                        <a:rPr lang="ru-RU" sz="1400" kern="800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ф-но</a:t>
                      </a: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 с орк.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Р. Шуман «Детский уголок»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И.С. Бах Кантата №2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Л. Бетховен «Лунная соната»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От озлобленности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И.С. Бах «Итальянский концерт»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Й. Гайдн Симфонии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уменьшения чувства скованности, тревоги, неуверенности в своих силах и благополучном исходе происходящего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Л. Бетховен Симфония № 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Ф. Шопен Полонез № 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Й. Гайдн Квартет №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 Штраус Вальсы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общего успокоения, умиротворения и согласия самим собою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Ф. Шуберт «</a:t>
                      </a:r>
                      <a:r>
                        <a:rPr lang="en-US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Ave Maria</a:t>
                      </a: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», Ф. Лист «Обручение» К. Сен-Санс «Лебедь», К. Дебюсси «Лунный свет», П.И. Чайковский Серенада До мажор Балетная сюита ор.66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 Брамс «Колыбельная»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улучшения общего самочувствия после эмоционального напряжения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Л. </a:t>
                      </a:r>
                      <a:r>
                        <a:rPr lang="ru-RU" sz="1400" kern="800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Боккерини</a:t>
                      </a: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 Менуэт, Ф. Шопен Вальсы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В.А. Моцарт «Маленькая ночная серенада»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И.С. Бах Мелодия из сюиты №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поднятия общего жизненного тонуса, улучшения самочувствия и настроения, повышения активности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Ф.Лист «Венгерская рапсодия» № 12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А. Хачатурян «Галоп», «Вальс»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Ф.Шопен Вальс до-диез минор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Для создания чувства радости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Дж. Гершвин «Голубая рапсодия»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И. Штраус «Сказки Венского леса»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-39119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</a:rPr>
              <a:t>Музыкальные произведения для гармонизации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</a:rPr>
              <a:t>различных состояний человека.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8588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/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Влияние музыки на человека</a:t>
            </a:r>
            <a:r>
              <a:rPr lang="ru-RU" dirty="0" smtClean="0">
                <a:solidFill>
                  <a:schemeClr val="accent3"/>
                </a:solidFill>
              </a:rPr>
              <a:t/>
            </a:r>
            <a:br>
              <a:rPr lang="ru-RU" dirty="0" smtClean="0">
                <a:solidFill>
                  <a:schemeClr val="accent3"/>
                </a:solidFill>
              </a:rPr>
            </a:b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pPr algn="just"/>
            <a:r>
              <a:rPr lang="ru-RU" b="1" dirty="0" smtClean="0"/>
              <a:t>Телесно-двигательный аспект </a:t>
            </a:r>
            <a:r>
              <a:rPr lang="ru-RU" dirty="0" smtClean="0"/>
              <a:t>влияния музыки самый древний. Древний человек использовал </a:t>
            </a:r>
            <a:r>
              <a:rPr lang="ru-RU" dirty="0" err="1" smtClean="0"/>
              <a:t>темпо-ритмический</a:t>
            </a:r>
            <a:r>
              <a:rPr lang="ru-RU" dirty="0" smtClean="0"/>
              <a:t> рисунок для сопровождения ритуалов посвящения в воины, подготовки к охоте, включая в себя телесно-двигательные действия.</a:t>
            </a:r>
          </a:p>
          <a:p>
            <a:pPr algn="just"/>
            <a:r>
              <a:rPr lang="ru-RU" b="1" dirty="0" smtClean="0"/>
              <a:t>Эмоциональный аспект </a:t>
            </a:r>
            <a:r>
              <a:rPr lang="ru-RU" dirty="0" smtClean="0"/>
              <a:t>относительно молодой.</a:t>
            </a:r>
          </a:p>
          <a:p>
            <a:pPr algn="just">
              <a:buNone/>
            </a:pPr>
            <a:r>
              <a:rPr lang="ru-RU" dirty="0" smtClean="0"/>
              <a:t>    Музыка влияет на эмоциональное состояние человека. Она может успокаивать и возбуждать, смягчать и ожесточать, вызывать воспоминания, утешать боль, усиливать агрессию...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Значение музыки в военное время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Музыка способна сплотить людей в едином эмоциональном порыве, внушить уверенность в победе. Она выражает радость победы и помогает пережить скорбь о погибших в бою.</a:t>
            </a:r>
          </a:p>
          <a:p>
            <a:pPr algn="just"/>
            <a:r>
              <a:rPr lang="ru-RU" dirty="0" smtClean="0"/>
              <a:t>А.В. Суворов говорил: "Музыка удваивает, утраивает армию. Музыка в бою нужна и полезна, и надобно, чтобы она была самая громкая. С распущенными знаменами и громогласной музыкой взял я Измаил".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В годы Великой Отечественной войны музыка воодушевляла солдат, придавала бойцам силу и бодрость, помогала легче переносить разлуку с близкими, вселяла веру в победу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solidFill>
                  <a:srgbClr val="C00000"/>
                </a:solidFill>
              </a:rPr>
              <a:t>Из истории применения целебных свойств музыки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Еще в глубокой древности было известно, что звуковые колебания (и, в частности, музыка) способны оказывать эффективное лечебное или болезнетворное воздействие на человеческий организм и психику. </a:t>
            </a:r>
          </a:p>
          <a:p>
            <a:pPr algn="just"/>
            <a:r>
              <a:rPr lang="ru-RU" dirty="0" smtClean="0"/>
              <a:t>Пифагор, которого, называют “первым </a:t>
            </a:r>
            <a:r>
              <a:rPr lang="ru-RU" dirty="0" err="1" smtClean="0"/>
              <a:t>музыкотерапевтом</a:t>
            </a:r>
            <a:r>
              <a:rPr lang="ru-RU" dirty="0" smtClean="0"/>
              <a:t>”, создал целую методику такой терапии и успешно применял её. </a:t>
            </a:r>
          </a:p>
          <a:p>
            <a:pPr algn="just"/>
            <a:r>
              <a:rPr lang="ru-RU" dirty="0" smtClean="0"/>
              <a:t>В парфянском царстве (III в. до н. э.) был выстроен специальный музыкально-медицинский центр.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Музыка - мощнейший источник  </a:t>
            </a:r>
            <a:r>
              <a:rPr lang="ru-RU" dirty="0" err="1" smtClean="0">
                <a:solidFill>
                  <a:srgbClr val="C00000"/>
                </a:solidFill>
              </a:rPr>
              <a:t>энеpгий</a:t>
            </a:r>
            <a:r>
              <a:rPr lang="ru-RU" dirty="0" smtClean="0">
                <a:solidFill>
                  <a:srgbClr val="C00000"/>
                </a:solidFill>
              </a:rPr>
              <a:t>, влияющих на человека. </a:t>
            </a:r>
          </a:p>
          <a:p>
            <a:pPr algn="just"/>
            <a:r>
              <a:rPr lang="ru-RU" dirty="0" smtClean="0"/>
              <a:t>В XIX веке ученый </a:t>
            </a:r>
            <a:r>
              <a:rPr lang="ru-RU" dirty="0" err="1" smtClean="0"/>
              <a:t>И.Догель</a:t>
            </a:r>
            <a:r>
              <a:rPr lang="ru-RU" dirty="0" smtClean="0"/>
              <a:t> установил, что под воздействием </a:t>
            </a:r>
            <a:r>
              <a:rPr lang="ru-RU" dirty="0" err="1" smtClean="0"/>
              <a:t>мyзыки</a:t>
            </a:r>
            <a:r>
              <a:rPr lang="ru-RU" dirty="0" smtClean="0"/>
              <a:t> меняются кровяное давление, частота сокращений </a:t>
            </a:r>
            <a:r>
              <a:rPr lang="ru-RU" dirty="0" err="1" smtClean="0"/>
              <a:t>сеpдечной</a:t>
            </a:r>
            <a:r>
              <a:rPr lang="ru-RU" dirty="0" smtClean="0"/>
              <a:t> мышцы, </a:t>
            </a:r>
            <a:r>
              <a:rPr lang="ru-RU" dirty="0" err="1" smtClean="0"/>
              <a:t>pитм</a:t>
            </a:r>
            <a:r>
              <a:rPr lang="ru-RU" dirty="0" smtClean="0"/>
              <a:t> и </a:t>
            </a:r>
            <a:r>
              <a:rPr lang="ru-RU" dirty="0" err="1" smtClean="0"/>
              <a:t>глyбина</a:t>
            </a:r>
            <a:r>
              <a:rPr lang="ru-RU" dirty="0" smtClean="0"/>
              <a:t> дыхания, как </a:t>
            </a:r>
            <a:r>
              <a:rPr lang="ru-RU" dirty="0" err="1" smtClean="0"/>
              <a:t>y</a:t>
            </a:r>
            <a:r>
              <a:rPr lang="ru-RU" dirty="0" smtClean="0"/>
              <a:t> животных, так и </a:t>
            </a:r>
            <a:r>
              <a:rPr lang="ru-RU" dirty="0" err="1" smtClean="0"/>
              <a:t>y</a:t>
            </a:r>
            <a:r>
              <a:rPr lang="ru-RU" dirty="0" smtClean="0"/>
              <a:t> человека. </a:t>
            </a:r>
          </a:p>
          <a:p>
            <a:pPr algn="just"/>
            <a:r>
              <a:rPr lang="ru-RU" dirty="0" smtClean="0"/>
              <a:t>Известный </a:t>
            </a:r>
            <a:r>
              <a:rPr lang="ru-RU" dirty="0" err="1" smtClean="0"/>
              <a:t>pyсский</a:t>
            </a:r>
            <a:r>
              <a:rPr lang="ru-RU" dirty="0" smtClean="0"/>
              <a:t> </a:t>
            </a:r>
            <a:r>
              <a:rPr lang="ru-RU" dirty="0" err="1" smtClean="0"/>
              <a:t>хиpypг</a:t>
            </a:r>
            <a:r>
              <a:rPr lang="ru-RU" dirty="0" smtClean="0"/>
              <a:t> академик </a:t>
            </a:r>
            <a:r>
              <a:rPr lang="ru-RU" dirty="0" err="1" smtClean="0"/>
              <a:t>Б.Петpовский</a:t>
            </a:r>
            <a:r>
              <a:rPr lang="ru-RU" dirty="0" smtClean="0"/>
              <a:t> использовал </a:t>
            </a:r>
            <a:r>
              <a:rPr lang="ru-RU" dirty="0" err="1" smtClean="0"/>
              <a:t>мyзыкy</a:t>
            </a:r>
            <a:r>
              <a:rPr lang="ru-RU" dirty="0" smtClean="0"/>
              <a:t> во </a:t>
            </a:r>
            <a:r>
              <a:rPr lang="ru-RU" dirty="0" err="1" smtClean="0"/>
              <a:t>вpемя</a:t>
            </a:r>
            <a:r>
              <a:rPr lang="ru-RU" dirty="0" smtClean="0"/>
              <a:t> сложных </a:t>
            </a:r>
            <a:r>
              <a:rPr lang="ru-RU" dirty="0" err="1" smtClean="0"/>
              <a:t>опеpаций</a:t>
            </a:r>
            <a:r>
              <a:rPr lang="ru-RU" dirty="0" smtClean="0"/>
              <a:t>: согласно его наблюдениям под воздействием </a:t>
            </a:r>
            <a:r>
              <a:rPr lang="ru-RU" dirty="0" err="1" smtClean="0"/>
              <a:t>мyзыки</a:t>
            </a:r>
            <a:r>
              <a:rPr lang="ru-RU" dirty="0" smtClean="0"/>
              <a:t> </a:t>
            </a:r>
            <a:r>
              <a:rPr lang="ru-RU" dirty="0" err="1" smtClean="0"/>
              <a:t>оpганизм</a:t>
            </a:r>
            <a:r>
              <a:rPr lang="ru-RU" dirty="0" smtClean="0"/>
              <a:t> начинает работать более гармонично.</a:t>
            </a:r>
          </a:p>
          <a:p>
            <a:pPr algn="just"/>
            <a:r>
              <a:rPr lang="ru-RU" dirty="0" smtClean="0"/>
              <a:t>Выдающийся психоневролог академик </a:t>
            </a:r>
            <a:r>
              <a:rPr lang="ru-RU" dirty="0" err="1" smtClean="0"/>
              <a:t>Бехтеpев</a:t>
            </a:r>
            <a:r>
              <a:rPr lang="ru-RU" dirty="0" smtClean="0"/>
              <a:t> считал, что музыка положительно влияет на дыхание, </a:t>
            </a:r>
            <a:r>
              <a:rPr lang="ru-RU" dirty="0" err="1" smtClean="0"/>
              <a:t>кpовообpащение</a:t>
            </a:r>
            <a:r>
              <a:rPr lang="ru-RU" dirty="0" smtClean="0"/>
              <a:t>, </a:t>
            </a:r>
            <a:r>
              <a:rPr lang="ru-RU" dirty="0" err="1" smtClean="0"/>
              <a:t>yстpаняет</a:t>
            </a:r>
            <a:r>
              <a:rPr lang="ru-RU" dirty="0" smtClean="0"/>
              <a:t> </a:t>
            </a:r>
            <a:r>
              <a:rPr lang="ru-RU" dirty="0" err="1" smtClean="0"/>
              <a:t>pастyщyю</a:t>
            </a:r>
            <a:r>
              <a:rPr lang="ru-RU" dirty="0" smtClean="0"/>
              <a:t> </a:t>
            </a:r>
            <a:r>
              <a:rPr lang="ru-RU" dirty="0" err="1" smtClean="0"/>
              <a:t>yсталость</a:t>
            </a:r>
            <a:r>
              <a:rPr lang="ru-RU" dirty="0" smtClean="0"/>
              <a:t> и </a:t>
            </a:r>
            <a:r>
              <a:rPr lang="ru-RU" dirty="0" err="1" smtClean="0"/>
              <a:t>пpидает</a:t>
            </a:r>
            <a:r>
              <a:rPr lang="ru-RU" dirty="0" smtClean="0"/>
              <a:t> </a:t>
            </a:r>
            <a:r>
              <a:rPr lang="ru-RU" dirty="0" err="1" smtClean="0"/>
              <a:t>физическyю</a:t>
            </a:r>
            <a:r>
              <a:rPr lang="ru-RU" dirty="0" smtClean="0"/>
              <a:t> </a:t>
            </a:r>
            <a:r>
              <a:rPr lang="ru-RU" dirty="0" err="1" smtClean="0"/>
              <a:t>бодpость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1444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>
                <a:solidFill>
                  <a:srgbClr val="C00000"/>
                </a:solidFill>
              </a:rPr>
              <a:t>Применение музыкотерапии в современной медицине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2800" dirty="0" smtClean="0"/>
              <a:t>    Музыкотерапия - одно из наиболее интересных и пока малоисследованных направлений традиционной медицины. Терапевтический эффект этой методики базируется на частотном колебании музыкальных звуков, резонирующих с отдельными органами, системами или всем организмом человека в целом.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071546"/>
            <a:ext cx="76438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chemeClr val="tx2"/>
                </a:solidFill>
              </a:rPr>
              <a:t>В московском центре «</a:t>
            </a:r>
            <a:r>
              <a:rPr lang="ru-RU" sz="3200" dirty="0" err="1" smtClean="0">
                <a:solidFill>
                  <a:schemeClr val="tx2"/>
                </a:solidFill>
              </a:rPr>
              <a:t>Эйдос</a:t>
            </a:r>
            <a:r>
              <a:rPr lang="ru-RU" sz="3200" dirty="0" smtClean="0">
                <a:solidFill>
                  <a:schemeClr val="tx2"/>
                </a:solidFill>
              </a:rPr>
              <a:t>» музыкальная терапия используется для лечения сахарного диабета. В этом большую роль оказывают звуки природных шумов : прибоя, пения птиц, рокота океанских волн, раскатов грома.</a:t>
            </a:r>
            <a:r>
              <a:rPr lang="ru-RU" sz="3200" dirty="0" smtClean="0">
                <a:solidFill>
                  <a:srgbClr val="00FF00"/>
                </a:solidFill>
              </a:rPr>
              <a:t> </a:t>
            </a:r>
            <a:endParaRPr lang="ru-RU" sz="3200" dirty="0"/>
          </a:p>
        </p:txBody>
      </p:sp>
      <p:pic>
        <p:nvPicPr>
          <p:cNvPr id="5" name="Picture 2" descr="C:\Documents and Settings\Учитель\Мои документы\Рисунок\Анимация\SY01590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4357688"/>
            <a:ext cx="292893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4 основных направления лечебного действия музыкотерапии: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Использование музыки в психотерапевтических целях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428625"/>
            <a:ext cx="8229600" cy="841375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«Эффект Моцарта»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571625"/>
            <a:ext cx="8229600" cy="504031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buNone/>
            </a:pPr>
            <a:r>
              <a:rPr lang="ru-RU" sz="2400" dirty="0" smtClean="0"/>
              <a:t>    Специалисты считают </a:t>
            </a:r>
            <a:r>
              <a:rPr lang="ru-RU" sz="2400" dirty="0" err="1" smtClean="0"/>
              <a:t>мyзыкy</a:t>
            </a:r>
            <a:r>
              <a:rPr lang="ru-RU" sz="2400" dirty="0" smtClean="0"/>
              <a:t> </a:t>
            </a:r>
            <a:r>
              <a:rPr lang="ru-RU" sz="2400" dirty="0" err="1" smtClean="0"/>
              <a:t>Моцаpта</a:t>
            </a:r>
            <a:r>
              <a:rPr lang="ru-RU" sz="2400" dirty="0" smtClean="0"/>
              <a:t> феноменом в области воздействия </a:t>
            </a:r>
            <a:r>
              <a:rPr lang="ru-RU" sz="2400" dirty="0" err="1" smtClean="0"/>
              <a:t>мyзыки</a:t>
            </a:r>
            <a:r>
              <a:rPr lang="ru-RU" sz="2400" dirty="0" smtClean="0"/>
              <a:t> на живые </a:t>
            </a:r>
            <a:r>
              <a:rPr lang="ru-RU" sz="2400" dirty="0" err="1" smtClean="0"/>
              <a:t>оpганизмы</a:t>
            </a:r>
            <a:r>
              <a:rPr lang="ru-RU" sz="2400" dirty="0" smtClean="0"/>
              <a:t>. </a:t>
            </a:r>
            <a:r>
              <a:rPr lang="ru-RU" sz="2400" dirty="0" err="1" smtClean="0"/>
              <a:t>Напpимеp</a:t>
            </a:r>
            <a:r>
              <a:rPr lang="ru-RU" sz="2400" dirty="0" smtClean="0"/>
              <a:t>, </a:t>
            </a:r>
            <a:r>
              <a:rPr lang="ru-RU" sz="2400" dirty="0" err="1" smtClean="0"/>
              <a:t>бpитанский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наyчный</a:t>
            </a:r>
            <a:r>
              <a:rPr lang="ru-RU" sz="2400" dirty="0" smtClean="0"/>
              <a:t> </a:t>
            </a:r>
            <a:r>
              <a:rPr lang="ru-RU" sz="2400" dirty="0" err="1" smtClean="0"/>
              <a:t>жypнал</a:t>
            </a:r>
            <a:r>
              <a:rPr lang="ru-RU" sz="2400" dirty="0" smtClean="0"/>
              <a:t> "</a:t>
            </a:r>
            <a:r>
              <a:rPr lang="ru-RU" sz="2400" dirty="0" err="1" smtClean="0"/>
              <a:t>Nature</a:t>
            </a:r>
            <a:r>
              <a:rPr lang="ru-RU" sz="2400" dirty="0" smtClean="0"/>
              <a:t>" </a:t>
            </a:r>
            <a:r>
              <a:rPr lang="ru-RU" sz="2400" dirty="0" err="1" smtClean="0"/>
              <a:t>опyбликовал</a:t>
            </a:r>
            <a:r>
              <a:rPr lang="ru-RU" sz="2400" dirty="0" smtClean="0"/>
              <a:t> статью </a:t>
            </a:r>
            <a:r>
              <a:rPr lang="ru-RU" sz="2400" dirty="0" err="1" smtClean="0"/>
              <a:t>амеpиканской</a:t>
            </a:r>
            <a:r>
              <a:rPr lang="ru-RU" sz="2400" dirty="0" smtClean="0"/>
              <a:t> исследовательницы из </a:t>
            </a:r>
            <a:r>
              <a:rPr lang="ru-RU" sz="2400" dirty="0" err="1" smtClean="0"/>
              <a:t>калифоpнийского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yнивеpситета</a:t>
            </a:r>
            <a:r>
              <a:rPr lang="ru-RU" sz="2400" dirty="0" smtClean="0"/>
              <a:t>, </a:t>
            </a:r>
            <a:r>
              <a:rPr lang="ru-RU" sz="2400" dirty="0" err="1" smtClean="0"/>
              <a:t>доктоpа</a:t>
            </a:r>
            <a:r>
              <a:rPr lang="ru-RU" sz="2400" dirty="0" smtClean="0"/>
              <a:t> </a:t>
            </a:r>
            <a:r>
              <a:rPr lang="ru-RU" sz="2400" dirty="0" err="1" smtClean="0"/>
              <a:t>Фpанзис</a:t>
            </a:r>
            <a:r>
              <a:rPr lang="ru-RU" sz="2400" dirty="0" smtClean="0"/>
              <a:t> </a:t>
            </a:r>
            <a:r>
              <a:rPr lang="ru-RU" sz="2400" dirty="0" err="1" smtClean="0"/>
              <a:t>Раyшеp</a:t>
            </a:r>
            <a:r>
              <a:rPr lang="ru-RU" sz="2400" dirty="0" smtClean="0"/>
              <a:t> о положительном влиянии </a:t>
            </a:r>
            <a:r>
              <a:rPr lang="ru-RU" sz="2400" dirty="0" err="1" smtClean="0"/>
              <a:t>мyзыки</a:t>
            </a:r>
            <a:r>
              <a:rPr lang="ru-RU" sz="2400" dirty="0" smtClean="0"/>
              <a:t> </a:t>
            </a:r>
            <a:r>
              <a:rPr lang="ru-RU" sz="2400" dirty="0" err="1" smtClean="0"/>
              <a:t>Моцаpта</a:t>
            </a:r>
            <a:r>
              <a:rPr lang="ru-RU" sz="2400" dirty="0" smtClean="0"/>
              <a:t> на человеческий интеллект. </a:t>
            </a:r>
          </a:p>
          <a:p>
            <a:pPr algn="just">
              <a:lnSpc>
                <a:spcPct val="110000"/>
              </a:lnSpc>
              <a:buNone/>
            </a:pPr>
            <a:r>
              <a:rPr lang="ru-RU" sz="2400" dirty="0" smtClean="0"/>
              <a:t>    Проведенные эксперименты подтверждают, что это действительно так. После </a:t>
            </a:r>
            <a:r>
              <a:rPr lang="ru-RU" sz="2400" dirty="0" err="1" smtClean="0"/>
              <a:t>пpослyшивания</a:t>
            </a:r>
            <a:r>
              <a:rPr lang="ru-RU" sz="2400" dirty="0" smtClean="0"/>
              <a:t> фортепианной музыки Моцарта тесты показали повышение так называемого "коэффициента интеллектуальности" </a:t>
            </a:r>
            <a:r>
              <a:rPr lang="ru-RU" sz="2400" dirty="0" err="1" smtClean="0"/>
              <a:t>y</a:t>
            </a:r>
            <a:r>
              <a:rPr lang="ru-RU" sz="2400" dirty="0" smtClean="0"/>
              <a:t> участников эксперимента на несколько баллов. Интересным фактом явилось то, что музыка Моцарта повышала умственные способности </a:t>
            </a:r>
            <a:r>
              <a:rPr lang="ru-RU" sz="2400" dirty="0" err="1" smtClean="0"/>
              <a:t>y</a:t>
            </a:r>
            <a:r>
              <a:rPr lang="ru-RU" sz="2400" dirty="0" smtClean="0"/>
              <a:t> всех участников эксперимента - как </a:t>
            </a:r>
            <a:r>
              <a:rPr lang="ru-RU" sz="2400" dirty="0" err="1" smtClean="0"/>
              <a:t>y</a:t>
            </a:r>
            <a:r>
              <a:rPr lang="ru-RU" sz="2400" dirty="0" smtClean="0"/>
              <a:t> тех, кто любит Моцарта, так и </a:t>
            </a:r>
            <a:r>
              <a:rPr lang="ru-RU" sz="2400" dirty="0" err="1" smtClean="0"/>
              <a:t>y</a:t>
            </a:r>
            <a:r>
              <a:rPr lang="ru-RU" sz="2400" dirty="0" smtClean="0"/>
              <a:t> тех, кому она не нравится.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29641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Духовное развитие личности через музыкальную культуру как одна из форм здорового образа жизни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6"/>
            <a:ext cx="8229600" cy="203834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(наши наблюдения, анализ анкетирования и статистические данные исследовательской работы)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C1201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643438" cy="3071809"/>
          </a:xfrm>
        </p:spPr>
      </p:pic>
      <p:pic>
        <p:nvPicPr>
          <p:cNvPr id="5" name="Рисунок 4" descr="PC1802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0"/>
            <a:ext cx="4500562" cy="3071810"/>
          </a:xfrm>
          <a:prstGeom prst="rect">
            <a:avLst/>
          </a:prstGeom>
        </p:spPr>
      </p:pic>
      <p:pic>
        <p:nvPicPr>
          <p:cNvPr id="6" name="Рисунок 5" descr="PC1902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4686"/>
            <a:ext cx="4643438" cy="3643314"/>
          </a:xfrm>
          <a:prstGeom prst="rect">
            <a:avLst/>
          </a:prstGeom>
        </p:spPr>
      </p:pic>
      <p:pic>
        <p:nvPicPr>
          <p:cNvPr id="7" name="Рисунок 6" descr="PC2102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214686"/>
            <a:ext cx="4572000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50019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Воздействие музыки на душевное состояние учащихся 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Участники наблюдения -  учащиеся 5 «А» класса.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Результат : предлагаемая музыка имела благотворное влияние на душевное состояние учеников. </a:t>
            </a: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2"/>
          </p:nvPr>
        </p:nvGraphicFramePr>
        <p:xfrm>
          <a:off x="-500098" y="1428736"/>
          <a:ext cx="692948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5429256" y="1571612"/>
          <a:ext cx="407193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04 - Маленькая ночная серенада соль мажор KV525,4 - Rondo_ Alleg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28596" y="6000768"/>
            <a:ext cx="304800" cy="304800"/>
          </a:xfrm>
          <a:prstGeom prst="rect">
            <a:avLst/>
          </a:prstGeom>
        </p:spPr>
      </p:pic>
      <p:pic>
        <p:nvPicPr>
          <p:cNvPr id="10" name="БАХ Скерцо из сюиты для флейты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357158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29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67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Graphic spid="4" grpId="0">
        <p:bldAsOne/>
      </p:bldGraphic>
      <p:bldGraphic spid="8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247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Какую музыку любите слушать?</a:t>
            </a:r>
            <a:r>
              <a:rPr lang="ru-RU" sz="5400" b="1" dirty="0" smtClean="0">
                <a:solidFill>
                  <a:srgbClr val="C00000"/>
                </a:solidFill>
              </a:rPr>
              <a:t/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Участники наблюдения -  учащиеся 11 «А», 11 «Б» классов.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Результат : </a:t>
            </a:r>
            <a:r>
              <a:rPr lang="ru-RU" sz="2000" b="1" dirty="0" smtClean="0"/>
              <a:t>музыкальные предпочтения многих учащихся могут привести к серьезным нарушениям слуха и значительным изменениям в психике: напряженности, конфликтности, агрессивности, ухудшениям общего самочувствия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4" name="Chart 2"/>
          <p:cNvGraphicFramePr>
            <a:graphicFrameLocks noGrp="1"/>
          </p:cNvGraphicFramePr>
          <p:nvPr>
            <p:ph idx="1"/>
          </p:nvPr>
        </p:nvGraphicFramePr>
        <p:xfrm>
          <a:off x="457200" y="2285992"/>
          <a:ext cx="8229600" cy="457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Э.Григ - УТРО из первой сюиты 'Per Gjun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1428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2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Музыка и здоровье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Многие  направления современной музыки действуют </a:t>
            </a:r>
            <a:r>
              <a:rPr lang="ru-RU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pазpyшительно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на человеческий организм.</a:t>
            </a:r>
          </a:p>
          <a:p>
            <a:pPr algn="just"/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Продолжительный звук свыше 80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децибел вреден для здоровья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Ну а максимальный порог для человека – 120 децибел.</a:t>
            </a:r>
          </a:p>
          <a:p>
            <a:pPr algn="just"/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Громкая речь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и шум улицы днем – 60-70 </a:t>
            </a:r>
            <a:r>
              <a:rPr lang="ru-RU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Громкая музыка в исполнении ансамбля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и шум несущего грузовика – 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70-80 </a:t>
            </a:r>
            <a:r>
              <a:rPr lang="ru-RU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Сильный крик,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стук колес поезда – 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80-90 </a:t>
            </a:r>
            <a:r>
              <a:rPr lang="ru-RU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Шум авиамотора, 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концерт рейва или тяжелого рока – 100-120 </a:t>
            </a:r>
            <a:r>
              <a:rPr lang="ru-RU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Шум взлетающего «Боинга» - 120-140 </a:t>
            </a:r>
            <a:r>
              <a:rPr lang="ru-RU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дец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Музыкальные «пятиминутки» на уроках могут развить активное внимание, способность к сосредоточению, моторно-слуховую память, способствовать эффективности умственного труда или, наоборот, успокоить, снять состояние стресса.</a:t>
            </a:r>
          </a:p>
          <a:p>
            <a:pPr algn="just"/>
            <a:r>
              <a:rPr lang="ru-RU" dirty="0" smtClean="0"/>
              <a:t>Музыка, звучащая в медицинском кабинете, поможет преодолеть чувство страха, утешить боль, улучшить </a:t>
            </a:r>
            <a:r>
              <a:rPr lang="ru-RU" dirty="0" err="1" smtClean="0"/>
              <a:t>сердечно-сосудистую</a:t>
            </a:r>
            <a:r>
              <a:rPr lang="ru-RU" dirty="0" smtClean="0"/>
              <a:t> деятельность и процессы обмена.</a:t>
            </a:r>
          </a:p>
          <a:p>
            <a:pPr algn="just"/>
            <a:r>
              <a:rPr lang="ru-RU" dirty="0" smtClean="0"/>
              <a:t>Двухчасовая программа по музыке и ежемесячные внеурочные музыкальные мероприятия будут стимулировать центры положительных эмоций, вызывать подъем духа и творческую активность.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28604"/>
            <a:ext cx="87868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НАШИ ПРЕДЛОЖЕНИЯ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2339975" y="260350"/>
            <a:ext cx="4105275" cy="134143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выводы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1916113"/>
            <a:ext cx="468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70000"/>
              <a:buFontTx/>
              <a:buBlip>
                <a:blip r:embed="rId2"/>
              </a:buBlip>
            </a:pPr>
            <a:r>
              <a:rPr lang="ru-RU"/>
              <a:t>  </a:t>
            </a:r>
            <a:endParaRPr lang="ru-RU" sz="2000" b="1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68313" y="1916113"/>
            <a:ext cx="8999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000" b="1" dirty="0">
                <a:solidFill>
                  <a:srgbClr val="002060"/>
                </a:solidFill>
              </a:rPr>
              <a:t>динамичная музыка оказывает стимулирующее влияние на мышечную работоспособность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87313" y="2800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0" y="2997200"/>
            <a:ext cx="503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  <a:buFontTx/>
              <a:buBlip>
                <a:blip r:embed="rId2"/>
              </a:buBlip>
            </a:pPr>
            <a:r>
              <a:rPr lang="ru-RU" sz="2000" b="1">
                <a:solidFill>
                  <a:srgbClr val="0000FF"/>
                </a:solidFill>
              </a:rPr>
              <a:t>  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28625" y="2714625"/>
            <a:ext cx="828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</a:pPr>
            <a:r>
              <a:rPr lang="ru-RU" sz="2000" b="1" dirty="0">
                <a:solidFill>
                  <a:srgbClr val="002060"/>
                </a:solidFill>
              </a:rPr>
              <a:t>музыка энергичная, с четким ритмом ,контрастная,  умеренного типа и громкости оказывает </a:t>
            </a:r>
            <a:r>
              <a:rPr lang="ru-RU" sz="2000" b="1" dirty="0" err="1">
                <a:solidFill>
                  <a:srgbClr val="002060"/>
                </a:solidFill>
              </a:rPr>
              <a:t>тонизируещий</a:t>
            </a:r>
            <a:r>
              <a:rPr lang="ru-RU" sz="2000" b="1" dirty="0">
                <a:solidFill>
                  <a:srgbClr val="002060"/>
                </a:solidFill>
              </a:rPr>
              <a:t> эффект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0" y="407670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  <a:buFontTx/>
              <a:buBlip>
                <a:blip r:embed="rId2"/>
              </a:buBlip>
            </a:pPr>
            <a:r>
              <a:rPr lang="ru-RU" sz="2000" b="1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95288" y="3571875"/>
            <a:ext cx="87487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</a:pPr>
            <a:r>
              <a:rPr lang="ru-RU" sz="2000" b="1" dirty="0">
                <a:solidFill>
                  <a:srgbClr val="002060"/>
                </a:solidFill>
              </a:rPr>
              <a:t>использование музыки в качестве одного из средств для предупреждения и снятия усталости, утомления, а также для повышенной работоспособности человека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-468313" y="5157788"/>
            <a:ext cx="8642351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4868863"/>
            <a:ext cx="2508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  <a:buFontTx/>
              <a:buBlip>
                <a:blip r:embed="rId2"/>
              </a:buBlip>
            </a:pPr>
            <a:endParaRPr lang="ru-RU" b="1">
              <a:solidFill>
                <a:srgbClr val="0000FF"/>
              </a:solidFill>
            </a:endParaRPr>
          </a:p>
          <a:p>
            <a:pPr eaLnBrk="0" hangingPunct="0">
              <a:spcBef>
                <a:spcPct val="50000"/>
              </a:spcBef>
            </a:pPr>
            <a:endParaRPr lang="ru-RU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0" y="5084763"/>
            <a:ext cx="539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70000"/>
              <a:buFont typeface="Wingdings" pitchFamily="2" charset="2"/>
              <a:buBlip>
                <a:blip r:embed="rId2"/>
              </a:buBlip>
            </a:pPr>
            <a:r>
              <a:rPr lang="ru-RU" b="1">
                <a:solidFill>
                  <a:srgbClr val="0000FF"/>
                </a:solidFill>
              </a:rPr>
              <a:t>  </a:t>
            </a: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862013" y="5084763"/>
            <a:ext cx="830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  <a:buFont typeface="Wingdings" pitchFamily="2" charset="2"/>
              <a:buBlip>
                <a:blip r:embed="rId2"/>
              </a:buBlip>
            </a:pPr>
            <a:endParaRPr lang="ru-RU" b="1">
              <a:solidFill>
                <a:srgbClr val="0000FF"/>
              </a:solidFill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395288" y="4572000"/>
            <a:ext cx="87487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0000"/>
              <a:buFont typeface="Wingdings" pitchFamily="2" charset="2"/>
              <a:buNone/>
            </a:pPr>
            <a:r>
              <a:rPr lang="ru-RU" sz="2000" b="1" dirty="0">
                <a:solidFill>
                  <a:srgbClr val="002060"/>
                </a:solidFill>
              </a:rPr>
              <a:t>мажорная музыка быстрого темпа учащает пульс, повышает  максимальное артериальное давление, увеличивает тонус мышц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0" y="6092825"/>
            <a:ext cx="468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70000"/>
              <a:buFontTx/>
              <a:buBlip>
                <a:blip r:embed="rId2"/>
              </a:buBlip>
            </a:pPr>
            <a:r>
              <a:rPr lang="ru-RU" b="1">
                <a:solidFill>
                  <a:srgbClr val="0000FF"/>
                </a:solidFill>
              </a:rPr>
              <a:t>   </a:t>
            </a:r>
            <a:endParaRPr lang="ru-RU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428625" y="5572125"/>
            <a:ext cx="8424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65000"/>
            </a:pPr>
            <a:r>
              <a:rPr lang="ru-RU" sz="2000" b="1" dirty="0">
                <a:solidFill>
                  <a:srgbClr val="002060"/>
                </a:solidFill>
              </a:rPr>
              <a:t>в подавляющем большинстве случаев при прослушивании   музыки происходила нормализация мозгового кровообращения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204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3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600" decel="100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6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4" grpId="0"/>
      <p:bldP spid="20487" grpId="0"/>
      <p:bldP spid="20489" grpId="0"/>
      <p:bldP spid="20494" grpId="0"/>
      <p:bldP spid="2049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lvl="0" algn="just"/>
            <a:r>
              <a:rPr lang="ru-RU" dirty="0" smtClean="0"/>
              <a:t>Без музыки жизнь была бы ошибкой. (Фридрих Ницше)</a:t>
            </a:r>
          </a:p>
          <a:p>
            <a:pPr lvl="0" algn="just"/>
            <a:r>
              <a:rPr lang="ru-RU" dirty="0" smtClean="0"/>
              <a:t>Музыка – это искусство печалить и радовать без причины. (</a:t>
            </a:r>
            <a:r>
              <a:rPr lang="ru-RU" dirty="0" err="1" smtClean="0"/>
              <a:t>Тадеуш</a:t>
            </a:r>
            <a:r>
              <a:rPr lang="ru-RU" dirty="0" smtClean="0"/>
              <a:t> </a:t>
            </a:r>
            <a:r>
              <a:rPr lang="ru-RU" dirty="0" err="1" smtClean="0"/>
              <a:t>Котарбиньский</a:t>
            </a:r>
            <a:r>
              <a:rPr lang="ru-RU" dirty="0" smtClean="0"/>
              <a:t>)</a:t>
            </a:r>
          </a:p>
          <a:p>
            <a:pPr lvl="0" algn="just"/>
            <a:r>
              <a:rPr lang="ru-RU" dirty="0" smtClean="0"/>
              <a:t>Музыка облагораживает нравы. (Аристотель)</a:t>
            </a:r>
          </a:p>
          <a:p>
            <a:pPr lvl="0" algn="just"/>
            <a:r>
              <a:rPr lang="ru-RU" dirty="0" smtClean="0"/>
              <a:t>Звук должен быть окутан тишиной. (Генрих Нейгауз)</a:t>
            </a:r>
          </a:p>
          <a:p>
            <a:pPr lvl="0" algn="just"/>
            <a:r>
              <a:rPr lang="ru-RU" dirty="0" smtClean="0"/>
              <a:t>Музыка – универсальный язык человечества. (Генри Лонгфелло)</a:t>
            </a:r>
          </a:p>
          <a:p>
            <a:pPr lvl="0" algn="just"/>
            <a:r>
              <a:rPr lang="ru-RU" dirty="0" smtClean="0"/>
              <a:t>Нужны новые уши для новой музыки. (Фридрих Ницше)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20" y="642918"/>
            <a:ext cx="5072098" cy="5214973"/>
          </a:xfrm>
        </p:spPr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Музыка – прекрасное, будоражащее</a:t>
            </a:r>
            <a:r>
              <a:rPr lang="ru-RU" sz="2700" smtClean="0">
                <a:solidFill>
                  <a:srgbClr val="002060"/>
                </a:solidFill>
              </a:rPr>
              <a:t>, </a:t>
            </a:r>
            <a:br>
              <a:rPr lang="ru-RU" sz="2700" smtClean="0">
                <a:solidFill>
                  <a:srgbClr val="002060"/>
                </a:solidFill>
              </a:rPr>
            </a:br>
            <a:r>
              <a:rPr lang="ru-RU" sz="2700" smtClean="0">
                <a:solidFill>
                  <a:srgbClr val="002060"/>
                </a:solidFill>
              </a:rPr>
              <a:t>восхитительное</a:t>
            </a:r>
            <a:r>
              <a:rPr lang="ru-RU" sz="2700" dirty="0" smtClean="0">
                <a:solidFill>
                  <a:srgbClr val="002060"/>
                </a:solidFill>
              </a:rPr>
              <a:t>, превосходное</a:t>
            </a:r>
            <a:r>
              <a:rPr lang="ru-RU" sz="2700" smtClean="0">
                <a:solidFill>
                  <a:srgbClr val="002060"/>
                </a:solidFill>
              </a:rPr>
              <a:t>, </a:t>
            </a:r>
            <a:br>
              <a:rPr lang="ru-RU" sz="2700" smtClean="0">
                <a:solidFill>
                  <a:srgbClr val="002060"/>
                </a:solidFill>
              </a:rPr>
            </a:br>
            <a:r>
              <a:rPr lang="ru-RU" sz="2700" smtClean="0">
                <a:solidFill>
                  <a:srgbClr val="002060"/>
                </a:solidFill>
              </a:rPr>
              <a:t> </a:t>
            </a:r>
            <a:r>
              <a:rPr lang="ru-RU" sz="2700" dirty="0" smtClean="0">
                <a:solidFill>
                  <a:srgbClr val="002060"/>
                </a:solidFill>
              </a:rPr>
              <a:t>изысканное и неоднозначное искусство.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Многие учёные продолжают изучать её влияние на человеческую психику. 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Пожалуй, данная тема может не только заинтересовать людей, но и позволит им значительно больше  узнать о пользе или вреде своих музыкальных пристрастий.</a:t>
            </a: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4000" dirty="0" smtClean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2771" name="Picture 4" descr="i?id=50979298&amp;tov=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2357438"/>
            <a:ext cx="2651125" cy="39909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345</TotalTime>
  <Words>1668</Words>
  <Application>Microsoft Office PowerPoint</Application>
  <PresentationFormat>Экран (4:3)</PresentationFormat>
  <Paragraphs>177</Paragraphs>
  <Slides>32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Влияние музыки на организм человека</vt:lpstr>
      <vt:lpstr>В ней часто чудотворное горит, И вся она немыслимо лучится, Она сама со мною говорит И утешить мне душу не боится. А. Ахматова</vt:lpstr>
      <vt:lpstr>Цель работы: выяснить, как влияет музыка на организм человека.</vt:lpstr>
      <vt:lpstr>Методы исследования</vt:lpstr>
      <vt:lpstr>Происхождение музыки </vt:lpstr>
      <vt:lpstr>Происхождение музыки </vt:lpstr>
      <vt:lpstr>Несколько гипотез о происхождении музыки </vt:lpstr>
      <vt:lpstr>Видовое и стилистическое разнообразие музыки</vt:lpstr>
      <vt:lpstr>Виды музыки по среде их обитания и функциям:</vt:lpstr>
      <vt:lpstr>Виды музыки по характеру исполнения:</vt:lpstr>
      <vt:lpstr>    Виды музыки по отличительным свойствам музыкальной фактуры и композиторской техники:</vt:lpstr>
      <vt:lpstr>Восприятие звука человеком</vt:lpstr>
      <vt:lpstr>Слуховой путь человека</vt:lpstr>
      <vt:lpstr>Слайд 14</vt:lpstr>
      <vt:lpstr>          Влияние музыки на человека </vt:lpstr>
      <vt:lpstr>Значение музыки в военное время</vt:lpstr>
      <vt:lpstr>Из истории применения целебных свойств музыки </vt:lpstr>
      <vt:lpstr>Слайд 18</vt:lpstr>
      <vt:lpstr>            Применение музыкотерапии в современной медицине</vt:lpstr>
      <vt:lpstr>Слайд 20</vt:lpstr>
      <vt:lpstr>4 основных направления лечебного действия музыкотерапии:</vt:lpstr>
      <vt:lpstr>Использование музыки в психотерапевтических целях</vt:lpstr>
      <vt:lpstr>«Эффект Моцарта»</vt:lpstr>
      <vt:lpstr>Духовное развитие личности через музыкальную культуру как одна из форм здорового образа жизни </vt:lpstr>
      <vt:lpstr>Слайд 25</vt:lpstr>
      <vt:lpstr>Воздействие музыки на душевное состояние учащихся   Участники наблюдения -  учащиеся 5 «А» класса.  Результат : предлагаемая музыка имела благотворное влияние на душевное состояние учеников.  </vt:lpstr>
      <vt:lpstr>Какую музыку любите слушать?  Участники наблюдения -  учащиеся 11 «А», 11 «Б» классов.  Результат : музыкальные предпочтения многих учащихся могут привести к серьезным нарушениям слуха и значительным изменениям в психике: напряженности, конфликтности, агрессивности, ухудшениям общего самочувствия.</vt:lpstr>
      <vt:lpstr>Музыка и здоровье</vt:lpstr>
      <vt:lpstr>Слайд 29</vt:lpstr>
      <vt:lpstr>Слайд 30</vt:lpstr>
      <vt:lpstr>Слайд 31</vt:lpstr>
      <vt:lpstr>  Музыка – прекрасное, будоражащее,  восхитительное, превосходное,   изысканное и неоднозначное искусство. Многие учёные продолжают изучать её влияние на человеческую психику.  Пожалуй, данная тема может не только заинтересовать людей, но и позволит им значительно больше  узнать о пользе или вреде своих музыкальных пристрастий.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музыки на организм человека</dc:title>
  <cp:lastModifiedBy>Owner</cp:lastModifiedBy>
  <cp:revision>45</cp:revision>
  <dcterms:modified xsi:type="dcterms:W3CDTF">2014-10-28T07:26:34Z</dcterms:modified>
</cp:coreProperties>
</file>