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91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82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0066"/>
    <a:srgbClr val="FFFF99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40DFFCE-F1D2-45BA-A4B0-14A58D95C1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7A1790-9072-4DA4-BFB8-844C963C740D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199D3D-76C6-49EB-97E8-C73CE0FD969E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E2B59F-B711-4D48-B434-1ADA0390990C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1417C6-BECE-4A53-8A7A-65DBD3481DD4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8BDF7-749B-49B3-9BD2-AFCA6024AF46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3CDF58-3ADF-4520-8324-80CBEB4369B2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BCD7B5-D84F-44C6-9162-633FC7FC6203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061820-333F-4540-B07C-41ECBB4FC5A0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86E797-FB78-4049-9B18-528E31525A4E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42046D-1650-41E1-A3F8-6C76D43B9589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99926E-9064-4CCF-8F48-4463D548FEE5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C91739-3B36-4EE4-B193-2D54ABA1E000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DECB62-496A-4112-9A56-F44FBF86071E}" type="slidenum">
              <a:rPr lang="ru-RU" smtClean="0"/>
              <a:pPr/>
              <a:t>33</a:t>
            </a:fld>
            <a:endParaRPr lang="ru-RU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DF90B-159E-4AFE-9C24-A42A798BDE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82E91-A3FA-4C52-9F88-1799177596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1EAD1-3E44-4330-8B08-927950FDC6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86F78-5681-4344-A957-5A40EBF0E9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37DA2-101C-4B51-A53D-067E71EC9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C0ED3-7B24-4424-A7A7-745614E50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161AB-A8B6-4CDE-B7C1-C6799FD3D2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0C128-BBA5-4FAC-9C4D-099A956884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935D8-BF66-40F3-93D1-8A7F9F42ED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CF165-0197-4405-AD8C-E1A3B6D15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8D0AB-40EA-4658-9E7B-AA66CBA4EC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252DD28-2D18-48B3-8CC5-0DD78AF2D3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biojobblog.com/uploads/image/antibiotics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hyperlink" Target="http://www.maillist.ru/archives/26210/1266000/4297066_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kp.by/f/4/image/85/35/233585.jp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imbp.ru/BioEtika/images/Manassein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hyperlink" Target="http://biography.yaxy.ru/31-008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hyperlink" Target="http://www.swehs.co.uk/docs/kphotos/fleming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top55.info/fileadmin/images/tk/tk_sob_large_466_07_10_10_06_51.jpg" TargetMode="External"/><Relationship Id="rId5" Type="http://schemas.openxmlformats.org/officeDocument/2006/relationships/image" Target="../media/image22.jpeg"/><Relationship Id="rId4" Type="http://schemas.openxmlformats.org/officeDocument/2006/relationships/hyperlink" Target="http://www.battersea.org.uk/images/hi_res/5601_325xAlexander-fleming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en.academic.ru/pictures/enwiki/65/Amoxicillin-2D-skeletal.png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7.jpeg"/><Relationship Id="rId2" Type="http://schemas.openxmlformats.org/officeDocument/2006/relationships/hyperlink" Target="http://business.compulenta.ru/upload/iblock/5bb/m625439-antibiotic_pills-spl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odaysseniorsnetwork.com/Prescription%20pills,%20medicines,%20medication.jpg" TargetMode="External"/><Relationship Id="rId5" Type="http://schemas.openxmlformats.org/officeDocument/2006/relationships/image" Target="../media/image26.jpeg"/><Relationship Id="rId4" Type="http://schemas.openxmlformats.org/officeDocument/2006/relationships/hyperlink" Target="http://hnb.com.ua/artimages/antibiotiki%20chast%202%202.jp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7" Type="http://schemas.openxmlformats.org/officeDocument/2006/relationships/image" Target="../media/image30.gif"/><Relationship Id="rId2" Type="http://schemas.openxmlformats.org/officeDocument/2006/relationships/hyperlink" Target="http://wisetomcat.ru/wp-content/uploads/2011/01/vitaminy_imunitet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newsfood.com/data/iNodes/2010/03/12/20100312100307-2cb54ac4/Standards/400x.gif" TargetMode="External"/><Relationship Id="rId5" Type="http://schemas.openxmlformats.org/officeDocument/2006/relationships/image" Target="../media/image29.jpeg"/><Relationship Id="rId4" Type="http://schemas.openxmlformats.org/officeDocument/2006/relationships/hyperlink" Target="http://natural-medicine.ru/uploads/posts/2007-12/1198143370_pic4_4438.j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3.jpeg"/><Relationship Id="rId2" Type="http://schemas.openxmlformats.org/officeDocument/2006/relationships/hyperlink" Target="http://diabetes-life.ru/wp-content/uploads/2010/07/29961586_tabletki_na_obed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wday.ru/images/docs/b/156015.jpg" TargetMode="External"/><Relationship Id="rId5" Type="http://schemas.openxmlformats.org/officeDocument/2006/relationships/image" Target="../media/image32.jpeg"/><Relationship Id="rId4" Type="http://schemas.openxmlformats.org/officeDocument/2006/relationships/hyperlink" Target="http://www.bbc.co.uk/iplayer/images/episode/b00q3gjj_640_360.jpg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static.zhivika.ru/content/images/products/44959_big.jpg" TargetMode="External"/><Relationship Id="rId3" Type="http://schemas.openxmlformats.org/officeDocument/2006/relationships/image" Target="../media/image34.jpeg"/><Relationship Id="rId7" Type="http://schemas.openxmlformats.org/officeDocument/2006/relationships/image" Target="../media/image36.jpeg"/><Relationship Id="rId2" Type="http://schemas.openxmlformats.org/officeDocument/2006/relationships/hyperlink" Target="http://stopprishi.ru/images/stories/tetraziklin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edoteka.ru/content/drugs/lefoxin250.jpg" TargetMode="External"/><Relationship Id="rId5" Type="http://schemas.openxmlformats.org/officeDocument/2006/relationships/image" Target="../media/image35.jpeg"/><Relationship Id="rId10" Type="http://schemas.openxmlformats.org/officeDocument/2006/relationships/image" Target="../media/image38.gif"/><Relationship Id="rId4" Type="http://schemas.openxmlformats.org/officeDocument/2006/relationships/hyperlink" Target="http://www.internetelite.ruforum.piginfo.ru/site/upload/image/catalog_vetpreparotov/pfizer/TERRAMICIN_LA.jpg" TargetMode="External"/><Relationship Id="rId9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www.rumagic.com/kurs_munhen/leson13/02.gi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hyperlink" Target="http://www.irecommend.ru/sites/default/files/product-images/1479/f03221_fullc4_enl.jp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hyperlink" Target="http://www.ukrzoovet.com.ua/pics/1_59.gi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hyperlink" Target="http://en.academic.ru/pictures/enwiki/67/Chloramphenicol-3D-vdW.pn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img-2004-05.photosight.ru/17/492404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hyperlink" Target="http://www.resimcenneti.net/resimler/buyukboy/834_horse_2003.jp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F%D1%81%D0%B8%D1%85%D0%B8%D1%87%D0%B5%D1%81%D0%BA%D0%BE%D0%B5_%D1%80%D0%B0%D1%81%D1%81%D1%82%D1%80%D0%BE%D0%B9%D1%81%D1%82%D0%B2%D0%BE" TargetMode="External"/><Relationship Id="rId3" Type="http://schemas.openxmlformats.org/officeDocument/2006/relationships/hyperlink" Target="http://ru.wikipedia.org/wiki/%D0%A5%D0%B8%D0%BC%D0%B8%D1%8F" TargetMode="External"/><Relationship Id="rId7" Type="http://schemas.openxmlformats.org/officeDocument/2006/relationships/hyperlink" Target="http://ru.wikipedia.org/wiki/%D0%9F%D1%81%D0%B8%D1%85%D0%BE%D1%82%D1%80%D0%BE%D0%BF" TargetMode="External"/><Relationship Id="rId2" Type="http://schemas.openxmlformats.org/officeDocument/2006/relationships/hyperlink" Target="http://ru.wikipedia.org/wiki/%D0%92%D0%B5%D1%89%D0%B5%D1%81%D1%82%D0%B2%D0%BE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%D0%9F%D1%81%D0%B8%D1%85%D0%B8%D1%87%D0%B5%D1%81%D0%BA%D0%BE%D0%B5_%D1%81%D0%BE%D1%81%D1%82%D0%BE%D1%8F%D0%BD%D0%B8%D0%B5" TargetMode="External"/><Relationship Id="rId5" Type="http://schemas.openxmlformats.org/officeDocument/2006/relationships/hyperlink" Target="http://ru.wikipedia.org/wiki/%D0%A6%D0%B5%D0%BD%D1%82%D1%80%D0%B0%D0%BB%D1%8C%D0%BD%D0%B0%D1%8F_%D0%BD%D0%B5%D1%80%D0%B2%D0%BD%D0%B0%D1%8F_%D1%81%D0%B8%D1%81%D1%82%D0%B5%D0%BC%D0%B0" TargetMode="External"/><Relationship Id="rId10" Type="http://schemas.openxmlformats.org/officeDocument/2006/relationships/hyperlink" Target="http://ru.wikipedia.org/wiki/%D0%9D%D0%B0%D1%80%D0%BA%D0%BE%D1%82%D0%B8%D0%BA" TargetMode="External"/><Relationship Id="rId4" Type="http://schemas.openxmlformats.org/officeDocument/2006/relationships/hyperlink" Target="http://ru.wikipedia.org/wiki/%D0%A1%D0%BC%D0%B5%D1%81%D1%8C" TargetMode="External"/><Relationship Id="rId9" Type="http://schemas.openxmlformats.org/officeDocument/2006/relationships/hyperlink" Target="http://ru.wikipedia.org/wiki/%D0%9F%D1%81%D0%B8%D1%85%D0%BE%D1%82%D1%80%D0%BE%D0%BF%D0%BD%D1%8B%D0%B5_%D0%BF%D1%80%D0%B5%D0%BF%D0%B0%D1%80%D0%B0%D1%82%D1%8B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1%D0%B8%D0%BD%D0%B0%D0%BF%D1%81" TargetMode="External"/><Relationship Id="rId3" Type="http://schemas.openxmlformats.org/officeDocument/2006/relationships/hyperlink" Target="http://ru.wikipedia.org/wiki/%D0%9D%D0%B5%D1%80%D0%B2%D0%BD%D0%B0%D1%8F_%D1%81%D0%B8%D1%81%D1%82%D0%B5%D0%BC%D0%B0" TargetMode="External"/><Relationship Id="rId7" Type="http://schemas.openxmlformats.org/officeDocument/2006/relationships/hyperlink" Target="http://ru.wikipedia.org/wiki/%D0%9A%D0%BB%D0%B5%D1%82%D0%BE%D1%87%D0%BD%D1%8B%D0%B9_%D1%80%D0%B5%D1%86%D0%B5%D0%BF%D1%82%D0%BE%D1%80" TargetMode="External"/><Relationship Id="rId2" Type="http://schemas.openxmlformats.org/officeDocument/2006/relationships/hyperlink" Target="http://ru.wikipedia.org/wiki/%D0%9B%D0%B5%D0%BA%D0%B0%D1%80%D1%81%D1%82%D0%B2%D0%B5%D0%BD%D0%BD%D1%8B%D0%B5_%D1%81%D1%80%D0%B5%D0%B4%D1%81%D1%82%D0%B2%D0%B0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%D0%9D%D0%B5%D1%80%D0%B2%D0%BD%D1%8B%D0%B5_%D0%BE%D0%BA%D0%BE%D0%BD%D1%87%D0%B0%D0%BD%D0%B8%D1%8F" TargetMode="External"/><Relationship Id="rId5" Type="http://schemas.openxmlformats.org/officeDocument/2006/relationships/hyperlink" Target="http://ru.wikipedia.org/wiki/%D0%9F%D0%B5%D1%80%D0%B8%D1%84%D0%B5%D1%80%D0%B8%D1%87%D0%B5%D1%81%D0%BA%D0%B0%D1%8F_%D0%BD%D0%B5%D1%80%D0%B2%D0%BD%D0%B0%D1%8F_%D1%81%D0%B8%D1%81%D1%82%D0%B5%D0%BC%D0%B0" TargetMode="External"/><Relationship Id="rId4" Type="http://schemas.openxmlformats.org/officeDocument/2006/relationships/hyperlink" Target="http://ru.wikipedia.org/wiki/%D0%A6%D0%9D%D0%A1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D%D0%B0%D1%80%D0%BA%D0%BE%D1%82%D0%B8%D0%BA" TargetMode="External"/><Relationship Id="rId13" Type="http://schemas.openxmlformats.org/officeDocument/2006/relationships/hyperlink" Target="http://ru.wikipedia.org/wiki/%D0%9C%D0%B5%D1%81%D0%BA%D0%B0%D0%BB%D0%B8%D0%BD" TargetMode="External"/><Relationship Id="rId18" Type="http://schemas.openxmlformats.org/officeDocument/2006/relationships/hyperlink" Target="http://ru.wikipedia.org/wiki/%D0%9C%D0%BE%D1%80%D1%84%D0%B8%D0%BD" TargetMode="External"/><Relationship Id="rId3" Type="http://schemas.openxmlformats.org/officeDocument/2006/relationships/hyperlink" Target="http://ru.wikipedia.org/wiki/%D0%9E%D1%80%D0%B3%D0%B0%D0%BD%D0%B8%D1%87%D0%B5%D1%81%D0%BA%D0%B8%D0%B5_%D0%B2%D0%B5%D1%89%D0%B5%D1%81%D1%82%D0%B2%D0%B0" TargetMode="External"/><Relationship Id="rId21" Type="http://schemas.openxmlformats.org/officeDocument/2006/relationships/hyperlink" Target="http://ru.wikipedia.org/wiki/%D0%AD%D1%84%D0%B5%D0%B4%D1%80%D0%B8%D0%BD" TargetMode="External"/><Relationship Id="rId7" Type="http://schemas.openxmlformats.org/officeDocument/2006/relationships/hyperlink" Target="http://ru.wikipedia.org/wiki/%D0%AD%D0%BA%D1%81%D1%82%D1%80%D0%B0%D0%BA%D1%82" TargetMode="External"/><Relationship Id="rId12" Type="http://schemas.openxmlformats.org/officeDocument/2006/relationships/hyperlink" Target="http://ru.wikipedia.org/wiki/%D0%A6%D0%9D%D0%A1" TargetMode="External"/><Relationship Id="rId17" Type="http://schemas.openxmlformats.org/officeDocument/2006/relationships/hyperlink" Target="http://ru.wikipedia.org/wiki/%D0%93%D0%B0%D0%BB%D0%BB%D1%8E%D1%86%D0%B8%D0%BD%D0%BE%D0%B3%D0%B5%D0%BD" TargetMode="External"/><Relationship Id="rId2" Type="http://schemas.openxmlformats.org/officeDocument/2006/relationships/hyperlink" Target="http://ru.wikipedia.org/wiki/%D0%90%D0%B7%D0%BE%D1%82" TargetMode="External"/><Relationship Id="rId16" Type="http://schemas.openxmlformats.org/officeDocument/2006/relationships/hyperlink" Target="http://ru.wikipedia.org/wiki/%D0%98%D0%B1%D0%BE%D0%B3%D0%B0%D0%B8%D0%BD" TargetMode="External"/><Relationship Id="rId20" Type="http://schemas.openxmlformats.org/officeDocument/2006/relationships/hyperlink" Target="http://ru.wikipedia.org/wiki/%D0%9F%D1%80%D0%B5%D0%BA%D1%83%D1%80%D1%81%D0%BE%D1%80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%D0%9F%D1%81%D0%B8%D1%85%D0%BE%D0%B0%D0%BA%D1%82%D0%B8%D0%B2%D0%BD%D1%8B%D0%B5_%D0%B2%D0%B5%D1%89%D0%B5%D1%81%D1%82%D0%B2%D0%B0" TargetMode="External"/><Relationship Id="rId11" Type="http://schemas.openxmlformats.org/officeDocument/2006/relationships/hyperlink" Target="http://ru.wikipedia.org/wiki/%D0%A1%D1%82%D0%B8%D0%BC%D1%83%D0%BB%D1%8F%D1%82%D0%BE%D1%80" TargetMode="External"/><Relationship Id="rId24" Type="http://schemas.openxmlformats.org/officeDocument/2006/relationships/hyperlink" Target="http://ru.wikipedia.org/wiki/%D0%9C%D0%B5%D1%82%D0%B0%D0%BC%D1%84%D0%B5%D1%82%D0%B0%D0%BC%D0%B8%D0%BD" TargetMode="External"/><Relationship Id="rId5" Type="http://schemas.openxmlformats.org/officeDocument/2006/relationships/hyperlink" Target="http://ru.wikipedia.org/wiki/%C0%EB%EA%E0%EB%EE%E8%E4" TargetMode="External"/><Relationship Id="rId15" Type="http://schemas.openxmlformats.org/officeDocument/2006/relationships/hyperlink" Target="http://ru.wikipedia.org/wiki/%D0%94%D0%B8%D0%BC%D0%B5%D1%82%D0%B8%D0%BB%D1%82%D1%80%D0%B8%D0%BF%D1%82%D0%B0%D0%BC%D0%B8%D0%BD" TargetMode="External"/><Relationship Id="rId23" Type="http://schemas.openxmlformats.org/officeDocument/2006/relationships/hyperlink" Target="http://ru.wikipedia.org/wiki/%D0%9C%D0%B5%D1%82%D0%BA%D0%B0%D1%82%D0%B8%D0%BD%D0%BE%D0%BD" TargetMode="External"/><Relationship Id="rId10" Type="http://schemas.openxmlformats.org/officeDocument/2006/relationships/hyperlink" Target="http://ru.wikipedia.org/wiki/%D0%9A%D0%B0%D1%82%D0%B8%D0%BD%D0%BE%D0%BD" TargetMode="External"/><Relationship Id="rId19" Type="http://schemas.openxmlformats.org/officeDocument/2006/relationships/hyperlink" Target="http://ru.wikipedia.org/wiki/%D0%9A%D0%BE%D0%B4%D0%B5%D0%B8%D0%BD" TargetMode="External"/><Relationship Id="rId4" Type="http://schemas.openxmlformats.org/officeDocument/2006/relationships/hyperlink" Target="http://ru.wikipedia.org/wiki/%D0%9E%D1%81%D0%BD%D0%BE%D0%B2%D0%B0%D0%BD%D0%B8%D0%B5_(%D1%85%D0%B8%D0%BC%D0%B8%D1%8F)" TargetMode="External"/><Relationship Id="rId9" Type="http://schemas.openxmlformats.org/officeDocument/2006/relationships/hyperlink" Target="http://ru.wikipedia.org/wiki/%D0%9A%D0%BE%D0%BA%D0%B0%D0%B8%D0%BD" TargetMode="External"/><Relationship Id="rId14" Type="http://schemas.openxmlformats.org/officeDocument/2006/relationships/hyperlink" Target="http://ru.wikipedia.org/wiki/%D0%9F%D1%81%D0%B8%D0%BB%D0%BE%D1%86%D0%B8%D0%B1%D0%B8%D0%BD" TargetMode="External"/><Relationship Id="rId22" Type="http://schemas.openxmlformats.org/officeDocument/2006/relationships/hyperlink" Target="http://ru.wikipedia.org/wiki/%D0%9F%D1%81%D0%B5%D0%B2%D0%B4%D0%BE%D1%8D%D1%84%D0%B5%D0%B4%D1%80%D0%B8%D0%BD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500" y="42862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sz="10000" dirty="0" smtClean="0">
                <a:solidFill>
                  <a:schemeClr val="accent6">
                    <a:lumMod val="75000"/>
                  </a:schemeClr>
                </a:solidFill>
                <a:latin typeface="Adventure" pitchFamily="2" charset="0"/>
              </a:rPr>
              <a:t>Лекарства.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38" y="2428875"/>
            <a:ext cx="6400800" cy="34290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u="sng" dirty="0" smtClean="0">
                <a:solidFill>
                  <a:schemeClr val="accent1">
                    <a:lumMod val="50000"/>
                  </a:schemeClr>
                </a:solidFill>
                <a:latin typeface="Adventure" pitchFamily="2" charset="0"/>
              </a:rPr>
              <a:t>Работу выполнили</a:t>
            </a:r>
            <a:r>
              <a:rPr lang="ru-RU" sz="3600" dirty="0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:</a:t>
            </a:r>
          </a:p>
          <a:p>
            <a:pPr eaLnBrk="1" hangingPunct="1">
              <a:defRPr/>
            </a:pPr>
            <a:r>
              <a:rPr lang="ru-RU" sz="3600" dirty="0" err="1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Гобеева</a:t>
            </a:r>
            <a:r>
              <a:rPr lang="ru-RU" sz="3600" dirty="0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 Дина,</a:t>
            </a:r>
          </a:p>
          <a:p>
            <a:pPr eaLnBrk="1" hangingPunct="1">
              <a:defRPr/>
            </a:pPr>
            <a:r>
              <a:rPr lang="ru-RU" sz="3600" dirty="0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Сысоева Анастасия,</a:t>
            </a:r>
          </a:p>
          <a:p>
            <a:pPr eaLnBrk="1" hangingPunct="1">
              <a:defRPr/>
            </a:pPr>
            <a:r>
              <a:rPr lang="ru-RU" sz="3600" dirty="0" err="1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Тулатова</a:t>
            </a:r>
            <a:r>
              <a:rPr lang="ru-RU" sz="3600" dirty="0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 Оксана,</a:t>
            </a:r>
          </a:p>
          <a:p>
            <a:pPr eaLnBrk="1" hangingPunct="1">
              <a:defRPr/>
            </a:pPr>
            <a:r>
              <a:rPr lang="ru-RU" sz="3600" dirty="0" err="1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Тедеева</a:t>
            </a:r>
            <a:r>
              <a:rPr lang="ru-RU" sz="3600" dirty="0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 Виктория, </a:t>
            </a:r>
          </a:p>
          <a:p>
            <a:pPr eaLnBrk="1" hangingPunct="1">
              <a:defRPr/>
            </a:pPr>
            <a:r>
              <a:rPr lang="ru-RU" sz="3600" dirty="0" err="1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Карданова</a:t>
            </a:r>
            <a:r>
              <a:rPr lang="ru-RU" sz="3600" dirty="0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 </a:t>
            </a:r>
            <a:r>
              <a:rPr lang="ru-RU" sz="3600" dirty="0" err="1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Илона</a:t>
            </a:r>
            <a:r>
              <a:rPr lang="ru-RU" sz="3600" dirty="0" smtClean="0">
                <a:solidFill>
                  <a:schemeClr val="accent1">
                    <a:lumMod val="25000"/>
                  </a:schemeClr>
                </a:solidFill>
                <a:latin typeface="Adventure" pitchFamily="2" charset="0"/>
              </a:rPr>
              <a:t>.</a:t>
            </a: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500"/>
                            </p:stCondLst>
                            <p:childTnLst>
                              <p:par>
                                <p:cTn id="59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875" y="142875"/>
            <a:ext cx="6588125" cy="1143000"/>
          </a:xfrm>
        </p:spPr>
        <p:txBody>
          <a:bodyPr/>
          <a:lstStyle/>
          <a:p>
            <a:pPr eaLnBrk="1" hangingPunct="1"/>
            <a:r>
              <a:rPr lang="ru-RU" sz="4000" smtClean="0">
                <a:latin typeface="Adventure" pitchFamily="2" charset="0"/>
              </a:rPr>
              <a:t>ПРОТИВОМИКРОБНЫЕ СРЕДСТВА (ПС)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7675" y="1484313"/>
            <a:ext cx="5770563" cy="2808287"/>
          </a:xfrm>
        </p:spPr>
        <p:txBody>
          <a:bodyPr/>
          <a:lstStyle/>
          <a:p>
            <a:pPr eaLnBrk="1" hangingPunct="1"/>
            <a:r>
              <a:rPr lang="ru-RU" sz="2400" smtClean="0">
                <a:latin typeface="Adventure" pitchFamily="2" charset="0"/>
              </a:rPr>
              <a:t>ПС - лек. в-ва, подавляющие рост и размножение или вызывающие гибель разл. видов микроорганизмов - бактерий, хламидий, грибов, простейших, спирохет, вирусов и т.д.</a:t>
            </a:r>
            <a:r>
              <a:rPr lang="ru-RU" smtClean="0">
                <a:latin typeface="Adventure" pitchFamily="2" charset="0"/>
              </a:rPr>
              <a:t>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4395788"/>
            <a:ext cx="4427537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10075"/>
            <a:ext cx="457200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576513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>
                <a:latin typeface="Adventure" pitchFamily="2" charset="0"/>
              </a:rPr>
              <a:t>ПС классифицируют по направленности действия (напр., противогрибковые средства , противопротозойные средства , противотуберкулезные средства , противовирусные средства ), по области применения (Антисептические средства , Дезинфицирующие средства ), по способам получения-синтетич. препараты, продукты жизнедеятельности микроорганизмов и их полусинте-тич. производные (Антибиотики)и в-ва растит. происхождения.</a:t>
            </a:r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57188"/>
            <a:ext cx="7308850" cy="1714500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FF0000"/>
                </a:solidFill>
                <a:latin typeface="Adventure" pitchFamily="2" charset="0"/>
              </a:rPr>
              <a:t>Среди противомикробных веществ различают:</a:t>
            </a:r>
            <a:br>
              <a:rPr lang="ru-RU" sz="4000" smtClean="0">
                <a:solidFill>
                  <a:srgbClr val="FF0000"/>
                </a:solidFill>
                <a:latin typeface="Adventure" pitchFamily="2" charset="0"/>
              </a:rPr>
            </a:br>
            <a:endParaRPr lang="ru-RU" sz="4000" smtClean="0">
              <a:solidFill>
                <a:srgbClr val="FF0000"/>
              </a:solidFill>
              <a:latin typeface="Adventure" pitchFamily="2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2571750"/>
            <a:ext cx="8229600" cy="2549525"/>
          </a:xfrm>
        </p:spPr>
        <p:txBody>
          <a:bodyPr/>
          <a:lstStyle/>
          <a:p>
            <a:pPr eaLnBrk="1" hangingPunct="1"/>
            <a:r>
              <a:rPr lang="ru-RU" smtClean="0">
                <a:latin typeface="Adventure" pitchFamily="2" charset="0"/>
              </a:rPr>
              <a:t>дезинфицирующие средства;</a:t>
            </a:r>
          </a:p>
          <a:p>
            <a:pPr eaLnBrk="1" hangingPunct="1"/>
            <a:r>
              <a:rPr lang="ru-RU" smtClean="0">
                <a:latin typeface="Adventure" pitchFamily="2" charset="0"/>
              </a:rPr>
              <a:t>антисептические средства; </a:t>
            </a:r>
          </a:p>
          <a:p>
            <a:pPr eaLnBrk="1" hangingPunct="1"/>
            <a:r>
              <a:rPr lang="ru-RU" smtClean="0">
                <a:latin typeface="Adventure" pitchFamily="2" charset="0"/>
              </a:rPr>
              <a:t>химиотерапевтические средства.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dventure" pitchFamily="2" charset="0"/>
              </a:rPr>
              <a:t>Дезинфицирующие средства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472488" cy="4983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Adventure" pitchFamily="2" charset="0"/>
              </a:rPr>
              <a:t>Дезинфицирующими (des — отрицание, inficerе — заражать) называют вещества, применяемые для воздействия на микроорганизмы, находящиеся в окружающей человека среде: в помещениях, на одежде, предметах ухода за больными, в выделениях инфекционных больных (гной, мокрота, моча, фекалии и т. п.). Таким образом, различие между антисептиками и дезинфицирующими веществами заключается в способах их применения. В остальном между этими веществами нет принципиальных различий. Многие препараты в соответствующих концентрациях могут применяться и как антисептические, и как дезинфицирующие вещества. Кроме того, антисептики и дезинфицирующие вещества сходны между собой по действию на микрофлору: они в той или иной степени проявляют активность в отношении большинства видов микроорганизмов (бактерии, спирохеты, простейшие) в разных стадиях их развития, что свидетельствует о малой избирательности действия этих веществ на микрофлору. Наконец, большинство антисептиков и дезинфицирующих веществ обладает довольно высокой токсичностью для человека и в этом смысле также действует неизбирательно.</a:t>
            </a:r>
          </a:p>
          <a:p>
            <a:pPr eaLnBrk="1" hangingPunct="1">
              <a:lnSpc>
                <a:spcPct val="80000"/>
              </a:lnSpc>
            </a:pPr>
            <a:endParaRPr lang="ru-RU" sz="2000" smtClean="0">
              <a:latin typeface="Adventure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Adventure" pitchFamily="2" charset="0"/>
              </a:rPr>
              <a:t>Поскольку между антисептиками и дезинфицирующими веществами имеется большое сходство, их обычно объединяют в одну группу, для обозначения которой чаще всего пользуются термином «антисептики».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0"/>
            <a:ext cx="2700337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0" y="2286000"/>
            <a:ext cx="185261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60575"/>
            <a:ext cx="132397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0" y="285750"/>
            <a:ext cx="63007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b="1" i="1">
                <a:latin typeface="Adventure" pitchFamily="2" charset="0"/>
              </a:rPr>
              <a:t>Известь хлорная</a:t>
            </a:r>
            <a:r>
              <a:rPr lang="ru-RU">
                <a:latin typeface="Adventure" pitchFamily="2" charset="0"/>
              </a:rPr>
              <a:t> (для обработки помещений, предметов обстановки, посуды, уборочного инвентаря, для обеззараживания жидких выделений). </a:t>
            </a:r>
            <a:r>
              <a:rPr lang="ru-RU" b="1" i="1">
                <a:latin typeface="Adventure" pitchFamily="2" charset="0"/>
              </a:rPr>
              <a:t>Хлорамины Б и ХБ</a:t>
            </a:r>
            <a:r>
              <a:rPr lang="ru-RU">
                <a:latin typeface="Adventure" pitchFamily="2" charset="0"/>
              </a:rPr>
              <a:t> (для дезинфекции помещений, посуды, белья, предметов ухода за больными, игрушек и др. )</a:t>
            </a: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3419475" y="2060575"/>
            <a:ext cx="57245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b="1" i="1">
                <a:latin typeface="Adventure" pitchFamily="2" charset="0"/>
              </a:rPr>
              <a:t>Ф е н о л ы</a:t>
            </a:r>
            <a:r>
              <a:rPr lang="ru-RU">
                <a:latin typeface="Adventure" pitchFamily="2" charset="0"/>
              </a:rPr>
              <a:t> (для обработки предметов домашнего и больничного обихода, медицинских инструментов, белья, выделений, стен, туалетов, содержимого выгребных ям, мусорных ящиков, дворовых санитарных установок, в ветеринарной дезинфекции)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428625" y="5072063"/>
            <a:ext cx="51498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b="1" i="1">
                <a:latin typeface="Adventure" pitchFamily="2" charset="0"/>
              </a:rPr>
              <a:t>НСl</a:t>
            </a:r>
            <a:r>
              <a:rPr lang="ru-RU">
                <a:latin typeface="Adventure" pitchFamily="2" charset="0"/>
              </a:rPr>
              <a:t> - при пикелевании сырых кожевенных шкур, обеззараживании небольших кол-в питьевой воды (2,5 г на 10 л), дезинфекции предварительно помытой фарфоровой столовой посуды (1%-ный р-р).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13329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625" y="3284538"/>
            <a:ext cx="3382963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4" grpId="0"/>
      <p:bldP spid="13326" grpId="0"/>
      <p:bldP spid="133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388" y="188913"/>
            <a:ext cx="5400675" cy="4525962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latin typeface="Adventure" pitchFamily="2" charset="0"/>
              </a:rPr>
              <a:t>А л ь д е г и д ы.</a:t>
            </a:r>
            <a:r>
              <a:rPr lang="ru-RU" sz="2400" smtClean="0">
                <a:latin typeface="Adventure" pitchFamily="2" charset="0"/>
              </a:rPr>
              <a:t> Наиб. распространены формальдегид(для камерной дезинфекции, обработки обуви и перчаток при грибковых заболеваниях кожи) и глутаровый альдегид(для стерилизации изделий из резины и др. полимерных материалов).</a:t>
            </a:r>
          </a:p>
          <a:p>
            <a:pPr eaLnBrk="1" hangingPunct="1">
              <a:lnSpc>
                <a:spcPct val="80000"/>
              </a:lnSpc>
            </a:pPr>
            <a:endParaRPr lang="ru-RU" sz="1600" smtClean="0"/>
          </a:p>
          <a:p>
            <a:pPr eaLnBrk="1" hangingPunct="1">
              <a:lnSpc>
                <a:spcPct val="80000"/>
              </a:lnSpc>
            </a:pPr>
            <a:endParaRPr lang="ru-RU" sz="1600" smtClean="0"/>
          </a:p>
          <a:p>
            <a:pPr eaLnBrk="1" hangingPunct="1">
              <a:lnSpc>
                <a:spcPct val="80000"/>
              </a:lnSpc>
            </a:pPr>
            <a:endParaRPr lang="ru-RU" sz="1600" smtClean="0"/>
          </a:p>
          <a:p>
            <a:pPr eaLnBrk="1" hangingPunct="1">
              <a:lnSpc>
                <a:spcPct val="80000"/>
              </a:lnSpc>
            </a:pPr>
            <a:endParaRPr lang="ru-RU" sz="1600" smtClean="0"/>
          </a:p>
          <a:p>
            <a:pPr eaLnBrk="1" hangingPunct="1">
              <a:lnSpc>
                <a:spcPct val="80000"/>
              </a:lnSpc>
            </a:pPr>
            <a:endParaRPr lang="ru-RU" sz="1600" smtClean="0"/>
          </a:p>
          <a:p>
            <a:pPr eaLnBrk="1" hangingPunct="1">
              <a:lnSpc>
                <a:spcPct val="80000"/>
              </a:lnSpc>
            </a:pPr>
            <a:endParaRPr lang="ru-RU" sz="1600" smtClean="0"/>
          </a:p>
          <a:p>
            <a:pPr eaLnBrk="1" hangingPunct="1">
              <a:lnSpc>
                <a:spcPct val="80000"/>
              </a:lnSpc>
            </a:pPr>
            <a:endParaRPr lang="ru-RU" sz="1600" smtClean="0"/>
          </a:p>
          <a:p>
            <a:pPr eaLnBrk="1" hangingPunct="1">
              <a:lnSpc>
                <a:spcPct val="80000"/>
              </a:lnSpc>
            </a:pPr>
            <a:r>
              <a:rPr lang="ru-RU" b="1" i="1" smtClean="0">
                <a:latin typeface="Adventure" pitchFamily="2" charset="0"/>
              </a:rPr>
              <a:t>Сулема HgCl2</a:t>
            </a:r>
            <a:r>
              <a:rPr lang="ru-RU" smtClean="0">
                <a:latin typeface="Adventure" pitchFamily="2" charset="0"/>
              </a:rPr>
              <a:t> (для обеззараживания белья, одежды, кожи, обмывания стен, предметов ухода за больными)</a:t>
            </a:r>
          </a:p>
        </p:txBody>
      </p:sp>
      <p:pic>
        <p:nvPicPr>
          <p:cNvPr id="81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4200" y="0"/>
            <a:ext cx="3479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dventure" pitchFamily="2" charset="0"/>
              </a:rPr>
              <a:t>Антисептические средства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32138" y="1600200"/>
            <a:ext cx="5554662" cy="32686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Adventure" pitchFamily="2" charset="0"/>
              </a:rPr>
              <a:t>К антисептическим (anti — против, septicas — гниение) веществам относятся препараты, применяемые для обеззараживания кожи, слизистых оболочек, ожоговых и раневых поверхностей и соприкасающихся с ними неповрежденных тканей, полостей тела.</a:t>
            </a:r>
          </a:p>
          <a:p>
            <a:pPr eaLnBrk="1" hangingPunct="1">
              <a:lnSpc>
                <a:spcPct val="80000"/>
              </a:lnSpc>
            </a:pPr>
            <a:endParaRPr lang="ru-RU" sz="1600" smtClean="0"/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Adventure" pitchFamily="2" charset="0"/>
              </a:rPr>
              <a:t>Широкое внедрение в медицину методов антисептики связано с именем английского хирурга Д. Листера, который в 1865 г. предложил фенол (кислота карболовая) в качеств средства для лечения гнойных ран, дезинфекции помещений и перевязочных материалов. Применение фенола позволило резко снизить количество гнойных осложнений в хирургической практике.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773238"/>
            <a:ext cx="212407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95288" y="4797425"/>
            <a:ext cx="82296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ru-RU" sz="1600">
                <a:latin typeface="Adventure" pitchFamily="2" charset="0"/>
              </a:rPr>
              <a:t>Научное обоснование антисептики стало возможным лишь в конце XIX—начале XX столетия благодаря широкому развитию микробиологических исследований, позволивших установить роль микроорганизмов в возникновении и распространении инфекционных болезней. Особенно большое значение для развития этих представлений имели работы выдающихся микробиологов того времени Л. Пастера, И. И. Мечникова, Р. Коха и др.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  <p:bldP spid="153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latin typeface="Adventure" pitchFamily="2" charset="0"/>
              </a:rPr>
              <a:t>Классификация антисептиков: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5143500" cy="55895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1100" b="1" i="1" dirty="0" smtClean="0">
                <a:latin typeface="+mj-lt"/>
              </a:rPr>
              <a:t>Галогены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100" i="1" dirty="0" smtClean="0">
                <a:latin typeface="+mj-lt"/>
              </a:rPr>
              <a:t>Раствор йода спиртовой — препарат, содержащий активный йод. Широко применяется как антисептик для обработки операционного поля перед хирургическими операциями, а также для обработки краев ран.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100" i="1" dirty="0" smtClean="0">
                <a:latin typeface="+mj-lt"/>
              </a:rPr>
              <a:t>Раствор </a:t>
            </a:r>
            <a:r>
              <a:rPr lang="ru-RU" sz="1100" i="1" dirty="0" err="1" smtClean="0">
                <a:latin typeface="+mj-lt"/>
              </a:rPr>
              <a:t>Люголя</a:t>
            </a:r>
            <a:r>
              <a:rPr lang="ru-RU" sz="1100" i="1" dirty="0" smtClean="0">
                <a:latin typeface="+mj-lt"/>
              </a:rPr>
              <a:t> представляет собой раствор йода в водном растворе калия йодида (калия йодид вводится в раствор </a:t>
            </a:r>
            <a:r>
              <a:rPr lang="ru-RU" sz="1100" i="1" dirty="0" err="1" smtClean="0">
                <a:latin typeface="+mj-lt"/>
              </a:rPr>
              <a:t>Люголя</a:t>
            </a:r>
            <a:r>
              <a:rPr lang="ru-RU" sz="1100" i="1" dirty="0" smtClean="0">
                <a:latin typeface="+mj-lt"/>
              </a:rPr>
              <a:t> для растворения йода). В качестве антисептика применяется для смазывания слизистых оболочек при воспалительных и инфекционных поражениях зева, глотки и гортани.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100" i="1" dirty="0" smtClean="0">
                <a:latin typeface="+mj-lt"/>
              </a:rPr>
              <a:t>Йодоформ — органическое соединение йода, обладающее способностью отщеплять активный йод. Благодаря этому йодоформ оказывает антисептическое действие.(для лечения инфицированных ран)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100" i="1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100" b="1" i="1" dirty="0" smtClean="0">
                <a:latin typeface="+mj-lt"/>
              </a:rPr>
              <a:t>Соединения ароматического ряда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100" i="1" dirty="0" smtClean="0">
                <a:latin typeface="+mj-lt"/>
              </a:rPr>
              <a:t>Деготь березовый — продукт перегонки коры березы. Действующими началами дегтя являются фенол, ксилол и некоторые другие вещества. Обладает антисептическими и </a:t>
            </a:r>
            <a:r>
              <a:rPr lang="ru-RU" sz="1100" i="1" dirty="0" err="1" smtClean="0">
                <a:latin typeface="+mj-lt"/>
              </a:rPr>
              <a:t>инсектицидными</a:t>
            </a:r>
            <a:r>
              <a:rPr lang="ru-RU" sz="1100" i="1" dirty="0" smtClean="0">
                <a:latin typeface="+mj-lt"/>
              </a:rPr>
              <a:t> (</a:t>
            </a:r>
            <a:r>
              <a:rPr lang="ru-RU" sz="1100" i="1" dirty="0" err="1" smtClean="0">
                <a:latin typeface="+mj-lt"/>
              </a:rPr>
              <a:t>insectum</a:t>
            </a:r>
            <a:r>
              <a:rPr lang="ru-RU" sz="1100" i="1" dirty="0" smtClean="0">
                <a:latin typeface="+mj-lt"/>
              </a:rPr>
              <a:t> — насекомое; </a:t>
            </a:r>
            <a:r>
              <a:rPr lang="ru-RU" sz="1100" i="1" dirty="0" err="1" smtClean="0">
                <a:latin typeface="+mj-lt"/>
              </a:rPr>
              <a:t>cido</a:t>
            </a:r>
            <a:r>
              <a:rPr lang="ru-RU" sz="1100" i="1" dirty="0" smtClean="0">
                <a:latin typeface="+mj-lt"/>
              </a:rPr>
              <a:t> — убиваю) свойствами.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100" i="1" dirty="0" smtClean="0">
                <a:latin typeface="+mj-lt"/>
              </a:rPr>
              <a:t>Линимент бальзамический по А. В. Вишневскому (мазь Вишневского), кроме дегтя, содержит ксероформ и масло касторовое. Обладает антисептическими свойствами и способностью ускорять процессы регенерации тканей. Применяется при лечении ран, пролежней и т. п.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100" i="1" dirty="0" smtClean="0">
                <a:latin typeface="+mj-lt"/>
              </a:rPr>
              <a:t>Ихтиол — антисептик, получаемый при перегонке сланцев, являющихся остатками первобытных рыб.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100" i="1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100" b="1" i="1" dirty="0" smtClean="0">
                <a:latin typeface="+mj-lt"/>
              </a:rPr>
              <a:t>Соединения алифатического ряда</a:t>
            </a:r>
            <a:r>
              <a:rPr lang="ru-RU" sz="1100" i="1" dirty="0" smtClean="0">
                <a:latin typeface="+mj-lt"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100" i="1" dirty="0" smtClean="0">
                <a:latin typeface="+mj-lt"/>
              </a:rPr>
              <a:t>Формальдегид — газообразное вещество с резким специфическим запахом, хорошо растворимое в воде. Для практических целей используется </a:t>
            </a:r>
            <a:r>
              <a:rPr lang="ru-RU" sz="1100" i="1" dirty="0" err="1" smtClean="0">
                <a:latin typeface="+mj-lt"/>
              </a:rPr>
              <a:t>официнальный</a:t>
            </a:r>
            <a:r>
              <a:rPr lang="ru-RU" sz="1100" i="1" dirty="0" smtClean="0">
                <a:latin typeface="+mj-lt"/>
              </a:rPr>
              <a:t> водный раствор формальдегида (формалин), который содержит от 36,5 до 37,5 % формальдегида. Этот препарат оказывает очень сильное противомикробное действие как на вегетативные формы, так и на споры.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100" i="1" dirty="0" smtClean="0">
                <a:latin typeface="+mj-lt"/>
              </a:rPr>
              <a:t>Этанол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0" y="928688"/>
            <a:ext cx="1785938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25" y="4929188"/>
            <a:ext cx="21431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13" y="2500313"/>
            <a:ext cx="2728912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75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85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35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9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75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425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945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1975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4325"/>
                            </p:stCondLst>
                            <p:childTnLst>
                              <p:par>
                                <p:cTn id="8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2275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3438" y="0"/>
            <a:ext cx="4211637" cy="65246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600" b="1" i="1" smtClean="0"/>
              <a:t>Красители 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i="1" smtClean="0"/>
              <a:t>Наиболее активным антисептиком из числа красителей является бриллиантовый зеленый. Водные и спиртовые растворы этого антисептика используются для обработки царапин, ссадин, а иногда и для обработки кожи в области операционного поля.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i="1" smtClean="0"/>
              <a:t>Другие препараты группы красителей — метиленовый синий и этакридина лактат (риванол) — менее активны по сравнению с бриллиантовым зеленым.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i="1" smtClean="0"/>
              <a:t>Окислители 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i="1" smtClean="0"/>
              <a:t>Калия перманганат (калий марганцовокислый) оказывает выраженное противомикробное действие за счет отщепления атомарного кислорода. Калия перманганат обладает также дезодорирующими свойствами (устраняет неприятные запахи). На кожу и слизистые оболочки в малых концентрациях он оказывает вяжущее, а в больших — раздражающее и прижигающее действие.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i="1" smtClean="0"/>
              <a:t>Перекись водорода оказывает слабое по сравнению с перманганатом калия противомикробное действие, так как при контакте с тканями под влиянием содержащегося в них фермента каталазы разлагается с выделением не атомарного, а молекулярного кислорода, являющегося относительно слабым окислителем.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i="1" smtClean="0"/>
              <a:t>Производные нитрофурана</a:t>
            </a:r>
            <a:r>
              <a:rPr lang="ru-RU" sz="1200" i="1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i="1" smtClean="0"/>
              <a:t>Фурацилин действует на различные микроорганизмы, но наиболее активен в отношении бактерий и кокков.</a:t>
            </a:r>
          </a:p>
          <a:p>
            <a:pPr eaLnBrk="1" hangingPunct="1">
              <a:lnSpc>
                <a:spcPct val="80000"/>
              </a:lnSpc>
            </a:pPr>
            <a:r>
              <a:rPr lang="ru-RU" sz="1200" i="1" smtClean="0"/>
              <a:t>Наружно фурацилин применяют в виде растворов для лечения гнойных ран, язв, ожогов и пролежней. Растворы фурацилина используют также для промывания полостей тела (например, придаточных пазух носа, полостей суставов, плевры и т. д.) при гнойно-воспалительных процессах в них.</a:t>
            </a:r>
          </a:p>
          <a:p>
            <a:pPr eaLnBrk="1" hangingPunct="1">
              <a:lnSpc>
                <a:spcPct val="80000"/>
              </a:lnSpc>
            </a:pPr>
            <a:endParaRPr lang="ru-RU" sz="1200" i="1" smtClean="0"/>
          </a:p>
          <a:p>
            <a:pPr eaLnBrk="1" hangingPunct="1">
              <a:lnSpc>
                <a:spcPct val="80000"/>
              </a:lnSpc>
            </a:pPr>
            <a:endParaRPr lang="ru-RU" sz="1200" i="1" smtClean="0"/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611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33375"/>
            <a:ext cx="8229600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b="1" i="1" smtClean="0"/>
              <a:t>Кислоты и щелочи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i="1" smtClean="0"/>
              <a:t>Кислота борная характеризуется невысокой антисептической активностью. Применяется в виде растворов для полосканий при воспалительных поражениях слизистой оболочки рта и зева, для промывания глаз, а также при некоторых заболеваниях кожи.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i="1" smtClean="0"/>
              <a:t>Раствор аммиака (нашатырный спирт) оказывает выраженное антисептическое действие. Кроме того, подобно другим щелочным соединениям, он обладает моющими свойствами, зависящими от его способности растворять жиры и жироподобные вещества. С учетом этих свойств раствор аммиака по предложению С. И. Спасокукоцкого и И. Г. Кочергина применяется для мытья рук медицинского персонала перед хирургическими операциями.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b="1" i="1" smtClean="0"/>
              <a:t>Детергенты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i="1" smtClean="0"/>
              <a:t>Различают анионные и катионные детергенты. К анионным детергентам относятся обычные мыла, которые, как известно, представляют собой натриевые или калиевые соли различных жирных кислот. Из числа анионных детергентов (анионных мыл) в медицинской практике применяется мыло зеленое (Sapo viridis). Его используют для мытья рук медицинского персонала, а также в составе некоторых мазей, например мази Вилькинсона (Unguentum Wilkinsoni), для лечения ряда кожных заболеваний.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b="1" i="1" smtClean="0"/>
              <a:t>Соли тяжелых металлов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i="1" smtClean="0"/>
              <a:t>В качестве антисептических средств применяют препараты ртути (ртути дихлорид), серебра (серебра нитрат, протаргол), цинка (цинка сульфат) и висмута (дерматол, ксероформ).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dventure" pitchFamily="2" charset="0"/>
              </a:rPr>
              <a:t>Химиотерапевтические средства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i="1" smtClean="0"/>
              <a:t>От антисептиков следует отличать химиотерапевтические средства. К химиотерапевтическим относят такие противомикробные вещества, которые применяются в основном для воздействия на микроорганизмы, находящиеся в различных органах и тканях человеческого организма. В противоположность антисептикам химиотерапевтические средства действуют более избирательно на микрофлору и относительно менее токсичны для организма человека.</a:t>
            </a:r>
          </a:p>
          <a:p>
            <a:pPr eaLnBrk="1" hangingPunct="1">
              <a:lnSpc>
                <a:spcPct val="80000"/>
              </a:lnSpc>
            </a:pPr>
            <a:endParaRPr lang="ru-RU" sz="1800" i="1" smtClean="0"/>
          </a:p>
          <a:p>
            <a:pPr eaLnBrk="1" hangingPunct="1">
              <a:lnSpc>
                <a:spcPct val="80000"/>
              </a:lnSpc>
            </a:pPr>
            <a:r>
              <a:rPr lang="ru-RU" sz="1800" i="1" smtClean="0"/>
              <a:t>К химиотерапевтическим средствам относят такие противомикробные и противопаразитарные вещества, которые используются преимущественно для воздействия на микроорганизмы и паразитов, находящихся в различных тканях и внутренних органах. По сравнению с антисептиками химиотерапевтические вещества отличаются меньшей токсичностью для человека и большей избирательностью действия на возбудителей заболеваний. Последнее проявляется тем, что к каждому химиотерапевтическому средству чувствительны лишь определенные виды микроорганизмов. Таким образом, каждый химиотерапевтический препарат имеет свой спектр противомикробного или противопаразитарного действия.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35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3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35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3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dventure" pitchFamily="2" charset="0"/>
              </a:rPr>
              <a:t>По спектру действия среди химиотерапевтических средств различают: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i="1" smtClean="0"/>
              <a:t>противобактериальные средства </a:t>
            </a:r>
          </a:p>
          <a:p>
            <a:pPr eaLnBrk="1" hangingPunct="1">
              <a:lnSpc>
                <a:spcPct val="90000"/>
              </a:lnSpc>
            </a:pPr>
            <a:r>
              <a:rPr lang="ru-RU" i="1" smtClean="0"/>
              <a:t>противотуберкулезные средства </a:t>
            </a:r>
          </a:p>
          <a:p>
            <a:pPr eaLnBrk="1" hangingPunct="1">
              <a:lnSpc>
                <a:spcPct val="90000"/>
              </a:lnSpc>
            </a:pPr>
            <a:r>
              <a:rPr lang="ru-RU" i="1" smtClean="0"/>
              <a:t>противоспирохетозные средства </a:t>
            </a:r>
          </a:p>
          <a:p>
            <a:pPr eaLnBrk="1" hangingPunct="1">
              <a:lnSpc>
                <a:spcPct val="90000"/>
              </a:lnSpc>
            </a:pPr>
            <a:r>
              <a:rPr lang="ru-RU" i="1" smtClean="0"/>
              <a:t>противопротозойные средства </a:t>
            </a:r>
          </a:p>
          <a:p>
            <a:pPr eaLnBrk="1" hangingPunct="1">
              <a:lnSpc>
                <a:spcPct val="90000"/>
              </a:lnSpc>
            </a:pPr>
            <a:r>
              <a:rPr lang="ru-RU" i="1" smtClean="0"/>
              <a:t>противовирусные средства </a:t>
            </a:r>
          </a:p>
          <a:p>
            <a:pPr eaLnBrk="1" hangingPunct="1">
              <a:lnSpc>
                <a:spcPct val="90000"/>
              </a:lnSpc>
            </a:pPr>
            <a:r>
              <a:rPr lang="ru-RU" i="1" smtClean="0"/>
              <a:t>противогрибковые средства </a:t>
            </a:r>
          </a:p>
          <a:p>
            <a:pPr eaLnBrk="1" hangingPunct="1">
              <a:lnSpc>
                <a:spcPct val="90000"/>
              </a:lnSpc>
            </a:pPr>
            <a:r>
              <a:rPr lang="ru-RU" i="1" smtClean="0"/>
              <a:t>противоглистные средства</a:t>
            </a:r>
          </a:p>
          <a:p>
            <a:pPr eaLnBrk="1" hangingPunct="1">
              <a:lnSpc>
                <a:spcPct val="90000"/>
              </a:lnSpc>
            </a:pPr>
            <a:r>
              <a:rPr lang="ru-RU" i="1" smtClean="0"/>
              <a:t>противобластомные средства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4302125"/>
            <a:ext cx="255587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  <p:bldP spid="27651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Картинка 3 из 19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428625"/>
            <a:ext cx="5076825" cy="3333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0" name="Picture 4" descr="Картинка 121 из 19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5" y="3214688"/>
            <a:ext cx="4862513" cy="324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428750" y="3000375"/>
            <a:ext cx="6318250" cy="1323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solidFill>
                  <a:schemeClr val="tx2">
                    <a:lumMod val="75000"/>
                  </a:schemeClr>
                </a:solidFill>
                <a:latin typeface="Adventure" pitchFamily="2" charset="0"/>
              </a:rPr>
              <a:t>Антибиотики</a:t>
            </a:r>
            <a:r>
              <a:rPr lang="ru-RU" sz="8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" y="785813"/>
            <a:ext cx="8286750" cy="22463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dirty="0">
                <a:solidFill>
                  <a:schemeClr val="accent2">
                    <a:lumMod val="50000"/>
                  </a:schemeClr>
                </a:solidFill>
                <a:latin typeface="Adventure" pitchFamily="2" charset="0"/>
              </a:rPr>
              <a:t>Антибиотики</a:t>
            </a:r>
            <a:r>
              <a:rPr lang="ru-RU" sz="2800" dirty="0">
                <a:latin typeface="Adventure" pitchFamily="2" charset="0"/>
              </a:rPr>
              <a:t>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Adventure" pitchFamily="2" charset="0"/>
              </a:rPr>
              <a:t>(от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Adventure" pitchFamily="2" charset="0"/>
              </a:rPr>
              <a:t>др.-греч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Adventure" pitchFamily="2" charset="0"/>
              </a:rPr>
              <a:t>.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Adventure" pitchFamily="2" charset="0"/>
              </a:rPr>
              <a:t>anti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Adventure" pitchFamily="2" charset="0"/>
              </a:rPr>
              <a:t> — против,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Adventure" pitchFamily="2" charset="0"/>
              </a:rPr>
              <a:t>bios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Adventure" pitchFamily="2" charset="0"/>
              </a:rPr>
              <a:t> — жизнь) — вещества природного или полусинтетического происхождения, подавляющие рост живых клеток, чаще всего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Adventure" pitchFamily="2" charset="0"/>
              </a:rPr>
              <a:t>прокариотических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Adventure" pitchFamily="2" charset="0"/>
              </a:rPr>
              <a:t> или простейших. </a:t>
            </a:r>
          </a:p>
        </p:txBody>
      </p:sp>
      <p:pic>
        <p:nvPicPr>
          <p:cNvPr id="13314" name="Picture 2" descr="Картинка 7 из 19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643182"/>
            <a:ext cx="40005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1813" y="142875"/>
            <a:ext cx="3000375" cy="72326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Adventure" pitchFamily="2" charset="0"/>
              </a:rPr>
              <a:t>Перелистаем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Adventure" pitchFamily="2" charset="0"/>
              </a:rPr>
              <a:t>страницы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dventure" pitchFamily="2" charset="0"/>
              </a:rPr>
              <a:t>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Adventure" pitchFamily="2" charset="0"/>
              </a:rPr>
              <a:t>истории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dventure" pitchFamily="2" charset="0"/>
              </a:rPr>
              <a:t>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Adventure" pitchFamily="2" charset="0"/>
              </a:rPr>
              <a:t>антибиотиков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Adventure" pitchFamily="2" charset="0"/>
              </a:rPr>
              <a:t>. Еще в конце XIX в. профессор В.А.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Adventure" pitchFamily="2" charset="0"/>
              </a:rPr>
              <a:t>Манассеин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Adventure" pitchFamily="2" charset="0"/>
              </a:rPr>
              <a:t> описал противомикробное действие зеленой плесени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Adventure" pitchFamily="2" charset="0"/>
              </a:rPr>
              <a:t>пенициллиум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Adventure" pitchFamily="2" charset="0"/>
              </a:rPr>
              <a:t>, а А.Г. Полотебнов с успехом применял зеленую плесень для лечения гнойных ран и сифилитических язв. Кстати, известно, что индейцы майя использовали зеленую плесень для лечения ран. При гнойных заболеваниях рекомендовал плесень и выдающийся арабский врач Абу Али Ибн Сина (Авиценна).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dventure" pitchFamily="2" charset="0"/>
              </a:rPr>
              <a:t/>
            </a:r>
            <a:br>
              <a:rPr lang="ru-RU" sz="2400" dirty="0">
                <a:solidFill>
                  <a:schemeClr val="accent3">
                    <a:lumMod val="50000"/>
                  </a:schemeClr>
                </a:solidFill>
                <a:latin typeface="Adventure" pitchFamily="2" charset="0"/>
              </a:rPr>
            </a:br>
            <a:endParaRPr lang="ru-RU" sz="2400" dirty="0">
              <a:solidFill>
                <a:schemeClr val="accent3">
                  <a:lumMod val="50000"/>
                </a:schemeClr>
              </a:solidFill>
              <a:latin typeface="Adventure" pitchFamily="2" charset="0"/>
            </a:endParaRPr>
          </a:p>
        </p:txBody>
      </p:sp>
      <p:pic>
        <p:nvPicPr>
          <p:cNvPr id="12290" name="Picture 2" descr="Картинка 1 из 2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85860"/>
            <a:ext cx="2966106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2" name="Picture 4" descr="Картинка 1 из 2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214422"/>
            <a:ext cx="28575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" y="285750"/>
            <a:ext cx="8643938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Пенициллин Флеминга содержал в себе также много побочных и далеко не безразличных белковых веществ, попавших из бульона, на котором выращивалась плесень </a:t>
            </a:r>
            <a:r>
              <a:rPr lang="ru-RU" dirty="0" err="1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пенициллиум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. В результате всего этого использование пенициллина для лечения больных затормозилось на несколько лет. Только в 1939 г. врачи медицинской школы Оксфордского университета приступили к изучению возможности лечения пенициллином инфекционных заболеваний. Г. </a:t>
            </a:r>
            <a:r>
              <a:rPr lang="ru-RU" dirty="0" err="1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Флори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Б. </a:t>
            </a:r>
            <a:r>
              <a:rPr lang="ru-RU" dirty="0" err="1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Хаийн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Б. </a:t>
            </a:r>
            <a:r>
              <a:rPr lang="ru-RU" dirty="0" err="1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Чейн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 и другие специалисты составили план подробного клинического испытания пенициллина. </a:t>
            </a:r>
          </a:p>
        </p:txBody>
      </p:sp>
      <p:pic>
        <p:nvPicPr>
          <p:cNvPr id="11266" name="Picture 2" descr="Картинка 5 из 52528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571744"/>
            <a:ext cx="27432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8" name="Picture 4" descr="Картинка 2 из 5252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2500306"/>
            <a:ext cx="2905125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70" name="Picture 6" descr="Картинка 3 из 52528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0" y="2857500"/>
            <a:ext cx="4429125" cy="3316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25" y="428625"/>
            <a:ext cx="7215188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dventure" pitchFamily="2" charset="0"/>
              </a:rPr>
              <a:t>Летом 1940 года первые белые мыши, экспериментально зараженные стрептококками в лабораториях Оксфордского университета, были спасены от смерти благодаря пенициллину. Полученные результаты помогли клиницистам проверить пенициллин на людях. 12 февраля 1941 года Э.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  <a:latin typeface="Adventure" pitchFamily="2" charset="0"/>
              </a:rPr>
              <a:t>Абразам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dventure" pitchFamily="2" charset="0"/>
              </a:rPr>
              <a:t> ввел новый препарат безнадежным больным, погибающим от заражения крови. К сожалению, после нескольких дней улучшения больные все же скончались. Однако трагическая развязка наступила не в результате применения пенициллина, а из–за его отсутствия в нужном количестве.</a:t>
            </a:r>
            <a:br>
              <a:rPr lang="ru-RU" dirty="0">
                <a:solidFill>
                  <a:schemeClr val="accent4">
                    <a:lumMod val="75000"/>
                  </a:schemeClr>
                </a:solidFill>
                <a:latin typeface="Adventure" pitchFamily="2" charset="0"/>
              </a:rPr>
            </a:b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dventure" pitchFamily="2" charset="0"/>
              </a:rPr>
              <a:t>Отечественный препарат пенициллин был получен в 1942 году в лаборатории З.В.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  <a:latin typeface="Adventure" pitchFamily="2" charset="0"/>
              </a:rPr>
              <a:t>Ермольевой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dventure" pitchFamily="2" charset="0"/>
              </a:rPr>
              <a:t>. В годы Великой Отечественной войны тысячи раненых и больных были спасены.</a:t>
            </a:r>
          </a:p>
        </p:txBody>
      </p:sp>
      <p:pic>
        <p:nvPicPr>
          <p:cNvPr id="10242" name="Picture 2" descr="Картинка 13 из 541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3786190"/>
            <a:ext cx="5143535" cy="2644145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500" y="642938"/>
            <a:ext cx="8215313" cy="22463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Было установлено, что определенные микробы приобретают со временем невосприимчивость к пенициллину. Накопленные факты подтвердили мнение о существовании двух видов невосприимчивости к антибиотикам: естественной (структурной) и приобретенной.</a:t>
            </a:r>
            <a:br>
              <a:rPr lang="ru-RU" sz="2000" dirty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</a:br>
            <a:r>
              <a:rPr lang="ru-RU" sz="2000" dirty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Стало известно также, что ряд микробов обладает способностью вырабатывать такого же характера защитные вещества и против стрептомицина – фермент </a:t>
            </a:r>
            <a:r>
              <a:rPr lang="ru-RU" sz="2000" dirty="0" err="1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стрептомициназу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dventure" pitchFamily="2" charset="0"/>
              </a:rPr>
              <a:t>. </a:t>
            </a:r>
          </a:p>
        </p:txBody>
      </p:sp>
      <p:pic>
        <p:nvPicPr>
          <p:cNvPr id="9218" name="Picture 2" descr="Картинка 45 из 4377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37769">
            <a:off x="628650" y="3195638"/>
            <a:ext cx="4048125" cy="2924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0" name="Picture 4" descr="Картинка 62 из 4377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782663">
            <a:off x="3270250" y="3171825"/>
            <a:ext cx="4213225" cy="279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2" name="Picture 6" descr="http://www.todaysseniorsnetwork.com/Prescription%20pills,%20medicines,%20medication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6512" y="2714620"/>
            <a:ext cx="253365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Картинка 11 из 96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357562"/>
            <a:ext cx="3786214" cy="2993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0" y="214313"/>
            <a:ext cx="9144000" cy="28622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  <a:t>Помимо ферментов, некоторые микробы защищаются витаминами и аминокислотами. </a:t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</a:b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  <a:t>Большим недостатком длительного лечения пенициллином и другими антибиотиками было нарушение физиологического равновесия между микро– и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  <a:t>макроорганизмом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  <a:t>. Антибиотик не выбирает, не делает разницы, но подавляет или убивает любой организм, попадающий в сферу его деятельности. В результате уничтожаются, например, микробы, содействующие пищеварению, защищающие слизистые оболочки; в результате человек начинает страдать от микроскопических грибков.</a:t>
            </a:r>
          </a:p>
        </p:txBody>
      </p:sp>
      <p:pic>
        <p:nvPicPr>
          <p:cNvPr id="7170" name="Picture 2" descr="Картинка 15 из 960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t="17999" r="2499" b="14500"/>
          <a:stretch>
            <a:fillRect/>
          </a:stretch>
        </p:blipFill>
        <p:spPr bwMode="auto">
          <a:xfrm>
            <a:off x="142844" y="3357562"/>
            <a:ext cx="3714776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 descr="Картинка 9 из 96000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6" y="3752864"/>
            <a:ext cx="3375148" cy="3105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88" y="285750"/>
            <a:ext cx="3714750" cy="31702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Adventure" pitchFamily="2" charset="0"/>
              </a:rPr>
              <a:t>При использовании антибиотиков нужна большая осторожность. Необходимо соблюдать точные дозировки. После испытания каждого антибиотика его направляют в Комитет по антибиотикам, который решает вопрос о возможности применения его на практике.</a:t>
            </a:r>
          </a:p>
        </p:txBody>
      </p:sp>
      <p:pic>
        <p:nvPicPr>
          <p:cNvPr id="6146" name="Picture 2" descr="Картинка 56 из 4377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10000" r="2499" b="9999"/>
          <a:stretch>
            <a:fillRect/>
          </a:stretch>
        </p:blipFill>
        <p:spPr bwMode="auto">
          <a:xfrm>
            <a:off x="4143372" y="3429000"/>
            <a:ext cx="4643470" cy="28575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148" name="Picture 4" descr="Картинка 19 из 405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500042"/>
            <a:ext cx="4440095" cy="24907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150" name="Picture 6" descr="http://www.wday.ru/images/docs/b/156015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3571876"/>
            <a:ext cx="3467100" cy="26003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" y="5214938"/>
            <a:ext cx="8858250" cy="14779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dventure" pitchFamily="2" charset="0"/>
              </a:rPr>
              <a:t>Большой известностью в настоящее время пользуются тетрациклин,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Adventure" pitchFamily="2" charset="0"/>
              </a:rPr>
              <a:t>террамицин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dventure" pitchFamily="2" charset="0"/>
              </a:rPr>
              <a:t>, биомицин. Внутрь вводятся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Adventure" pitchFamily="2" charset="0"/>
              </a:rPr>
              <a:t>левомицетин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dventure" pitchFamily="2" charset="0"/>
              </a:rPr>
              <a:t>, синтомицин и другие антибиотики.</a:t>
            </a:r>
            <a:br>
              <a:rPr lang="ru-RU" dirty="0">
                <a:solidFill>
                  <a:schemeClr val="tx2">
                    <a:lumMod val="50000"/>
                  </a:schemeClr>
                </a:solidFill>
                <a:latin typeface="Adventure" pitchFamily="2" charset="0"/>
              </a:rPr>
            </a:b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dventure" pitchFamily="2" charset="0"/>
              </a:rPr>
              <a:t>Так был получен полусинтетический препарат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Adventure" pitchFamily="2" charset="0"/>
              </a:rPr>
              <a:t>ампициллин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dventure" pitchFamily="2" charset="0"/>
              </a:rPr>
              <a:t>, задерживающий рост не только стафилококков, но и микробов, вызывающих брюшной тиф, паратиф, дизентерию.</a:t>
            </a:r>
          </a:p>
        </p:txBody>
      </p:sp>
      <p:pic>
        <p:nvPicPr>
          <p:cNvPr id="5122" name="Picture 2" descr="Картинка 1 из 171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42852"/>
            <a:ext cx="4924425" cy="25146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5124" name="Picture 4" descr="Картинка 4 из 21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2000240"/>
            <a:ext cx="1771650" cy="313372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126" name="Picture 6" descr="Картинка 4 из 740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 l="1875" t="15000" r="4374" b="15624"/>
          <a:stretch>
            <a:fillRect/>
          </a:stretch>
        </p:blipFill>
        <p:spPr bwMode="auto">
          <a:xfrm>
            <a:off x="142844" y="2428868"/>
            <a:ext cx="3571900" cy="264320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128" name="Picture 8" descr="Картинка 4 из 250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 t="5172" b="9482"/>
          <a:stretch>
            <a:fillRect/>
          </a:stretch>
        </p:blipFill>
        <p:spPr bwMode="auto">
          <a:xfrm>
            <a:off x="6215074" y="2571744"/>
            <a:ext cx="2762250" cy="235745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5130" name="Picture 10" descr="http://assets.apte.ru/images/products/ceftasidim-AKOS-1g-por-flak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472" y="500042"/>
            <a:ext cx="1905000" cy="190500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" y="428625"/>
            <a:ext cx="8572500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  <a:t>В 1957 г. английский ученый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  <a:t>Айзеке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  <a:t> сообщил о получении им вещества, которое он назвал интерфероном. Это вещество образуется в клетках организма в результате проникновения в них вирусов. Проведено изучение лечебных свойств интерферона. Опыты показали, что наиболее чувствительны к его действию вирусы гриппа, энцефалита, полиомиелита,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  <a:t>оспо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  <a:t>–вакцины. При этом он абсолютно безвреден для организма.</a:t>
            </a:r>
          </a:p>
        </p:txBody>
      </p:sp>
      <p:pic>
        <p:nvPicPr>
          <p:cNvPr id="4098" name="Picture 2" descr="Картинка 3 из 205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2357438"/>
            <a:ext cx="28575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Картинка 1 из 205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2285992"/>
            <a:ext cx="3810000" cy="381000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285750" y="285750"/>
            <a:ext cx="6000750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dventure" pitchFamily="2" charset="0"/>
              </a:rPr>
              <a:t>Антибиотики обладают мощным действием на многие микробы, но, конечно, не на все. Антибиотиков универсального действия пока нет. Ученые стремятся к получению антибиотиков так называемого широкого спектра действия. Это значит, что такие антибиотики должны действовать на большое количество различных микробов, и такие антибиотики созданы. К их числу относятся стрептомицин, тетрациклин, хлорамфеникол и др</a:t>
            </a:r>
          </a:p>
        </p:txBody>
      </p:sp>
      <p:pic>
        <p:nvPicPr>
          <p:cNvPr id="2050" name="Picture 2" descr="Картинка 3 из 49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857232"/>
            <a:ext cx="1800225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Картинка 1 из 42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3429000"/>
            <a:ext cx="5076825" cy="3267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5" y="500063"/>
            <a:ext cx="4143375" cy="25860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  <a:t>В настоящее время антибиотики стали применяться и для лечения животных и птиц. Так многие инфекционные заболевания птиц благодаря антибиотикам перестали быть бичом в птицеводстве. В животноводстве и птицеводстве антибиотики стали применяться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dventure" pitchFamily="2" charset="0"/>
              </a:rPr>
              <a:t>как стимуляторы роста</a:t>
            </a:r>
          </a:p>
        </p:txBody>
      </p:sp>
      <p:pic>
        <p:nvPicPr>
          <p:cNvPr id="1026" name="Picture 2" descr="Картинка 8 из 4088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714356"/>
            <a:ext cx="4974743" cy="3481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Картинка 6 из 1192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271838"/>
            <a:ext cx="4790536" cy="3586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500" y="2786063"/>
            <a:ext cx="7772400" cy="1470025"/>
          </a:xfrm>
        </p:spPr>
        <p:txBody>
          <a:bodyPr/>
          <a:lstStyle/>
          <a:p>
            <a:pPr eaLnBrk="1" hangingPunct="1"/>
            <a:r>
              <a:rPr lang="ru-RU" sz="9600" i="1" smtClean="0">
                <a:solidFill>
                  <a:srgbClr val="C00000"/>
                </a:solidFill>
                <a:latin typeface="Monotype Corsiva" pitchFamily="66" charset="0"/>
              </a:rPr>
              <a:t>Наркотики</a:t>
            </a: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313"/>
            <a:ext cx="2952750" cy="225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500063"/>
            <a:ext cx="26670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4357688"/>
            <a:ext cx="35718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813"/>
            <a:ext cx="8229600" cy="52149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Наркотики</a:t>
            </a:r>
            <a:r>
              <a:rPr lang="ru-RU" b="1" i="1" dirty="0" smtClean="0"/>
              <a:t> </a:t>
            </a:r>
            <a:r>
              <a:rPr lang="ru-RU" i="1" dirty="0" smtClean="0"/>
              <a:t>— </a:t>
            </a:r>
            <a:r>
              <a:rPr lang="ru-RU" i="1" dirty="0" smtClean="0">
                <a:cs typeface="Arial" pitchFamily="34" charset="0"/>
              </a:rPr>
              <a:t>это такие химические вещества синтетического или растительного происхождения, </a:t>
            </a:r>
            <a:r>
              <a:rPr lang="ru-RU" b="1" i="1" dirty="0" smtClean="0">
                <a:cs typeface="Arial" pitchFamily="34" charset="0"/>
              </a:rPr>
              <a:t>лекарственные средства</a:t>
            </a:r>
            <a:r>
              <a:rPr lang="ru-RU" i="1" dirty="0" smtClean="0">
                <a:cs typeface="Arial" pitchFamily="34" charset="0"/>
              </a:rPr>
              <a:t>, которые оказывают особое, специфическое действие на нервную систему и весь организм человека. (опиумный мак, индийская конопля, кусты кофе, мате, коки, колы и др.), а также в продукты, полученные из них.</a:t>
            </a:r>
            <a:endParaRPr lang="ru-RU" i="1" dirty="0">
              <a:cs typeface="Arial" pitchFamily="34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-285750" y="0"/>
          <a:ext cx="9715500" cy="7985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2820"/>
                <a:gridCol w="3212820"/>
                <a:gridCol w="3289927"/>
              </a:tblGrid>
              <a:tr h="23994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Наркотики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Эффект при употреблении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Эффект при передозировке</a:t>
                      </a:r>
                      <a:endParaRPr lang="ru-RU" sz="1600" dirty="0"/>
                    </a:p>
                  </a:txBody>
                  <a:tcPr/>
                </a:tc>
              </a:tr>
              <a:tr h="23994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Опиум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23994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Морфин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763456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Кодеин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Эйфория, сонливость, угнетенное дыхание,  тошнота, запор, кожный зуд.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Затрудненное дыхание, холодная и влажная кожа, конвульсии, кома,  СМЕРТЬ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23994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Героин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239943">
                <a:tc>
                  <a:txBody>
                    <a:bodyPr/>
                    <a:lstStyle/>
                    <a:p>
                      <a:r>
                        <a:rPr lang="ru-RU" sz="1600" b="1" dirty="0" err="1" smtClean="0"/>
                        <a:t>Метадон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1286969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Кокаин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Повышенное беспокойство, возбуждение, эйфория,  учащенный пульс,  повышенное кровяное давление,  бессонница, потеря аппетита.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Возбужденность, повышение температуры, галлюцинации, конвульсии, сердечный  приступ, кризис  кровяного давления, СМЕРТЬ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93796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ЛСД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Галлюцинации, плохое ощущение времени и пространства, ухудшение координации рук и глаз, заторможенность.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</a:tr>
              <a:tr h="1286969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Марихуана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Эйфория, рефлекторная  заторможенность, </a:t>
                      </a:r>
                      <a:r>
                        <a:rPr lang="ru-RU" sz="1600" dirty="0" err="1" smtClean="0"/>
                        <a:t>дезориентационное</a:t>
                      </a:r>
                      <a:r>
                        <a:rPr lang="ru-RU" sz="1600" dirty="0" smtClean="0"/>
                        <a:t> поведение,  ухудшенная координация  рефлексов, плохое ощущение  времени и расстояния.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Усталость, паранойя, психоз.</a:t>
                      </a:r>
                      <a:endParaRPr lang="ru-RU" sz="1600" dirty="0"/>
                    </a:p>
                  </a:txBody>
                  <a:tcPr/>
                </a:tc>
              </a:tr>
              <a:tr h="23994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Гашиш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714625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800" b="1" i="1" u="sng" dirty="0" smtClean="0">
                <a:solidFill>
                  <a:schemeClr val="accent1">
                    <a:lumMod val="50000"/>
                  </a:schemeClr>
                </a:solidFill>
              </a:rPr>
              <a:t>Психоактивные </a:t>
            </a:r>
            <a:r>
              <a:rPr lang="ru-RU" sz="2800" b="1" i="1" u="sng" dirty="0" smtClean="0">
                <a:solidFill>
                  <a:schemeClr val="accent1">
                    <a:lumMod val="50000"/>
                  </a:schemeClr>
                </a:solidFill>
                <a:hlinkClick r:id="rId2" tooltip="Вещество"/>
              </a:rPr>
              <a:t>вещества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400" dirty="0" smtClean="0"/>
              <a:t>— </a:t>
            </a:r>
            <a:r>
              <a:rPr lang="ru-RU" sz="2400" i="1" dirty="0" smtClean="0"/>
              <a:t>любое </a:t>
            </a:r>
            <a:r>
              <a:rPr lang="ru-RU" sz="2400" i="1" dirty="0" smtClean="0">
                <a:hlinkClick r:id="rId3" tooltip="Химия"/>
              </a:rPr>
              <a:t>химическое</a:t>
            </a:r>
            <a:r>
              <a:rPr lang="ru-RU" sz="2400" i="1" dirty="0" smtClean="0"/>
              <a:t> вещество (или </a:t>
            </a:r>
            <a:r>
              <a:rPr lang="ru-RU" sz="2400" i="1" dirty="0" smtClean="0">
                <a:hlinkClick r:id="rId4" tooltip="Смесь"/>
              </a:rPr>
              <a:t>смесь</a:t>
            </a:r>
            <a:r>
              <a:rPr lang="ru-RU" sz="2400" i="1" dirty="0" smtClean="0"/>
              <a:t>) естественного или искусственного происхождения, которое влияет на функционирование </a:t>
            </a:r>
            <a:r>
              <a:rPr lang="ru-RU" sz="2400" i="1" dirty="0" smtClean="0">
                <a:hlinkClick r:id="rId5" tooltip="Центральная нервная система"/>
              </a:rPr>
              <a:t>центральной нервной системы</a:t>
            </a:r>
            <a:r>
              <a:rPr lang="ru-RU" sz="2400" i="1" dirty="0" smtClean="0"/>
              <a:t>, приводя к изменению </a:t>
            </a:r>
            <a:r>
              <a:rPr lang="ru-RU" sz="2400" i="1" dirty="0" smtClean="0">
                <a:hlinkClick r:id="rId6" tooltip="Психическое состояние"/>
              </a:rPr>
              <a:t>психического состояния</a:t>
            </a:r>
            <a:r>
              <a:rPr lang="ru-RU" sz="2400" i="1" dirty="0" smtClean="0"/>
              <a:t>.</a:t>
            </a:r>
            <a:r>
              <a:rPr lang="ru-RU" sz="2400" i="1" baseline="30000" dirty="0" smtClean="0">
                <a:hlinkClick r:id="rId7"/>
              </a:rPr>
              <a:t>[2]</a:t>
            </a:r>
            <a:r>
              <a:rPr lang="ru-RU" sz="2400" i="1" dirty="0" smtClean="0"/>
              <a:t> Эти изменения могут носить как положительный (лечебный) характер, так и отрицательный.</a:t>
            </a:r>
            <a:br>
              <a:rPr lang="ru-RU" sz="2400" i="1" dirty="0" smtClean="0"/>
            </a:br>
            <a:r>
              <a:rPr lang="ru-RU" sz="2400" i="1" dirty="0" smtClean="0"/>
              <a:t>Психоактивные вещества, влияющие на высшие психические функции, и часто используемые в медицине для лечения </a:t>
            </a:r>
            <a:r>
              <a:rPr lang="ru-RU" sz="2400" i="1" dirty="0" smtClean="0">
                <a:hlinkClick r:id="rId8" tooltip="Психическое расстройство"/>
              </a:rPr>
              <a:t>психических заболеваний</a:t>
            </a:r>
            <a:r>
              <a:rPr lang="ru-RU" sz="2400" i="1" dirty="0" smtClean="0"/>
              <a:t>, называются </a:t>
            </a:r>
            <a:r>
              <a:rPr lang="ru-RU" sz="2400" i="1" dirty="0" smtClean="0">
                <a:hlinkClick r:id="rId9" tooltip="Психотропные препараты"/>
              </a:rPr>
              <a:t>психотропными</a:t>
            </a:r>
            <a:r>
              <a:rPr lang="ru-RU" sz="2400" i="1" dirty="0" smtClean="0"/>
              <a:t>. Психоактивные вещества, вызывающие привыкание</a:t>
            </a:r>
            <a:r>
              <a:rPr lang="ru-RU" sz="2400" i="1" baseline="30000" dirty="0" smtClean="0">
                <a:hlinkClick r:id="rId7"/>
              </a:rPr>
              <a:t>[3]</a:t>
            </a:r>
            <a:r>
              <a:rPr lang="ru-RU" sz="2400" i="1" dirty="0" smtClean="0"/>
              <a:t> запрещённые законодательством, часто называются </a:t>
            </a:r>
            <a:r>
              <a:rPr lang="ru-RU" sz="2400" i="1" dirty="0" smtClean="0">
                <a:hlinkClick r:id="rId10" tooltip="Наркотик"/>
              </a:rPr>
              <a:t>наркотиками</a:t>
            </a:r>
            <a:r>
              <a:rPr lang="ru-RU" sz="2400" i="1" dirty="0" smtClean="0"/>
              <a:t>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0723" name="Rectangle 1"/>
          <p:cNvSpPr>
            <a:spLocks noChangeArrowheads="1"/>
          </p:cNvSpPr>
          <p:nvPr/>
        </p:nvSpPr>
        <p:spPr bwMode="auto">
          <a:xfrm>
            <a:off x="0" y="0"/>
            <a:ext cx="9144000" cy="95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0" y="9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1563"/>
            <a:ext cx="7900988" cy="5054600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u="sng" dirty="0" err="1" smtClean="0">
                <a:solidFill>
                  <a:schemeClr val="tx2">
                    <a:lumMod val="75000"/>
                  </a:schemeClr>
                </a:solidFill>
              </a:rPr>
              <a:t>Нейротро́пные</a:t>
            </a:r>
            <a:r>
              <a:rPr lang="ru-RU" b="1" i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i="1" u="sng" dirty="0" err="1" smtClean="0">
                <a:solidFill>
                  <a:schemeClr val="tx2">
                    <a:lumMod val="75000"/>
                  </a:schemeClr>
                </a:solidFill>
              </a:rPr>
              <a:t>сре́дства</a:t>
            </a:r>
            <a:r>
              <a:rPr lang="ru-RU" dirty="0" smtClean="0"/>
              <a:t> — </a:t>
            </a:r>
            <a:r>
              <a:rPr lang="ru-RU" i="1" dirty="0" smtClean="0"/>
              <a:t>обширная группа </a:t>
            </a:r>
            <a:r>
              <a:rPr lang="ru-RU" i="1" dirty="0" smtClean="0">
                <a:hlinkClick r:id="rId2" tooltip="Лекарственные средства"/>
              </a:rPr>
              <a:t>лекарственных средств</a:t>
            </a:r>
            <a:r>
              <a:rPr lang="ru-RU" i="1" dirty="0" smtClean="0"/>
              <a:t>, оказывающие действие на </a:t>
            </a:r>
            <a:r>
              <a:rPr lang="ru-RU" i="1" dirty="0" smtClean="0">
                <a:hlinkClick r:id="rId3" tooltip="Нервная система"/>
              </a:rPr>
              <a:t>нервную систему</a:t>
            </a:r>
            <a:r>
              <a:rPr lang="ru-RU" i="1" dirty="0" smtClean="0"/>
              <a:t> — </a:t>
            </a:r>
            <a:r>
              <a:rPr lang="ru-RU" i="1" dirty="0" smtClean="0">
                <a:hlinkClick r:id="rId4" tooltip="ЦНС"/>
              </a:rPr>
              <a:t>центральную</a:t>
            </a:r>
            <a:r>
              <a:rPr lang="ru-RU" i="1" dirty="0" smtClean="0"/>
              <a:t> и </a:t>
            </a:r>
            <a:r>
              <a:rPr lang="ru-RU" i="1" dirty="0" smtClean="0">
                <a:hlinkClick r:id="rId5" tooltip="Периферическая нервная система"/>
              </a:rPr>
              <a:t>периферическую</a:t>
            </a:r>
            <a:r>
              <a:rPr lang="ru-RU" i="1" dirty="0" smtClean="0"/>
              <a:t>. Могут угнетать или стимулировать передачу нервного возбуждения в различных отделах (центральной) нервной системы, понижать или повышать чувствительность </a:t>
            </a:r>
            <a:r>
              <a:rPr lang="ru-RU" i="1" dirty="0" smtClean="0">
                <a:hlinkClick r:id="rId6" tooltip="Нервные окончания"/>
              </a:rPr>
              <a:t>нервных окончаний</a:t>
            </a:r>
            <a:r>
              <a:rPr lang="ru-RU" i="1" dirty="0" smtClean="0"/>
              <a:t> в периферических нервах, воздействовать на разные типы </a:t>
            </a:r>
            <a:r>
              <a:rPr lang="ru-RU" i="1" dirty="0" smtClean="0">
                <a:hlinkClick r:id="rId7" tooltip="Клеточный рецептор"/>
              </a:rPr>
              <a:t>рецепторов</a:t>
            </a:r>
            <a:r>
              <a:rPr lang="ru-RU" i="1" dirty="0" smtClean="0"/>
              <a:t> </a:t>
            </a:r>
            <a:r>
              <a:rPr lang="ru-RU" i="1" dirty="0" smtClean="0">
                <a:hlinkClick r:id="rId8" tooltip="Синапс"/>
              </a:rPr>
              <a:t>синапсов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b="1" i="1" smtClean="0">
                <a:cs typeface="Arial" charset="0"/>
              </a:rPr>
              <a:t>АНАЛЬГЕЗИРУЮЩИЕ И НЕСТЕРОИДНЫЕ ЛЕКАРСТВЕННЫЕ СРЕДСТВА.</a:t>
            </a:r>
            <a:endParaRPr lang="ru-RU" sz="2400" i="1" smtClean="0">
              <a:cs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sz="1600" b="1" dirty="0"/>
              <a:t>АНАЛЬГЕЗИРУЮЩИЕ ЛЕКАРСТВЕННЫЕ СРЕДСТВА ГРУППЫ </a:t>
            </a:r>
            <a:r>
              <a:rPr lang="ru-RU" sz="1600" b="1" dirty="0" smtClean="0"/>
              <a:t>ОПИЯ:</a:t>
            </a:r>
          </a:p>
          <a:p>
            <a:pPr eaLnBrk="1" hangingPunct="1">
              <a:defRPr/>
            </a:pPr>
            <a:r>
              <a:rPr lang="ru-RU" sz="1600" dirty="0"/>
              <a:t>Согласно современной классификации анальгезирующие лекарственные средства группы опия и их синтетические аналоги делятся на </a:t>
            </a:r>
            <a:r>
              <a:rPr lang="ru-RU" sz="1600" b="1" dirty="0"/>
              <a:t>препараты группы морфина </a:t>
            </a:r>
            <a:r>
              <a:rPr lang="ru-RU" sz="1600" dirty="0"/>
              <a:t>и близкие к ним по структуре синтетические соединения (</a:t>
            </a:r>
            <a:r>
              <a:rPr lang="ru-RU" sz="1600" dirty="0" err="1"/>
              <a:t>буторфанол</a:t>
            </a:r>
            <a:r>
              <a:rPr lang="ru-RU" sz="1600" dirty="0"/>
              <a:t>, </a:t>
            </a:r>
            <a:r>
              <a:rPr lang="ru-RU" sz="1600" dirty="0" err="1"/>
              <a:t>бупренорфин</a:t>
            </a:r>
            <a:r>
              <a:rPr lang="ru-RU" sz="1600" dirty="0"/>
              <a:t>, морфина гидрохлорид, </a:t>
            </a:r>
            <a:r>
              <a:rPr lang="ru-RU" sz="1600" dirty="0" err="1"/>
              <a:t>нальбуфин</a:t>
            </a:r>
            <a:r>
              <a:rPr lang="ru-RU" sz="1600" dirty="0"/>
              <a:t>, </a:t>
            </a:r>
            <a:r>
              <a:rPr lang="ru-RU" sz="1600" dirty="0" err="1"/>
              <a:t>омнопон</a:t>
            </a:r>
            <a:r>
              <a:rPr lang="ru-RU" sz="1600" dirty="0"/>
              <a:t>, </a:t>
            </a:r>
            <a:r>
              <a:rPr lang="ru-RU" sz="1600" dirty="0" err="1"/>
              <a:t>пентазоцин</a:t>
            </a:r>
            <a:r>
              <a:rPr lang="ru-RU" sz="1600" dirty="0"/>
              <a:t>), </a:t>
            </a:r>
            <a:r>
              <a:rPr lang="ru-RU" sz="1600" b="1" dirty="0"/>
              <a:t>производные фенилпиперидина </a:t>
            </a:r>
            <a:r>
              <a:rPr lang="ru-RU" sz="1600" dirty="0"/>
              <a:t>и другие </a:t>
            </a:r>
            <a:r>
              <a:rPr lang="ru-RU" sz="1600" dirty="0" err="1"/>
              <a:t>опиоидные</a:t>
            </a:r>
            <a:r>
              <a:rPr lang="ru-RU" sz="1600" dirty="0"/>
              <a:t> синтетические анальгетики (</a:t>
            </a:r>
            <a:r>
              <a:rPr lang="ru-RU" sz="1600" dirty="0" err="1"/>
              <a:t>дипидолор</a:t>
            </a:r>
            <a:r>
              <a:rPr lang="ru-RU" sz="1600" dirty="0"/>
              <a:t>, </a:t>
            </a:r>
            <a:r>
              <a:rPr lang="ru-RU" sz="1600" dirty="0" err="1"/>
              <a:t>промедол</a:t>
            </a:r>
            <a:r>
              <a:rPr lang="ru-RU" sz="1600" dirty="0"/>
              <a:t>, </a:t>
            </a:r>
            <a:r>
              <a:rPr lang="ru-RU" sz="1600" dirty="0" err="1"/>
              <a:t>тилидин</a:t>
            </a:r>
            <a:r>
              <a:rPr lang="ru-RU" sz="1600" dirty="0"/>
              <a:t>, </a:t>
            </a:r>
            <a:r>
              <a:rPr lang="ru-RU" sz="1600" dirty="0" err="1"/>
              <a:t>трамадол</a:t>
            </a:r>
            <a:r>
              <a:rPr lang="ru-RU" sz="1600" dirty="0"/>
              <a:t>, </a:t>
            </a:r>
            <a:r>
              <a:rPr lang="ru-RU" sz="1600" dirty="0" err="1"/>
              <a:t>фентанил</a:t>
            </a:r>
            <a:r>
              <a:rPr lang="ru-RU" sz="1600" dirty="0"/>
              <a:t>, </a:t>
            </a:r>
            <a:r>
              <a:rPr lang="ru-RU" sz="1600" dirty="0" err="1"/>
              <a:t>эстоцин</a:t>
            </a:r>
            <a:r>
              <a:rPr lang="ru-RU" sz="1600" dirty="0" smtClean="0"/>
              <a:t>).</a:t>
            </a:r>
          </a:p>
          <a:p>
            <a:pPr eaLnBrk="1" hangingPunct="1">
              <a:defRPr/>
            </a:pPr>
            <a:r>
              <a:rPr lang="ru-RU" sz="1400" b="1" i="1" u="sng" dirty="0" smtClean="0"/>
              <a:t>БУПРЕНОРФИН,</a:t>
            </a:r>
            <a:r>
              <a:rPr lang="ru-RU" sz="1400" b="1" i="1" u="sng" dirty="0"/>
              <a:t> </a:t>
            </a:r>
            <a:r>
              <a:rPr lang="ru-RU" sz="1400" b="1" i="1" u="sng" dirty="0" smtClean="0"/>
              <a:t>БУТОРФАНОЛ,</a:t>
            </a:r>
            <a:r>
              <a:rPr lang="ru-RU" sz="1400" b="1" i="1" u="sng" dirty="0"/>
              <a:t> </a:t>
            </a:r>
            <a:r>
              <a:rPr lang="ru-RU" sz="1400" b="1" i="1" u="sng" dirty="0" smtClean="0"/>
              <a:t>ДИПИДОЛОР,</a:t>
            </a:r>
            <a:r>
              <a:rPr lang="ru-RU" sz="1400" b="1" i="1" u="sng" dirty="0"/>
              <a:t> МОРФИНА </a:t>
            </a:r>
            <a:r>
              <a:rPr lang="ru-RU" sz="1400" b="1" i="1" u="sng" dirty="0" smtClean="0"/>
              <a:t>ГИДРОХЛОРИД,</a:t>
            </a:r>
            <a:r>
              <a:rPr lang="ru-RU" sz="1400" b="1" i="1" u="sng" dirty="0"/>
              <a:t> МОРФИЛОНГ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57750" y="1714500"/>
            <a:ext cx="4038600" cy="3571875"/>
          </a:xfr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Алкалоиды</a:t>
            </a:r>
            <a:endParaRPr lang="ru-RU" sz="6000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57313"/>
            <a:ext cx="3971925" cy="471487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группа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hlinkClick r:id="rId2" tooltip="Азот"/>
              </a:rPr>
              <a:t>азотсодержащих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hlinkClick r:id="rId3" tooltip="Органические вещества"/>
              </a:rPr>
              <a:t>органических соединений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 природного происхождения (чаще всего растительного), большинство из которых обладает свойствами слабого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hlinkClick r:id="rId4" tooltip="Основание (химия)"/>
              </a:rPr>
              <a:t>основания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. Некоторые нейтральные</a:t>
            </a:r>
            <a:r>
              <a:rPr lang="ru-RU" sz="2000" i="1" baseline="30000" dirty="0" smtClean="0">
                <a:solidFill>
                  <a:schemeClr val="accent2">
                    <a:lumMod val="50000"/>
                  </a:schemeClr>
                </a:solidFill>
                <a:hlinkClick r:id="rId5"/>
              </a:rPr>
              <a:t>[1]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 и даже слабокислотные соединения</a:t>
            </a:r>
            <a:r>
              <a:rPr lang="ru-RU" sz="2000" i="1" baseline="30000" dirty="0" smtClean="0">
                <a:solidFill>
                  <a:schemeClr val="accent2">
                    <a:lumMod val="50000"/>
                  </a:schemeClr>
                </a:solidFill>
                <a:hlinkClick r:id="rId5"/>
              </a:rPr>
              <a:t>[2]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 также относятся к алкалоидам. Иногда алкалоидами называются и синтетические соединения аналогичного строения</a:t>
            </a:r>
            <a:r>
              <a:rPr lang="ru-RU" sz="2000" i="1" baseline="30000" dirty="0" smtClean="0">
                <a:solidFill>
                  <a:schemeClr val="accent2">
                    <a:lumMod val="50000"/>
                  </a:schemeClr>
                </a:solidFill>
                <a:hlinkClick r:id="rId5"/>
              </a:rPr>
              <a:t>[3]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20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28750"/>
            <a:ext cx="4067175" cy="4000500"/>
          </a:xfrm>
        </p:spPr>
        <p:txBody>
          <a:bodyPr/>
          <a:lstStyle/>
          <a:p>
            <a:pPr eaLnBrk="1" hangingPunct="1"/>
            <a:r>
              <a:rPr lang="ru-RU" sz="1400" i="1" smtClean="0">
                <a:cs typeface="Arial" charset="0"/>
              </a:rPr>
              <a:t>Многие алкалоиды являются </a:t>
            </a:r>
            <a:r>
              <a:rPr lang="ru-RU" sz="1400" i="1" smtClean="0">
                <a:cs typeface="Arial" charset="0"/>
                <a:hlinkClick r:id="rId6" tooltip="Психоактивные вещества"/>
              </a:rPr>
              <a:t>психоактивными веществами</a:t>
            </a:r>
            <a:r>
              <a:rPr lang="ru-RU" sz="1400" i="1" smtClean="0">
                <a:cs typeface="Arial" charset="0"/>
              </a:rPr>
              <a:t>. Препараты растений, содержащих алкалоиды, их </a:t>
            </a:r>
            <a:r>
              <a:rPr lang="ru-RU" sz="1400" i="1" smtClean="0">
                <a:cs typeface="Arial" charset="0"/>
                <a:hlinkClick r:id="rId7" tooltip="Экстракт"/>
              </a:rPr>
              <a:t>экстракты</a:t>
            </a:r>
            <a:r>
              <a:rPr lang="ru-RU" sz="1400" i="1" smtClean="0">
                <a:cs typeface="Arial" charset="0"/>
              </a:rPr>
              <a:t>, а позже и чистые препараты алкалоидов использовались в качестве стимулирующего и/или </a:t>
            </a:r>
            <a:r>
              <a:rPr lang="ru-RU" sz="1400" i="1" smtClean="0">
                <a:cs typeface="Arial" charset="0"/>
                <a:hlinkClick r:id="rId8" tooltip="Наркотик"/>
              </a:rPr>
              <a:t>наркотического</a:t>
            </a:r>
            <a:r>
              <a:rPr lang="ru-RU" sz="1400" i="1" smtClean="0">
                <a:cs typeface="Arial" charset="0"/>
              </a:rPr>
              <a:t> средства. </a:t>
            </a:r>
            <a:r>
              <a:rPr lang="ru-RU" sz="1400" i="1" smtClean="0">
                <a:cs typeface="Arial" charset="0"/>
                <a:hlinkClick r:id="rId9"/>
              </a:rPr>
              <a:t>Кокаин</a:t>
            </a:r>
            <a:r>
              <a:rPr lang="ru-RU" sz="1400" i="1" smtClean="0">
                <a:cs typeface="Arial" charset="0"/>
              </a:rPr>
              <a:t> и </a:t>
            </a:r>
            <a:r>
              <a:rPr lang="ru-RU" sz="1400" i="1" smtClean="0">
                <a:cs typeface="Arial" charset="0"/>
                <a:hlinkClick r:id="rId10" tooltip="Катинон"/>
              </a:rPr>
              <a:t>катинон</a:t>
            </a:r>
            <a:r>
              <a:rPr lang="ru-RU" sz="1400" i="1" smtClean="0">
                <a:cs typeface="Arial" charset="0"/>
              </a:rPr>
              <a:t> являются </a:t>
            </a:r>
            <a:r>
              <a:rPr lang="ru-RU" sz="1400" i="1" smtClean="0">
                <a:cs typeface="Arial" charset="0"/>
                <a:hlinkClick r:id="rId11" tooltip="Стимулятор"/>
              </a:rPr>
              <a:t>стимуляторами</a:t>
            </a:r>
            <a:r>
              <a:rPr lang="ru-RU" sz="1400" i="1" smtClean="0">
                <a:cs typeface="Arial" charset="0"/>
              </a:rPr>
              <a:t> </a:t>
            </a:r>
            <a:r>
              <a:rPr lang="ru-RU" sz="1400" i="1" smtClean="0">
                <a:cs typeface="Arial" charset="0"/>
                <a:hlinkClick r:id="rId12" tooltip="ЦНС"/>
              </a:rPr>
              <a:t>центральной нервной системы</a:t>
            </a:r>
            <a:r>
              <a:rPr lang="ru-RU" sz="1400" i="1" baseline="30000" smtClean="0">
                <a:cs typeface="Arial" charset="0"/>
                <a:hlinkClick r:id="rId5"/>
              </a:rPr>
              <a:t>[171][172]</a:t>
            </a:r>
            <a:r>
              <a:rPr lang="ru-RU" sz="1400" i="1" smtClean="0">
                <a:cs typeface="Arial" charset="0"/>
              </a:rPr>
              <a:t>. </a:t>
            </a:r>
            <a:r>
              <a:rPr lang="ru-RU" sz="1400" i="1" smtClean="0">
                <a:cs typeface="Arial" charset="0"/>
                <a:hlinkClick r:id="rId13"/>
              </a:rPr>
              <a:t>Мескалин</a:t>
            </a:r>
            <a:r>
              <a:rPr lang="ru-RU" sz="1400" i="1" smtClean="0">
                <a:cs typeface="Arial" charset="0"/>
              </a:rPr>
              <a:t> и многие индольные алкалоиды (такие как </a:t>
            </a:r>
            <a:r>
              <a:rPr lang="ru-RU" sz="1400" i="1" smtClean="0">
                <a:cs typeface="Arial" charset="0"/>
                <a:hlinkClick r:id="rId14" tooltip="Псилоцибин"/>
              </a:rPr>
              <a:t>псилоцибин</a:t>
            </a:r>
            <a:r>
              <a:rPr lang="ru-RU" sz="1400" i="1" smtClean="0">
                <a:cs typeface="Arial" charset="0"/>
              </a:rPr>
              <a:t>, </a:t>
            </a:r>
            <a:r>
              <a:rPr lang="ru-RU" sz="1400" i="1" smtClean="0">
                <a:cs typeface="Arial" charset="0"/>
                <a:hlinkClick r:id="rId15" tooltip="Диметилтриптамин"/>
              </a:rPr>
              <a:t>диметилтриптамин</a:t>
            </a:r>
            <a:r>
              <a:rPr lang="ru-RU" sz="1400" i="1" smtClean="0">
                <a:cs typeface="Arial" charset="0"/>
              </a:rPr>
              <a:t>, </a:t>
            </a:r>
            <a:r>
              <a:rPr lang="ru-RU" sz="1400" i="1" smtClean="0">
                <a:cs typeface="Arial" charset="0"/>
                <a:hlinkClick r:id="rId16" tooltip="Ибогаин"/>
              </a:rPr>
              <a:t>ибогаин</a:t>
            </a:r>
            <a:r>
              <a:rPr lang="ru-RU" sz="1400" i="1" smtClean="0">
                <a:cs typeface="Arial" charset="0"/>
              </a:rPr>
              <a:t>) обладают </a:t>
            </a:r>
            <a:r>
              <a:rPr lang="ru-RU" sz="1400" i="1" smtClean="0">
                <a:cs typeface="Arial" charset="0"/>
                <a:hlinkClick r:id="rId17" tooltip="Галлюциноген"/>
              </a:rPr>
              <a:t>галлюциногенным</a:t>
            </a:r>
            <a:r>
              <a:rPr lang="ru-RU" sz="1400" i="1" smtClean="0">
                <a:cs typeface="Arial" charset="0"/>
              </a:rPr>
              <a:t> эффектом</a:t>
            </a:r>
            <a:r>
              <a:rPr lang="ru-RU" sz="1400" i="1" baseline="30000" smtClean="0">
                <a:cs typeface="Arial" charset="0"/>
                <a:hlinkClick r:id="rId5"/>
              </a:rPr>
              <a:t>[173][174]</a:t>
            </a:r>
            <a:r>
              <a:rPr lang="ru-RU" sz="1400" i="1" smtClean="0">
                <a:cs typeface="Arial" charset="0"/>
              </a:rPr>
              <a:t>. </a:t>
            </a:r>
            <a:r>
              <a:rPr lang="ru-RU" sz="1400" i="1" smtClean="0">
                <a:cs typeface="Arial" charset="0"/>
                <a:hlinkClick r:id="rId18"/>
              </a:rPr>
              <a:t>Морфин</a:t>
            </a:r>
            <a:r>
              <a:rPr lang="ru-RU" sz="1400" i="1" smtClean="0">
                <a:cs typeface="Arial" charset="0"/>
              </a:rPr>
              <a:t> и </a:t>
            </a:r>
            <a:r>
              <a:rPr lang="ru-RU" sz="1400" i="1" smtClean="0">
                <a:cs typeface="Arial" charset="0"/>
                <a:hlinkClick r:id="rId19" tooltip="Кодеин"/>
              </a:rPr>
              <a:t>кодеин</a:t>
            </a:r>
            <a:r>
              <a:rPr lang="ru-RU" sz="1400" i="1" smtClean="0">
                <a:cs typeface="Arial" charset="0"/>
              </a:rPr>
              <a:t> — сильные наркотические обезболивающие</a:t>
            </a:r>
            <a:r>
              <a:rPr lang="ru-RU" sz="1400" i="1" baseline="30000" smtClean="0">
                <a:cs typeface="Arial" charset="0"/>
                <a:hlinkClick r:id="rId5"/>
              </a:rPr>
              <a:t>[175]</a:t>
            </a:r>
            <a:r>
              <a:rPr lang="ru-RU" sz="1400" i="1" smtClean="0">
                <a:cs typeface="Arial" charset="0"/>
              </a:rPr>
              <a:t>.</a:t>
            </a:r>
          </a:p>
          <a:p>
            <a:pPr eaLnBrk="1" hangingPunct="1"/>
            <a:r>
              <a:rPr lang="ru-RU" sz="1400" i="1" smtClean="0">
                <a:cs typeface="Arial" charset="0"/>
              </a:rPr>
              <a:t>Кроме того, существуют алкалоиды, не обладающие сильным психоактивным действием, но являющиеся </a:t>
            </a:r>
            <a:r>
              <a:rPr lang="ru-RU" sz="1400" i="1" smtClean="0">
                <a:cs typeface="Arial" charset="0"/>
                <a:hlinkClick r:id="rId20" tooltip="Прекурсор"/>
              </a:rPr>
              <a:t>прекурсорами</a:t>
            </a:r>
            <a:r>
              <a:rPr lang="ru-RU" sz="1400" i="1" smtClean="0">
                <a:cs typeface="Arial" charset="0"/>
              </a:rPr>
              <a:t> для полусинтетических психоактивных веществ. Например, из </a:t>
            </a:r>
            <a:r>
              <a:rPr lang="ru-RU" sz="1400" i="1" smtClean="0">
                <a:cs typeface="Arial" charset="0"/>
                <a:hlinkClick r:id="rId21" tooltip="Эфедрин"/>
              </a:rPr>
              <a:t>эфедрина</a:t>
            </a:r>
            <a:r>
              <a:rPr lang="ru-RU" sz="1400" i="1" smtClean="0">
                <a:cs typeface="Arial" charset="0"/>
              </a:rPr>
              <a:t> и </a:t>
            </a:r>
            <a:r>
              <a:rPr lang="ru-RU" sz="1400" i="1" smtClean="0">
                <a:cs typeface="Arial" charset="0"/>
                <a:hlinkClick r:id="rId22" tooltip="Псевдоэфедрин"/>
              </a:rPr>
              <a:t>псевдоэфедрина</a:t>
            </a:r>
            <a:r>
              <a:rPr lang="ru-RU" sz="1400" i="1" smtClean="0">
                <a:cs typeface="Arial" charset="0"/>
              </a:rPr>
              <a:t> синтезируются </a:t>
            </a:r>
            <a:r>
              <a:rPr lang="ru-RU" sz="1400" i="1" smtClean="0">
                <a:cs typeface="Arial" charset="0"/>
                <a:hlinkClick r:id="rId23" tooltip="Меткатинон"/>
              </a:rPr>
              <a:t>меткатинон</a:t>
            </a:r>
            <a:r>
              <a:rPr lang="ru-RU" sz="1400" i="1" smtClean="0">
                <a:cs typeface="Arial" charset="0"/>
              </a:rPr>
              <a:t> (эфедрон) и </a:t>
            </a:r>
            <a:r>
              <a:rPr lang="ru-RU" sz="1400" i="1" smtClean="0">
                <a:cs typeface="Arial" charset="0"/>
                <a:hlinkClick r:id="rId24" tooltip="Метамфетамин"/>
              </a:rPr>
              <a:t>метамфетамин</a:t>
            </a:r>
            <a:r>
              <a:rPr lang="ru-RU" sz="1400" i="1" baseline="30000" smtClean="0">
                <a:cs typeface="Arial" charset="0"/>
                <a:hlinkClick r:id="rId5"/>
              </a:rPr>
              <a:t>[176]</a:t>
            </a:r>
            <a:r>
              <a:rPr lang="ru-RU" sz="1400" i="1" smtClean="0">
                <a:cs typeface="Arial" charset="0"/>
              </a:rPr>
              <a:t>.</a:t>
            </a:r>
          </a:p>
          <a:p>
            <a:pPr eaLnBrk="1" hangingPunct="1"/>
            <a:endParaRPr lang="ru-RU" sz="140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952750"/>
            <a:ext cx="476250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WordArt 6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3357563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5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КОНЕЦ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2312</Words>
  <Application>Microsoft Office PowerPoint</Application>
  <PresentationFormat>Экран (4:3)</PresentationFormat>
  <Paragraphs>138</Paragraphs>
  <Slides>33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Оформление по умолчанию</vt:lpstr>
      <vt:lpstr>Лекарства.</vt:lpstr>
      <vt:lpstr>ПРОТИВОМИКРОБНЫЕ СРЕДСТВА (ПС)</vt:lpstr>
      <vt:lpstr>Слайд 3</vt:lpstr>
      <vt:lpstr>Среди противомикробных веществ различают: </vt:lpstr>
      <vt:lpstr>Дезинфицирующие средства</vt:lpstr>
      <vt:lpstr>Слайд 6</vt:lpstr>
      <vt:lpstr>Слайд 7</vt:lpstr>
      <vt:lpstr>Антисептические средства</vt:lpstr>
      <vt:lpstr>Классификация антисептиков:</vt:lpstr>
      <vt:lpstr>Слайд 10</vt:lpstr>
      <vt:lpstr>Слайд 11</vt:lpstr>
      <vt:lpstr>Химиотерапевтические средства</vt:lpstr>
      <vt:lpstr>По спектру действия среди химиотерапевтических средств различают: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Наркотики</vt:lpstr>
      <vt:lpstr>Слайд 27</vt:lpstr>
      <vt:lpstr>Слайд 28</vt:lpstr>
      <vt:lpstr>Психоактивные вещества — любое химическое вещество (или смесь) естественного или искусственного происхождения, которое влияет на функционирование центральной нервной системы, приводя к изменению психического состояния.[2] Эти изменения могут носить как положительный (лечебный) характер, так и отрицательный. Психоактивные вещества, влияющие на высшие психические функции, и часто используемые в медицине для лечения психических заболеваний, называются психотропными. Психоактивные вещества, вызывающие привыкание[3] запрещённые законодательством, часто называются наркотиками. </vt:lpstr>
      <vt:lpstr>Слайд 30</vt:lpstr>
      <vt:lpstr>АНАЛЬГЕЗИРУЮЩИЕ И НЕСТЕРОИДНЫЕ ЛЕКАРСТВЕННЫЕ СРЕДСТВА.</vt:lpstr>
      <vt:lpstr>Алкалоиды</vt:lpstr>
      <vt:lpstr>Слайд 33</vt:lpstr>
    </vt:vector>
  </TitlesOfParts>
  <Company>NB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Лекарства</dc:title>
  <dc:creator>VOLODYA</dc:creator>
  <cp:lastModifiedBy>Owner</cp:lastModifiedBy>
  <cp:revision>7</cp:revision>
  <dcterms:created xsi:type="dcterms:W3CDTF">2011-05-10T13:01:59Z</dcterms:created>
  <dcterms:modified xsi:type="dcterms:W3CDTF">2014-07-12T19:05:34Z</dcterms:modified>
</cp:coreProperties>
</file>