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Решитовы" initials="Р"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30"/>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3" autoAdjust="0"/>
    <p:restoredTop sz="81308" autoAdjust="0"/>
  </p:normalViewPr>
  <p:slideViewPr>
    <p:cSldViewPr>
      <p:cViewPr varScale="1">
        <p:scale>
          <a:sx n="126" d="100"/>
          <a:sy n="126" d="100"/>
        </p:scale>
        <p:origin x="-140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4FE44B-3673-450B-8449-34D7AAAA4623}" type="datetimeFigureOut">
              <a:rPr lang="ru-RU" smtClean="0"/>
              <a:pPr/>
              <a:t>13.04.2013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B87ECD-89D8-43B3-AAF8-706F648B0CEF}" type="slidenum">
              <a:rPr lang="ru-RU" smtClean="0"/>
              <a:pPr/>
              <a:t>‹#›</a:t>
            </a:fld>
            <a:endParaRPr lang="ru-RU"/>
          </a:p>
        </p:txBody>
      </p:sp>
    </p:spTree>
    <p:extLst>
      <p:ext uri="{BB962C8B-B14F-4D97-AF65-F5344CB8AC3E}">
        <p14:creationId xmlns:p14="http://schemas.microsoft.com/office/powerpoint/2010/main" val="3356194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E:\Photoshop\17.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323528" y="836712"/>
            <a:ext cx="7772400" cy="1470025"/>
          </a:xfrm>
        </p:spPr>
        <p:txBody>
          <a:bodyPr/>
          <a:lstStyle>
            <a:lvl1pPr>
              <a:defRPr>
                <a:solidFill>
                  <a:schemeClr val="bg1"/>
                </a:solidFil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1115616" y="2708920"/>
            <a:ext cx="6400800" cy="1752600"/>
          </a:xfrm>
        </p:spPr>
        <p:txBody>
          <a:bodyPr/>
          <a:lstStyle>
            <a:lvl1pPr marL="0" indent="0" algn="ctr">
              <a:buNone/>
              <a:defRPr>
                <a:solidFill>
                  <a:srgbClr val="FBFBB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Tree>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4" name="Picture 3" descr="E:\Photoshop\21.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p:txBody>
          <a:bodyPr/>
          <a:lstStyle>
            <a:lvl1pPr>
              <a:defRPr>
                <a:solidFill>
                  <a:srgbClr val="FBFBB7"/>
                </a:solidFill>
              </a:defRPr>
            </a:lvl1pPr>
          </a:lstStyle>
          <a:p>
            <a:r>
              <a:rPr lang="ru-RU" smtClean="0"/>
              <a:t>Образец заголовка</a:t>
            </a:r>
            <a:endParaRPr lang="ru-RU" dirty="0"/>
          </a:p>
        </p:txBody>
      </p:sp>
      <p:sp>
        <p:nvSpPr>
          <p:cNvPr id="3" name="Содержимое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Tree>
  </p:cSld>
  <p:clrMapOvr>
    <a:masterClrMapping/>
  </p:clrMapOvr>
  <p:transition spd="slow"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2C54640-D613-413C-884B-0F4395E915AA}" type="datetimeFigureOut">
              <a:rPr lang="uk-UA" smtClean="0"/>
              <a:t>13.04.2013</a:t>
            </a:fld>
            <a:endParaRPr lang="uk-UA"/>
          </a:p>
        </p:txBody>
      </p:sp>
      <p:sp>
        <p:nvSpPr>
          <p:cNvPr id="5" name="Footer Placeholder 4"/>
          <p:cNvSpPr>
            <a:spLocks noGrp="1"/>
          </p:cNvSpPr>
          <p:nvPr>
            <p:ph type="ftr" sz="quarter" idx="11"/>
          </p:nvPr>
        </p:nvSpPr>
        <p:spPr/>
        <p:txBody>
          <a:bodyPr/>
          <a:lstStyle/>
          <a:p>
            <a:endParaRPr lang="uk-UA"/>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5B321FF-FE53-41CA-9481-061DB403F3F2}" type="slidenum">
              <a:rPr lang="uk-UA" smtClean="0"/>
              <a:t>‹#›</a:t>
            </a:fld>
            <a:endParaRPr lang="uk-UA"/>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pic>
        <p:nvPicPr>
          <p:cNvPr id="15" name="Picture 2" descr="E:\Photoshop\17.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2C54640-D613-413C-884B-0F4395E915AA}" type="datetimeFigureOut">
              <a:rPr lang="uk-UA" smtClean="0"/>
              <a:t>13.04.2013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B321FF-FE53-41CA-9481-061DB403F3F2}" type="slidenum">
              <a:rPr lang="uk-UA" smtClean="0"/>
              <a:t>‹#›</a:t>
            </a:fld>
            <a:endParaRPr lang="uk-UA"/>
          </a:p>
        </p:txBody>
      </p:sp>
      <p:pic>
        <p:nvPicPr>
          <p:cNvPr id="7" name="Picture 3" descr="E:\Photoshop\21.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2C54640-D613-413C-884B-0F4395E915AA}" type="datetimeFigureOut">
              <a:rPr lang="uk-UA" smtClean="0"/>
              <a:t>13.04.2013</a:t>
            </a:fld>
            <a:endParaRPr lang="uk-UA"/>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B321FF-FE53-41CA-9481-061DB403F3F2}" type="slidenum">
              <a:rPr lang="uk-UA" smtClean="0"/>
              <a:t>‹#›</a:t>
            </a:fld>
            <a:endParaRPr lang="uk-UA"/>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2C54640-D613-413C-884B-0F4395E915AA}" type="datetimeFigureOut">
              <a:rPr lang="uk-UA" smtClean="0"/>
              <a:t>13.04.2013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5B321FF-FE53-41CA-9481-061DB403F3F2}" type="slidenum">
              <a:rPr lang="uk-UA" smtClean="0"/>
              <a:t>‹#›</a:t>
            </a:fld>
            <a:endParaRPr lang="uk-UA"/>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2C54640-D613-413C-884B-0F4395E915AA}" type="datetimeFigureOut">
              <a:rPr lang="uk-UA" smtClean="0"/>
              <a:t>13.04.2013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45B321FF-FE53-41CA-9481-061DB403F3F2}" type="slidenum">
              <a:rPr lang="uk-UA" smtClean="0"/>
              <a:t>‹#›</a:t>
            </a:fld>
            <a:endParaRPr lang="uk-UA"/>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72C54640-D613-413C-884B-0F4395E915AA}" type="datetimeFigureOut">
              <a:rPr lang="uk-UA" smtClean="0"/>
              <a:t>13.04.2013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45B321FF-FE53-41CA-9481-061DB403F3F2}" type="slidenum">
              <a:rPr lang="uk-UA" smtClean="0"/>
              <a:t>‹#›</a:t>
            </a:fld>
            <a:endParaRPr lang="uk-UA"/>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2C54640-D613-413C-884B-0F4395E915AA}" type="datetimeFigureOut">
              <a:rPr lang="uk-UA" smtClean="0"/>
              <a:t>13.04.2013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45B321FF-FE53-41CA-9481-061DB403F3F2}" type="slidenum">
              <a:rPr lang="uk-UA" smtClean="0"/>
              <a:t>‹#›</a:t>
            </a:fld>
            <a:endParaRPr lang="uk-UA"/>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2C54640-D613-413C-884B-0F4395E915AA}" type="datetimeFigureOut">
              <a:rPr lang="uk-UA" smtClean="0"/>
              <a:t>13.04.2013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5B321FF-FE53-41CA-9481-061DB403F3F2}" type="slidenum">
              <a:rPr lang="uk-UA" smtClean="0"/>
              <a:t>‹#›</a:t>
            </a:fld>
            <a:endParaRPr lang="uk-UA"/>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72C54640-D613-413C-884B-0F4395E915AA}" type="datetimeFigureOut">
              <a:rPr lang="uk-UA" smtClean="0"/>
              <a:t>13.04.2013</a:t>
            </a:fld>
            <a:endParaRPr lang="uk-UA"/>
          </a:p>
        </p:txBody>
      </p:sp>
      <p:sp>
        <p:nvSpPr>
          <p:cNvPr id="7" name="Slide Number Placeholder 6"/>
          <p:cNvSpPr>
            <a:spLocks noGrp="1"/>
          </p:cNvSpPr>
          <p:nvPr>
            <p:ph type="sldNum" sz="quarter" idx="12"/>
          </p:nvPr>
        </p:nvSpPr>
        <p:spPr/>
        <p:txBody>
          <a:bodyPr/>
          <a:lstStyle/>
          <a:p>
            <a:fld id="{45B321FF-FE53-41CA-9481-061DB403F3F2}" type="slidenum">
              <a:rPr lang="uk-UA" smtClean="0"/>
              <a:t>‹#›</a:t>
            </a:fld>
            <a:endParaRPr lang="uk-UA"/>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uk-UA"/>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2C54640-D613-413C-884B-0F4395E915AA}" type="datetimeFigureOut">
              <a:rPr lang="uk-UA" smtClean="0"/>
              <a:t>13.04.2013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B321FF-FE53-41CA-9481-061DB403F3F2}" type="slidenum">
              <a:rPr lang="uk-UA" smtClean="0"/>
              <a:t>‹#›</a:t>
            </a:fld>
            <a:endParaRPr lang="uk-UA"/>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2C54640-D613-413C-884B-0F4395E915AA}" type="datetimeFigureOut">
              <a:rPr lang="uk-UA" smtClean="0"/>
              <a:t>13.04.2013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B321FF-FE53-41CA-9481-061DB403F3F2}" type="slidenum">
              <a:rPr lang="uk-UA" smtClean="0"/>
              <a:t>‹#›</a:t>
            </a:fld>
            <a:endParaRPr lang="uk-UA"/>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E:\Photoshop\21.jpg"/>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1027"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Lst>
  <p:transition spd="slow" advClick="0">
    <p:fade/>
  </p:transition>
  <p:txStyles>
    <p:titleStyle>
      <a:lvl1pPr algn="ctr" rtl="0" eaLnBrk="1" fontAlgn="base" hangingPunct="1">
        <a:spcBef>
          <a:spcPct val="0"/>
        </a:spcBef>
        <a:spcAft>
          <a:spcPct val="0"/>
        </a:spcAft>
        <a:defRPr sz="4400" kern="1200">
          <a:solidFill>
            <a:srgbClr val="FBFBB7"/>
          </a:solidFill>
          <a:latin typeface="+mj-lt"/>
          <a:ea typeface="+mj-ea"/>
          <a:cs typeface="+mj-cs"/>
        </a:defRPr>
      </a:lvl1pPr>
      <a:lvl2pPr algn="ctr" rtl="0" eaLnBrk="1" fontAlgn="base" hangingPunct="1">
        <a:spcBef>
          <a:spcPct val="0"/>
        </a:spcBef>
        <a:spcAft>
          <a:spcPct val="0"/>
        </a:spcAft>
        <a:defRPr sz="4400">
          <a:solidFill>
            <a:srgbClr val="FBFBB7"/>
          </a:solidFill>
          <a:latin typeface="Calibri" pitchFamily="34" charset="0"/>
        </a:defRPr>
      </a:lvl2pPr>
      <a:lvl3pPr algn="ctr" rtl="0" eaLnBrk="1" fontAlgn="base" hangingPunct="1">
        <a:spcBef>
          <a:spcPct val="0"/>
        </a:spcBef>
        <a:spcAft>
          <a:spcPct val="0"/>
        </a:spcAft>
        <a:defRPr sz="4400">
          <a:solidFill>
            <a:srgbClr val="FBFBB7"/>
          </a:solidFill>
          <a:latin typeface="Calibri" pitchFamily="34" charset="0"/>
        </a:defRPr>
      </a:lvl3pPr>
      <a:lvl4pPr algn="ctr" rtl="0" eaLnBrk="1" fontAlgn="base" hangingPunct="1">
        <a:spcBef>
          <a:spcPct val="0"/>
        </a:spcBef>
        <a:spcAft>
          <a:spcPct val="0"/>
        </a:spcAft>
        <a:defRPr sz="4400">
          <a:solidFill>
            <a:srgbClr val="FBFBB7"/>
          </a:solidFill>
          <a:latin typeface="Calibri" pitchFamily="34" charset="0"/>
        </a:defRPr>
      </a:lvl4pPr>
      <a:lvl5pPr algn="ctr" rtl="0" eaLnBrk="1" fontAlgn="base" hangingPunct="1">
        <a:spcBef>
          <a:spcPct val="0"/>
        </a:spcBef>
        <a:spcAft>
          <a:spcPct val="0"/>
        </a:spcAft>
        <a:defRPr sz="4400">
          <a:solidFill>
            <a:srgbClr val="FBFBB7"/>
          </a:solidFill>
          <a:latin typeface="Calibri" pitchFamily="34" charset="0"/>
        </a:defRPr>
      </a:lvl5pPr>
      <a:lvl6pPr marL="457200" algn="ctr" rtl="0" eaLnBrk="1" fontAlgn="base" hangingPunct="1">
        <a:spcBef>
          <a:spcPct val="0"/>
        </a:spcBef>
        <a:spcAft>
          <a:spcPct val="0"/>
        </a:spcAft>
        <a:defRPr sz="4400">
          <a:solidFill>
            <a:srgbClr val="FBFBB7"/>
          </a:solidFill>
          <a:latin typeface="Calibri" pitchFamily="34" charset="0"/>
        </a:defRPr>
      </a:lvl6pPr>
      <a:lvl7pPr marL="914400" algn="ctr" rtl="0" eaLnBrk="1" fontAlgn="base" hangingPunct="1">
        <a:spcBef>
          <a:spcPct val="0"/>
        </a:spcBef>
        <a:spcAft>
          <a:spcPct val="0"/>
        </a:spcAft>
        <a:defRPr sz="4400">
          <a:solidFill>
            <a:srgbClr val="FBFBB7"/>
          </a:solidFill>
          <a:latin typeface="Calibri" pitchFamily="34" charset="0"/>
        </a:defRPr>
      </a:lvl7pPr>
      <a:lvl8pPr marL="1371600" algn="ctr" rtl="0" eaLnBrk="1" fontAlgn="base" hangingPunct="1">
        <a:spcBef>
          <a:spcPct val="0"/>
        </a:spcBef>
        <a:spcAft>
          <a:spcPct val="0"/>
        </a:spcAft>
        <a:defRPr sz="4400">
          <a:solidFill>
            <a:srgbClr val="FBFBB7"/>
          </a:solidFill>
          <a:latin typeface="Calibri" pitchFamily="34" charset="0"/>
        </a:defRPr>
      </a:lvl8pPr>
      <a:lvl9pPr marL="1828800" algn="ctr" rtl="0" eaLnBrk="1" fontAlgn="base" hangingPunct="1">
        <a:spcBef>
          <a:spcPct val="0"/>
        </a:spcBef>
        <a:spcAft>
          <a:spcPct val="0"/>
        </a:spcAft>
        <a:defRPr sz="4400">
          <a:solidFill>
            <a:srgbClr val="FBFBB7"/>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bg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bg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bg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bg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8B99C93-F56F-46AB-9EB8-53614A95B15F}" type="datetime1">
              <a:rPr lang="en-US" smtClean="0"/>
              <a:pPr/>
              <a:t>4/13/2013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A84A37A-AFC2-4A01-80A1-FC20F2C0D5BB}"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ransition spd="slow">
    <p:fade/>
  </p:transition>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uk-UA"/>
          </a:p>
        </p:txBody>
      </p:sp>
      <p:sp>
        <p:nvSpPr>
          <p:cNvPr id="2" name="Заголовок 1"/>
          <p:cNvSpPr>
            <a:spLocks noGrp="1"/>
          </p:cNvSpPr>
          <p:nvPr>
            <p:ph type="ctrTitle"/>
          </p:nvPr>
        </p:nvSpPr>
        <p:spPr/>
        <p:txBody>
          <a:bodyPr/>
          <a:lstStyle/>
          <a:p>
            <a:r>
              <a:rPr lang="uk-UA" dirty="0" err="1" smtClean="0"/>
              <a:t>Живые</a:t>
            </a:r>
            <a:r>
              <a:rPr lang="uk-UA" dirty="0" smtClean="0"/>
              <a:t> </a:t>
            </a:r>
            <a:r>
              <a:rPr lang="uk-UA" dirty="0" err="1" smtClean="0"/>
              <a:t>барометры</a:t>
            </a:r>
            <a:endParaRPr lang="uk-U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459614"/>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259632" y="1443660"/>
            <a:ext cx="5103688" cy="175432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uk-UA" sz="5400" b="1" i="1" dirty="0" err="1" smtClean="0">
                <a:effectLst>
                  <a:outerShdw blurRad="38100" dist="38100" dir="2700000" algn="tl">
                    <a:srgbClr val="000000">
                      <a:alpha val="43137"/>
                    </a:srgbClr>
                  </a:outerShdw>
                </a:effectLst>
              </a:rPr>
              <a:t>Живые</a:t>
            </a:r>
            <a:r>
              <a:rPr lang="uk-UA" sz="5400" b="1" i="1" dirty="0" smtClean="0">
                <a:effectLst>
                  <a:outerShdw blurRad="38100" dist="38100" dir="2700000" algn="tl">
                    <a:srgbClr val="000000">
                      <a:alpha val="43137"/>
                    </a:srgbClr>
                  </a:outerShdw>
                </a:effectLst>
              </a:rPr>
              <a:t> </a:t>
            </a:r>
            <a:r>
              <a:rPr lang="uk-UA" sz="5400" b="1" i="1" dirty="0" err="1" smtClean="0">
                <a:effectLst>
                  <a:outerShdw blurRad="38100" dist="38100" dir="2700000" algn="tl">
                    <a:srgbClr val="000000">
                      <a:alpha val="43137"/>
                    </a:srgbClr>
                  </a:outerShdw>
                </a:effectLst>
              </a:rPr>
              <a:t>барометры</a:t>
            </a:r>
            <a:endParaRPr lang="uk-UA" sz="54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1118727"/>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624"/>
            <a:ext cx="9144000" cy="6777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rot="21064827">
            <a:off x="498301" y="867056"/>
            <a:ext cx="5187168" cy="4801314"/>
          </a:xfrm>
          <a:prstGeom prst="rect">
            <a:avLst/>
          </a:prstGeom>
        </p:spPr>
        <p:txBody>
          <a:bodyPr wrap="square">
            <a:spAutoFit/>
          </a:bodyPr>
          <a:lstStyle/>
          <a:p>
            <a:endParaRPr lang="ru-RU" dirty="0"/>
          </a:p>
          <a:p>
            <a:r>
              <a:rPr lang="ru-RU" dirty="0"/>
              <a:t>Едва ли найдется человек, который не интересуется прогнозом погоды, хотя синоптики порой и ошибаются.</a:t>
            </a:r>
          </a:p>
          <a:p>
            <a:endParaRPr lang="ru-RU" dirty="0"/>
          </a:p>
          <a:p>
            <a:r>
              <a:rPr lang="ru-RU" dirty="0" smtClean="0"/>
              <a:t>Есть </a:t>
            </a:r>
            <a:r>
              <a:rPr lang="ru-RU" dirty="0"/>
              <a:t>на земле существа, которые действительно предсказывают, в какую сторону переместится циклон с учетом всех аномалий, и прогнозируют это без всяких расчетов. Ученые называют сейчас около 600 видов животных и 400 видов растений, которые могут выступать как барометры, индикаторы влажности и температуры, предсказатели штормов, бурь или хорошей безоблачной погоды. Давайте пройдемся по лестнице живых существ и посмотрим, кто на что способен. </a:t>
            </a:r>
            <a:endParaRPr lang="uk-UA" dirty="0"/>
          </a:p>
        </p:txBody>
      </p:sp>
    </p:spTree>
    <p:extLst>
      <p:ext uri="{BB962C8B-B14F-4D97-AF65-F5344CB8AC3E}">
        <p14:creationId xmlns:p14="http://schemas.microsoft.com/office/powerpoint/2010/main" val="3874206624"/>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611560" y="492365"/>
            <a:ext cx="4572000" cy="5632311"/>
          </a:xfrm>
          <a:prstGeom prst="rect">
            <a:avLst/>
          </a:prstGeom>
        </p:spPr>
        <p:txBody>
          <a:bodyPr>
            <a:spAutoFit/>
          </a:bodyPr>
          <a:lstStyle/>
          <a:p>
            <a:r>
              <a:rPr lang="ru-RU" dirty="0"/>
              <a:t>Немного еще сделали ученые, чтобы определить, как ведут себя одноклеточные организмы перед изменением погоды! Известно, например, что бактерии реагируют на солнечную активность. Чем активнее солнце, тем больше на нем бушует протуберанцев, тем быстрее размножаются бактерии. Отсюда порой и вспышки эпидемий.</a:t>
            </a:r>
          </a:p>
          <a:p>
            <a:endParaRPr lang="ru-RU" dirty="0"/>
          </a:p>
          <a:p>
            <a:r>
              <a:rPr lang="ru-RU" dirty="0"/>
              <a:t>Поднимаясь выше по эволюционной лестнице, обратим внимание на медузу. На краю колокола у нее расположены примитивные глаза и органы равновесия, слуховые колбочки величиной с булавочную головку. Это и есть "ухо" медузы. Однако слышит оно не просто звуковые колебания, доступные нашему уху</a:t>
            </a:r>
            <a:endParaRPr lang="uk-UA"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01705">
            <a:off x="5203564" y="2416582"/>
            <a:ext cx="3758467" cy="2507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8698523"/>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p:txBody>
          <a:bodyPr/>
          <a:lstStyle/>
          <a:p>
            <a:endParaRPr lang="uk-UA"/>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23528" y="836712"/>
            <a:ext cx="4572000" cy="5355312"/>
          </a:xfrm>
          <a:prstGeom prst="rect">
            <a:avLst/>
          </a:prstGeom>
        </p:spPr>
        <p:txBody>
          <a:bodyPr>
            <a:spAutoFit/>
          </a:bodyPr>
          <a:lstStyle/>
          <a:p>
            <a:r>
              <a:rPr lang="ru-RU" dirty="0"/>
              <a:t>Везде, куда бы мы ни пришли, есть живые барометры. Такими приборами в лесу, в поле, у моря или на берегу озера будут членистоногие: ракообразные, пауки, насекомые</a:t>
            </a:r>
            <a:r>
              <a:rPr lang="ru-RU" dirty="0" smtClean="0"/>
              <a:t>.</a:t>
            </a:r>
            <a:endParaRPr lang="ru-RU" dirty="0"/>
          </a:p>
          <a:p>
            <a:r>
              <a:rPr lang="ru-RU" dirty="0"/>
              <a:t>В наших пресных водоемах раки перед дождем выползают на берег. Сходную картину можно увидеть и в море. Если маленькие </a:t>
            </a:r>
            <a:r>
              <a:rPr lang="ru-RU" dirty="0" err="1"/>
              <a:t>крабики</a:t>
            </a:r>
            <a:r>
              <a:rPr lang="ru-RU" dirty="0"/>
              <a:t>, раки отшельники, бокоплавы ушли на берег - значит, быть шторму</a:t>
            </a:r>
            <a:r>
              <a:rPr lang="ru-RU" dirty="0" smtClean="0"/>
              <a:t>.</a:t>
            </a:r>
            <a:endParaRPr lang="ru-RU" dirty="0"/>
          </a:p>
          <a:p>
            <a:r>
              <a:rPr lang="ru-RU" dirty="0"/>
              <a:t>Еще при ясном небе муравьи стремительно закрывают все входы в муравейник. Пчелы перестают летать за нектаром к цветам, сидят в улье и гудят. Стараются укрыться перед грозой и бабочки крапивницы. Если их не видно над цветами, значит, через несколько часов начнется дождь.</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95040">
            <a:off x="4918097" y="1290407"/>
            <a:ext cx="4032447" cy="302433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val="1527368036"/>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rot="291365">
            <a:off x="734570" y="1009968"/>
            <a:ext cx="4572000" cy="4801314"/>
          </a:xfrm>
          <a:prstGeom prst="rect">
            <a:avLst/>
          </a:prstGeom>
        </p:spPr>
        <p:txBody>
          <a:bodyPr>
            <a:spAutoFit/>
          </a:bodyPr>
          <a:lstStyle/>
          <a:p>
            <a:r>
              <a:rPr lang="ru-RU" dirty="0"/>
              <a:t>Полет стрекоз может многое сказать о состоянии погоды. Если высоко над кустами плавно летит стрекоза, останавливаясь порой на месте, можно быть спокойным - погода будет хорошая. Взглянем на барометр, стрелка показывает "ясно". А теперь у того же куста летают не одиночные стрекозы, а небольшие стайки, летают нервно, скачками. Стрелка барометра остановилась у надписи "переменно". Небо почти чистое, а стайки стрекоз увеличились, у них при полете сильно шуршат крылья, летают совсем низко. Не надо даже смотреть на барометр - скоро будет дождь. И действительно через час-два он начинается. </a:t>
            </a:r>
            <a:endParaRPr lang="uk-UA"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40396">
            <a:off x="5188926" y="2924944"/>
            <a:ext cx="3955074" cy="2654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463658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51520" y="1628800"/>
            <a:ext cx="5166320" cy="3416320"/>
          </a:xfrm>
          <a:prstGeom prst="rect">
            <a:avLst/>
          </a:prstGeom>
        </p:spPr>
        <p:txBody>
          <a:bodyPr wrap="square">
            <a:spAutoFit/>
          </a:bodyPr>
          <a:lstStyle/>
          <a:p>
            <a:r>
              <a:rPr lang="ru-RU" sz="3600" b="1" i="1" dirty="0">
                <a:effectLst>
                  <a:outerShdw blurRad="38100" dist="38100" dir="2700000" algn="tl">
                    <a:srgbClr val="000000">
                      <a:alpha val="43137"/>
                    </a:srgbClr>
                  </a:outerShdw>
                </a:effectLst>
              </a:rPr>
              <a:t>О хорошей погоде могут сообщить кузнечики. Если они вечером сильно стрекочут, утро будет солнечное. </a:t>
            </a:r>
            <a:endParaRPr lang="uk-UA" sz="3600" b="1" i="1" dirty="0">
              <a:effectLst>
                <a:outerShdw blurRad="38100" dist="38100" dir="2700000" algn="tl">
                  <a:srgbClr val="000000">
                    <a:alpha val="43137"/>
                  </a:srgbClr>
                </a:outerShdw>
              </a:effectLst>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291933"/>
            <a:ext cx="3943325" cy="3075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1689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67544" y="548680"/>
            <a:ext cx="4248472" cy="4801314"/>
          </a:xfrm>
          <a:prstGeom prst="rect">
            <a:avLst/>
          </a:prstGeom>
        </p:spPr>
        <p:txBody>
          <a:bodyPr wrap="square">
            <a:spAutoFit/>
          </a:bodyPr>
          <a:lstStyle/>
          <a:p>
            <a:endParaRPr lang="ru-RU" dirty="0"/>
          </a:p>
          <a:p>
            <a:r>
              <a:rPr lang="ru-RU" dirty="0"/>
              <a:t>Пауки не хуже насекомых знают о приближении дождя или установлении сухой погоды. Если паук сидит, забившись в середину паутины, и не выходит - жди дождя. К хорошей погоде он выходит из гнезда и плетет новые паутины. Когда в воздухе только начинает собираться сырость, мы ее и не чувствуем, для нас погода еще ясная. Для паука уже идет дождь. А еще раньше он, видимо, замечает изменения атмосферного давления и увеличение электростатического атмосферного электричества перед грозой. </a:t>
            </a:r>
            <a:endParaRPr lang="uk-UA"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408432"/>
            <a:ext cx="4286250"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737566"/>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67544" y="764704"/>
            <a:ext cx="4572000" cy="3416320"/>
          </a:xfrm>
          <a:prstGeom prst="rect">
            <a:avLst/>
          </a:prstGeom>
        </p:spPr>
        <p:txBody>
          <a:bodyPr>
            <a:spAutoFit/>
          </a:bodyPr>
          <a:lstStyle/>
          <a:p>
            <a:r>
              <a:rPr lang="ru-RU" dirty="0"/>
              <a:t>Перед дождем звонкая песня зяблика, которую он обычно заканчивает характерной запятой, тоже меняется. Сразу и не узнаешь, что монотонное "</a:t>
            </a:r>
            <a:r>
              <a:rPr lang="ru-RU" dirty="0" err="1"/>
              <a:t>рю-пинь</a:t>
            </a:r>
            <a:r>
              <a:rPr lang="ru-RU" dirty="0"/>
              <a:t>" издает тот же зяблик, который до этого заливисто и радостно пел. Воробьи перед дождем начинают купаться в пыли и мало чирикают. В хорошую погоду иволга четко произносит "</a:t>
            </a:r>
            <a:r>
              <a:rPr lang="ru-RU" dirty="0" err="1"/>
              <a:t>фию-лиу</a:t>
            </a:r>
            <a:r>
              <a:rPr lang="ru-RU" dirty="0"/>
              <a:t>", а перед наступлением ненастья ее крики протяжны и напоминают кошачий визг.</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94820">
            <a:off x="4651188" y="3167008"/>
            <a:ext cx="3902775" cy="2931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53338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5324"/>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97586">
            <a:off x="4407495" y="2400023"/>
            <a:ext cx="4049636" cy="303294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95536" y="1914330"/>
            <a:ext cx="2448272" cy="3693319"/>
          </a:xfrm>
          <a:prstGeom prst="rect">
            <a:avLst/>
          </a:prstGeom>
        </p:spPr>
        <p:txBody>
          <a:bodyPr wrap="square">
            <a:spAutoFit/>
          </a:bodyPr>
          <a:lstStyle/>
          <a:p>
            <a:r>
              <a:rPr lang="ru-RU" dirty="0"/>
              <a:t>Перед морозом кошка упирается носом в батарею центрального отопления. Даже поза ее во время сна - метеорологический показатель. Свернулась калачиком - к холоду; спит крепко, брюхом вверх - к теплу. </a:t>
            </a:r>
            <a:endParaRPr lang="uk-UA" dirty="0"/>
          </a:p>
        </p:txBody>
      </p:sp>
    </p:spTree>
    <p:extLst>
      <p:ext uri="{BB962C8B-B14F-4D97-AF65-F5344CB8AC3E}">
        <p14:creationId xmlns:p14="http://schemas.microsoft.com/office/powerpoint/2010/main" val="3281355126"/>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51520" y="332656"/>
            <a:ext cx="4572000" cy="1477328"/>
          </a:xfrm>
          <a:prstGeom prst="rect">
            <a:avLst/>
          </a:prstGeom>
        </p:spPr>
        <p:txBody>
          <a:bodyPr>
            <a:spAutoFit/>
          </a:bodyPr>
          <a:lstStyle/>
          <a:p>
            <a:r>
              <a:rPr lang="ru-RU" dirty="0"/>
              <a:t>Едва ли найдется человек, который не интересуется прогнозом погоды, хотя синоптики порой и </a:t>
            </a:r>
            <a:r>
              <a:rPr lang="ru-RU" dirty="0" err="1" smtClean="0"/>
              <a:t>ошибаются.Поэтому</a:t>
            </a:r>
            <a:r>
              <a:rPr lang="ru-RU" dirty="0" smtClean="0"/>
              <a:t> можно пользоваться «живыми барометрами»</a:t>
            </a:r>
            <a:endParaRPr lang="ru-RU" dirty="0"/>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442" y="0"/>
            <a:ext cx="4552950"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17" y="3140968"/>
            <a:ext cx="4399225" cy="3413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7747407"/>
      </p:ext>
    </p:extLst>
  </p:cSld>
  <p:clrMapOvr>
    <a:masterClrMapping/>
  </p:clrMapOvr>
  <p:transition spd="slow">
    <p:fade/>
  </p:transition>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GoldNight">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1281</TotalTime>
  <Words>649</Words>
  <Application>Microsoft Office PowerPoint</Application>
  <PresentationFormat>Экран (4:3)</PresentationFormat>
  <Paragraphs>19</Paragraphs>
  <Slides>10</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10</vt:i4>
      </vt:variant>
    </vt:vector>
  </HeadingPairs>
  <TitlesOfParts>
    <vt:vector size="12" baseType="lpstr">
      <vt:lpstr>GoldNight</vt:lpstr>
      <vt:lpstr>Аптека</vt:lpstr>
      <vt:lpstr>Живые барометры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Мама- первое слово , главное слово в каждой судьбе…</dc:title>
  <dc:creator>Admin</dc:creator>
  <cp:lastModifiedBy>Решитовы</cp:lastModifiedBy>
  <cp:revision>137</cp:revision>
  <dcterms:created xsi:type="dcterms:W3CDTF">2011-11-20T08:02:37Z</dcterms:created>
  <dcterms:modified xsi:type="dcterms:W3CDTF">2013-04-13T18:40:45Z</dcterms:modified>
</cp:coreProperties>
</file>