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6"/>
  </p:notesMasterIdLst>
  <p:sldIdLst>
    <p:sldId id="256" r:id="rId2"/>
    <p:sldId id="263" r:id="rId3"/>
    <p:sldId id="257" r:id="rId4"/>
    <p:sldId id="278" r:id="rId5"/>
    <p:sldId id="279" r:id="rId6"/>
    <p:sldId id="269" r:id="rId7"/>
    <p:sldId id="293" r:id="rId8"/>
    <p:sldId id="294" r:id="rId9"/>
    <p:sldId id="295" r:id="rId10"/>
    <p:sldId id="296" r:id="rId11"/>
    <p:sldId id="271" r:id="rId12"/>
    <p:sldId id="291" r:id="rId13"/>
    <p:sldId id="297" r:id="rId14"/>
    <p:sldId id="315" r:id="rId15"/>
    <p:sldId id="277" r:id="rId16"/>
    <p:sldId id="264" r:id="rId17"/>
    <p:sldId id="298" r:id="rId18"/>
    <p:sldId id="266" r:id="rId19"/>
    <p:sldId id="260" r:id="rId20"/>
    <p:sldId id="258" r:id="rId21"/>
    <p:sldId id="312" r:id="rId22"/>
    <p:sldId id="310" r:id="rId23"/>
    <p:sldId id="311" r:id="rId24"/>
    <p:sldId id="313"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0BA2"/>
    <a:srgbClr val="6600CC"/>
    <a:srgbClr val="C6D9B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437" y="-19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297E8A-B28C-468B-A587-BDDF1965F31A}" type="datetimeFigureOut">
              <a:rPr lang="ru-RU" smtClean="0"/>
              <a:pPr/>
              <a:t>05.02.2014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F971BA-7947-4FE0-82C6-DF345CC4F64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0F971BA-7947-4FE0-82C6-DF345CC4F647}" type="slidenum">
              <a:rPr lang="ru-RU" smtClean="0"/>
              <a:pPr/>
              <a:t>23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AC8A35B-316A-4585-A427-5EC9A1B5162A}" type="datetimeFigureOut">
              <a:rPr lang="ru-RU" smtClean="0"/>
              <a:pPr/>
              <a:t>05.02.2014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2A2D1A-B5E8-4A10-AB94-44CD7D78833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50BA2"/>
            </a:gs>
            <a:gs pos="39999">
              <a:srgbClr val="85C2FF"/>
            </a:gs>
            <a:gs pos="70000">
              <a:srgbClr val="C4D6EB"/>
            </a:gs>
            <a:gs pos="100000">
              <a:srgbClr val="FFEBFA"/>
            </a:gs>
          </a:gsLst>
          <a:lin ang="27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C8A35B-316A-4585-A427-5EC9A1B5162A}" type="datetimeFigureOut">
              <a:rPr lang="ru-RU" smtClean="0"/>
              <a:pPr/>
              <a:t>05.02.2014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A2D1A-B5E8-4A10-AB94-44CD7D78833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900igr.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gif"/><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1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 Id="rId5" Type="http://schemas.openxmlformats.org/officeDocument/2006/relationships/image" Target="../media/image48.jpeg"/><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214290"/>
            <a:ext cx="8101042" cy="1428760"/>
          </a:xfrm>
        </p:spPr>
        <p:txBody>
          <a:bodyPr>
            <a:normAutofit/>
          </a:bodyPr>
          <a:lstStyle/>
          <a:p>
            <a:r>
              <a:rPr lang="ru-RU" sz="1400"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Муниципальное Бюджетное  Дошкольное    Образовательное      </a:t>
            </a:r>
            <a:r>
              <a:rPr lang="ru-RU" sz="1400"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У</a:t>
            </a:r>
            <a:r>
              <a:rPr lang="ru-RU" sz="1400"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чреждение:</a:t>
            </a:r>
            <a:br>
              <a:rPr lang="ru-RU" sz="1400"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br>
            <a:r>
              <a:rPr lang="ru-RU" sz="1400"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Детский  сад   комбинированного   вида    второй     категории  N 215</a:t>
            </a:r>
            <a:br>
              <a:rPr lang="ru-RU" sz="1400"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br>
            <a:r>
              <a:rPr lang="ru-RU" sz="1400"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Советского района г.  Ростова на Дону</a:t>
            </a:r>
            <a:r>
              <a:rPr lang="ru-RU" sz="1400" b="1" i="1" dirty="0" smtClean="0">
                <a:solidFill>
                  <a:srgbClr val="7030A0"/>
                </a:solidFill>
                <a:effectLst/>
                <a:latin typeface="Georgia" pitchFamily="18" charset="0"/>
              </a:rPr>
              <a:t/>
            </a:r>
            <a:br>
              <a:rPr lang="ru-RU" sz="1400" b="1" i="1" dirty="0" smtClean="0">
                <a:solidFill>
                  <a:srgbClr val="7030A0"/>
                </a:solidFill>
                <a:effectLst/>
                <a:latin typeface="Georgia" pitchFamily="18" charset="0"/>
              </a:rPr>
            </a:br>
            <a:endParaRPr lang="ru-RU" sz="1400" b="1" i="1" dirty="0">
              <a:solidFill>
                <a:srgbClr val="7030A0"/>
              </a:solidFill>
            </a:endParaRPr>
          </a:p>
        </p:txBody>
      </p:sp>
      <p:sp>
        <p:nvSpPr>
          <p:cNvPr id="3" name="Подзаголовок 2"/>
          <p:cNvSpPr>
            <a:spLocks noGrp="1"/>
          </p:cNvSpPr>
          <p:nvPr>
            <p:ph type="subTitle" idx="1"/>
          </p:nvPr>
        </p:nvSpPr>
        <p:spPr>
          <a:xfrm>
            <a:off x="285720" y="1785926"/>
            <a:ext cx="8501122" cy="3852874"/>
          </a:xfrm>
          <a:effectLst>
            <a:outerShdw blurRad="63500" sx="102000" sy="102000" algn="ctr" rotWithShape="0">
              <a:prstClr val="black">
                <a:alpha val="40000"/>
              </a:prstClr>
            </a:outerShdw>
          </a:effectLst>
        </p:spPr>
        <p:txBody>
          <a:bodyPr/>
          <a:lstStyle/>
          <a:p>
            <a:r>
              <a:rPr lang="ru-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Проект </a:t>
            </a:r>
          </a:p>
          <a:p>
            <a:r>
              <a:rPr lang="ru-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«Здоровый ребенок-</a:t>
            </a:r>
            <a:br>
              <a:rPr lang="ru-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br>
            <a:r>
              <a:rPr lang="ru-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                                   здоровая семья»</a:t>
            </a:r>
          </a:p>
          <a:p>
            <a:endParaRPr lang="ru-RU" sz="1800" b="1" i="1" dirty="0" smtClean="0">
              <a:solidFill>
                <a:srgbClr val="002060"/>
              </a:solidFill>
              <a:latin typeface="Georgia" pitchFamily="18" charset="0"/>
            </a:endParaRPr>
          </a:p>
          <a:p>
            <a:endParaRPr lang="ru-RU" sz="1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endParaRPr>
          </a:p>
          <a:p>
            <a:endParaRPr lang="ru-RU" sz="1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endParaRPr>
          </a:p>
          <a:p>
            <a:r>
              <a:rPr lang="ru-RU" sz="1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rPr>
              <a:t>                                                                               </a:t>
            </a:r>
            <a:endParaRPr lang="ru-RU"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pitchFamily="18" charset="0"/>
            </a:endParaRPr>
          </a:p>
        </p:txBody>
      </p:sp>
      <p:sp>
        <p:nvSpPr>
          <p:cNvPr id="4" name="Скругленный прямоугольник 3">
            <a:hlinkClick r:id="rId2"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214290"/>
            <a:ext cx="8101042" cy="1857388"/>
          </a:xfrm>
        </p:spPr>
        <p:txBody>
          <a:bodyPr>
            <a:normAutofit fontScale="90000"/>
          </a:bodyPr>
          <a:lstStyle/>
          <a:p>
            <a:r>
              <a:rPr lang="ru-RU" sz="26400" b="1" i="1" dirty="0" smtClean="0">
                <a:solidFill>
                  <a:srgbClr val="7030A0"/>
                </a:solidFill>
                <a:effectLst/>
                <a:latin typeface="Georgia" pitchFamily="18" charset="0"/>
              </a:rPr>
              <a:t/>
            </a:r>
            <a:br>
              <a:rPr lang="ru-RU" sz="26400" b="1" i="1" dirty="0" smtClean="0">
                <a:solidFill>
                  <a:srgbClr val="7030A0"/>
                </a:solidFill>
                <a:effectLst/>
                <a:latin typeface="Georgia" pitchFamily="18" charset="0"/>
              </a:rPr>
            </a:br>
            <a:endParaRPr lang="ru-RU" sz="3100" b="1" i="1" dirty="0">
              <a:solidFill>
                <a:srgbClr val="7030A0"/>
              </a:solidFill>
            </a:endParaRPr>
          </a:p>
        </p:txBody>
      </p:sp>
      <p:sp>
        <p:nvSpPr>
          <p:cNvPr id="3" name="Подзаголовок 2"/>
          <p:cNvSpPr>
            <a:spLocks noGrp="1"/>
          </p:cNvSpPr>
          <p:nvPr>
            <p:ph type="subTitle" idx="1"/>
          </p:nvPr>
        </p:nvSpPr>
        <p:spPr>
          <a:xfrm>
            <a:off x="285720" y="214290"/>
            <a:ext cx="8501122" cy="6286544"/>
          </a:xfrm>
        </p:spPr>
        <p:txBody>
          <a:bodyPr>
            <a:normAutofit fontScale="85000" lnSpcReduction="10000"/>
          </a:bodyPr>
          <a:lstStyle/>
          <a:p>
            <a:pPr algn="l"/>
            <a:endParaRPr lang="ru-RU" sz="1900" dirty="0" smtClean="0">
              <a:solidFill>
                <a:schemeClr val="tx1"/>
              </a:solidFill>
              <a:latin typeface="Times New Roman" pitchFamily="18" charset="0"/>
              <a:cs typeface="Times New Roman" pitchFamily="18" charset="0"/>
            </a:endParaRPr>
          </a:p>
          <a:p>
            <a:pPr algn="l"/>
            <a:endParaRPr lang="ru-RU" sz="1900" dirty="0" smtClean="0">
              <a:solidFill>
                <a:schemeClr val="tx1"/>
              </a:solidFill>
              <a:latin typeface="Times New Roman" pitchFamily="18" charset="0"/>
              <a:cs typeface="Times New Roman" pitchFamily="18" charset="0"/>
            </a:endParaRPr>
          </a:p>
          <a:p>
            <a:pPr algn="l"/>
            <a:endParaRPr lang="ru-RU" sz="1900" dirty="0" smtClean="0">
              <a:solidFill>
                <a:schemeClr val="tx1"/>
              </a:solidFill>
              <a:latin typeface="Times New Roman" pitchFamily="18" charset="0"/>
              <a:cs typeface="Times New Roman" pitchFamily="18" charset="0"/>
            </a:endParaRPr>
          </a:p>
          <a:p>
            <a:pPr algn="l"/>
            <a:r>
              <a:rPr lang="ru-RU" sz="1900" dirty="0" smtClean="0">
                <a:solidFill>
                  <a:schemeClr val="tx1"/>
                </a:solidFill>
                <a:latin typeface="Times New Roman" pitchFamily="18" charset="0"/>
                <a:cs typeface="Times New Roman" pitchFamily="18" charset="0"/>
              </a:rPr>
              <a:t>На </a:t>
            </a:r>
            <a:r>
              <a:rPr lang="ru-RU" sz="1900" dirty="0">
                <a:solidFill>
                  <a:schemeClr val="tx1"/>
                </a:solidFill>
                <a:latin typeface="Times New Roman" pitchFamily="18" charset="0"/>
                <a:cs typeface="Times New Roman" pitchFamily="18" charset="0"/>
              </a:rPr>
              <a:t>сегодняшний день вопросы физкультурно-оздоровительной работы являются наиболее актуальными в деятельности любого дошкольного учреждения, так как именно в дошкольном возрасте закладываются основы хорошего здоровья и полноценного физического развития.</a:t>
            </a:r>
          </a:p>
          <a:p>
            <a:pPr algn="l"/>
            <a:r>
              <a:rPr lang="ru-RU" sz="1900" dirty="0">
                <a:solidFill>
                  <a:schemeClr val="tx1"/>
                </a:solidFill>
                <a:latin typeface="Times New Roman" pitchFamily="18" charset="0"/>
                <a:cs typeface="Times New Roman" pitchFamily="18" charset="0"/>
              </a:rPr>
              <a:t>Охрана и укрепление здоровья, совершенствование функций организма ребенка и его полноценное физическое развитие являются неотъемлемой частью педагогической работы в детском саду.</a:t>
            </a:r>
          </a:p>
          <a:p>
            <a:pPr algn="l"/>
            <a:r>
              <a:rPr lang="ru-RU" sz="1900" dirty="0">
                <a:solidFill>
                  <a:schemeClr val="tx1"/>
                </a:solidFill>
                <a:latin typeface="Times New Roman" pitchFamily="18" charset="0"/>
                <a:cs typeface="Times New Roman" pitchFamily="18" charset="0"/>
              </a:rPr>
              <a:t>Большое внимание уделяется формированию правильной осанки, двигательных навыков, координации движений, пространственного ориентирования, развитию физических качеств: быстроты, ловкости, выносливости, гибкости, силы, а также привитию культурно-гигиенических навыков и интереса к физическим упражнениям, что способствует формированию моральных качеств, волевых черт личности, ведению здорового образа жизни. Взаимодействие ДОУ и семьи – это объединение общих целей, интересов и деятельности в плане развития гармоничного и здорового ребенка. Совместная работа строится на принципах добровольности, компетентности, современности, единства, системности и последовательности, преемственности и индивидуального подхода к каждому ребенку и каждой семье. </a:t>
            </a:r>
          </a:p>
          <a:p>
            <a:pPr algn="l"/>
            <a:r>
              <a:rPr lang="ru-RU" sz="1900" dirty="0">
                <a:solidFill>
                  <a:schemeClr val="tx1"/>
                </a:solidFill>
                <a:latin typeface="Times New Roman" pitchFamily="18" charset="0"/>
                <a:cs typeface="Times New Roman" pitchFamily="18" charset="0"/>
              </a:rPr>
              <a:t>Но при этом существует проблема незаинтересованности родителей в организации двигательной деятельности детей. При изучении данной проблемы становится  ясно, что это происходит из- за:</a:t>
            </a:r>
          </a:p>
          <a:p>
            <a:pPr lvl="0" algn="l">
              <a:buFont typeface="Wingdings" pitchFamily="2" charset="2"/>
              <a:buChar char="ü"/>
            </a:pPr>
            <a:r>
              <a:rPr lang="ru-RU" sz="1900" dirty="0">
                <a:solidFill>
                  <a:schemeClr val="tx1"/>
                </a:solidFill>
                <a:latin typeface="Times New Roman" pitchFamily="18" charset="0"/>
                <a:cs typeface="Times New Roman" pitchFamily="18" charset="0"/>
              </a:rPr>
              <a:t>неосведомленности родителей о важности совместной двигательной деятельности с детьми; </a:t>
            </a:r>
          </a:p>
          <a:p>
            <a:pPr lvl="0" algn="l">
              <a:buFont typeface="Wingdings" pitchFamily="2" charset="2"/>
              <a:buChar char="ü"/>
            </a:pPr>
            <a:r>
              <a:rPr lang="ru-RU" sz="1900" dirty="0">
                <a:solidFill>
                  <a:schemeClr val="tx1"/>
                </a:solidFill>
                <a:latin typeface="Times New Roman" pitchFamily="18" charset="0"/>
                <a:cs typeface="Times New Roman" pitchFamily="18" charset="0"/>
              </a:rPr>
              <a:t>недостаточности знаний родителей о физических навыках и умениях детей данного возраста; </a:t>
            </a:r>
          </a:p>
          <a:p>
            <a:pPr lvl="0" algn="l">
              <a:buFont typeface="Wingdings" pitchFamily="2" charset="2"/>
              <a:buChar char="ü"/>
            </a:pPr>
            <a:r>
              <a:rPr lang="ru-RU" sz="1900" dirty="0">
                <a:solidFill>
                  <a:schemeClr val="tx1"/>
                </a:solidFill>
                <a:latin typeface="Times New Roman" pitchFamily="18" charset="0"/>
                <a:cs typeface="Times New Roman" pitchFamily="18" charset="0"/>
              </a:rPr>
              <a:t>нежелание родителей организовывать двигательную деятельность с детьми; </a:t>
            </a:r>
          </a:p>
          <a:p>
            <a:pPr lvl="0" algn="l">
              <a:buFont typeface="Wingdings" pitchFamily="2" charset="2"/>
              <a:buChar char="ü"/>
            </a:pPr>
            <a:r>
              <a:rPr lang="ru-RU" sz="1900" dirty="0">
                <a:solidFill>
                  <a:schemeClr val="tx1"/>
                </a:solidFill>
                <a:latin typeface="Times New Roman" pitchFamily="18" charset="0"/>
                <a:cs typeface="Times New Roman" pitchFamily="18" charset="0"/>
              </a:rPr>
              <a:t>невнимание родителей к здоровому образу жизни в семье. </a:t>
            </a:r>
          </a:p>
          <a:p>
            <a:pPr algn="l"/>
            <a:endParaRPr lang="ru-RU" sz="1800" dirty="0">
              <a:solidFill>
                <a:schemeClr val="tx1"/>
              </a:solidFill>
              <a:latin typeface="+mj-lt"/>
            </a:endParaRPr>
          </a:p>
        </p:txBody>
      </p:sp>
      <p:sp>
        <p:nvSpPr>
          <p:cNvPr id="4" name="Горизонтальный свиток 3"/>
          <p:cNvSpPr/>
          <p:nvPr/>
        </p:nvSpPr>
        <p:spPr>
          <a:xfrm>
            <a:off x="214282" y="0"/>
            <a:ext cx="8786874" cy="928670"/>
          </a:xfrm>
          <a:prstGeom prst="horizontalScroll">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onotype Corsiva" pitchFamily="66" charset="0"/>
                <a:cs typeface="Times New Roman" pitchFamily="18" charset="0"/>
              </a:rPr>
              <a:t>              Актуальность проблемы:</a:t>
            </a:r>
            <a:endParaRPr lang="ru-RU"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onotype Corsiva"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85720" y="1285860"/>
            <a:ext cx="8501122" cy="5357850"/>
          </a:xfrm>
        </p:spPr>
        <p:txBody>
          <a:bodyPr>
            <a:normAutofit fontScale="47500" lnSpcReduction="20000"/>
          </a:bodyPr>
          <a:lstStyle/>
          <a:p>
            <a:pPr algn="l"/>
            <a:r>
              <a:rPr lang="ru-RU" sz="3400" dirty="0" smtClean="0">
                <a:solidFill>
                  <a:schemeClr val="tx1"/>
                </a:solidFill>
                <a:latin typeface="Times New Roman" pitchFamily="18" charset="0"/>
                <a:cs typeface="Times New Roman" pitchFamily="18" charset="0"/>
              </a:rPr>
              <a:t>Повысить </a:t>
            </a:r>
            <a:r>
              <a:rPr lang="ru-RU" sz="3400" dirty="0">
                <a:solidFill>
                  <a:schemeClr val="tx1"/>
                </a:solidFill>
                <a:latin typeface="Times New Roman" pitchFamily="18" charset="0"/>
                <a:cs typeface="Times New Roman" pitchFamily="18" charset="0"/>
              </a:rPr>
              <a:t>стремление родителей использовать двигательную деятельность с детьми для формирования основ здорового образа жизни, которую было решено осуществлять в рамках проекта «Здоровая семья – здоровый ребенок!».</a:t>
            </a:r>
          </a:p>
          <a:p>
            <a:pPr algn="l"/>
            <a:endParaRPr lang="ru-RU" sz="3400" b="1" dirty="0" smtClean="0">
              <a:solidFill>
                <a:srgbClr val="7030A0"/>
              </a:solidFill>
              <a:latin typeface="Times New Roman" pitchFamily="18" charset="0"/>
              <a:cs typeface="Times New Roman" pitchFamily="18" charset="0"/>
            </a:endParaRPr>
          </a:p>
          <a:p>
            <a:pPr algn="l"/>
            <a:r>
              <a:rPr lang="ru-RU" sz="3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ru-RU" sz="3400" b="1" cap="all" dirty="0" smtClean="0">
                <a:ln w="9000" cmpd="sng">
                  <a:solidFill>
                    <a:schemeClr val="accent4">
                      <a:shade val="50000"/>
                      <a:satMod val="120000"/>
                    </a:schemeClr>
                  </a:solidFill>
                  <a:prstDash val="solid"/>
                </a:ln>
                <a:solidFill>
                  <a:srgbClr val="6600CC"/>
                </a:solidFill>
                <a:effectLst>
                  <a:reflection blurRad="12700" stA="28000" endPos="45000" dist="1000" dir="5400000" sy="-100000" algn="bl" rotWithShape="0"/>
                </a:effectLst>
                <a:latin typeface="Times New Roman" pitchFamily="18" charset="0"/>
                <a:cs typeface="Times New Roman" pitchFamily="18" charset="0"/>
              </a:rPr>
              <a:t>Задачи</a:t>
            </a:r>
            <a:r>
              <a:rPr lang="ru-RU" sz="3400" b="1" cap="all" dirty="0">
                <a:ln w="9000" cmpd="sng">
                  <a:solidFill>
                    <a:schemeClr val="accent4">
                      <a:shade val="50000"/>
                      <a:satMod val="120000"/>
                    </a:schemeClr>
                  </a:solidFill>
                  <a:prstDash val="solid"/>
                </a:ln>
                <a:solidFill>
                  <a:srgbClr val="6600CC"/>
                </a:solidFill>
                <a:effectLst>
                  <a:reflection blurRad="12700" stA="28000" endPos="45000" dist="1000" dir="5400000" sy="-100000" algn="bl" rotWithShape="0"/>
                </a:effectLst>
                <a:latin typeface="Times New Roman" pitchFamily="18" charset="0"/>
                <a:cs typeface="Times New Roman" pitchFamily="18" charset="0"/>
              </a:rPr>
              <a:t>:</a:t>
            </a:r>
          </a:p>
          <a:p>
            <a:pPr lvl="0" algn="l">
              <a:buFont typeface="Wingdings" pitchFamily="2" charset="2"/>
              <a:buChar char="ü"/>
            </a:pPr>
            <a:r>
              <a:rPr lang="ru-RU" sz="3400" dirty="0">
                <a:solidFill>
                  <a:schemeClr val="tx1"/>
                </a:solidFill>
                <a:latin typeface="Times New Roman" pitchFamily="18" charset="0"/>
                <a:cs typeface="Times New Roman" pitchFamily="18" charset="0"/>
              </a:rPr>
              <a:t>Дать </a:t>
            </a:r>
            <a:r>
              <a:rPr lang="ru-RU" sz="3400" dirty="0" smtClean="0">
                <a:solidFill>
                  <a:schemeClr val="tx1"/>
                </a:solidFill>
                <a:latin typeface="Times New Roman" pitchFamily="18" charset="0"/>
                <a:cs typeface="Times New Roman" pitchFamily="18" charset="0"/>
              </a:rPr>
              <a:t>родителям представление о значимости совместной двигательной деятельности с детьми. </a:t>
            </a:r>
          </a:p>
          <a:p>
            <a:pPr lvl="0" algn="l">
              <a:buFont typeface="Wingdings" pitchFamily="2" charset="2"/>
              <a:buChar char="ü"/>
            </a:pPr>
            <a:r>
              <a:rPr lang="ru-RU" sz="3400" dirty="0" smtClean="0">
                <a:solidFill>
                  <a:schemeClr val="tx1"/>
                </a:solidFill>
                <a:latin typeface="Times New Roman" pitchFamily="18" charset="0"/>
                <a:cs typeface="Times New Roman" pitchFamily="18" charset="0"/>
              </a:rPr>
              <a:t> Расширить знания родителей о физических умениях и навыках детей  группы. </a:t>
            </a:r>
          </a:p>
          <a:p>
            <a:pPr lvl="0" algn="l">
              <a:buFont typeface="Wingdings" pitchFamily="2" charset="2"/>
              <a:buChar char="ü"/>
            </a:pPr>
            <a:r>
              <a:rPr lang="ru-RU" sz="3400" dirty="0" smtClean="0">
                <a:solidFill>
                  <a:schemeClr val="tx1"/>
                </a:solidFill>
                <a:latin typeface="Times New Roman" pitchFamily="18" charset="0"/>
                <a:cs typeface="Times New Roman" pitchFamily="18" charset="0"/>
              </a:rPr>
              <a:t>Способствовать созданию активной позиции родителей в совместной двигательной деятельности с детьми. </a:t>
            </a:r>
          </a:p>
          <a:p>
            <a:pPr lvl="0" algn="l">
              <a:buFont typeface="Wingdings" pitchFamily="2" charset="2"/>
              <a:buChar char="ü"/>
            </a:pPr>
            <a:r>
              <a:rPr lang="ru-RU" sz="3400" dirty="0" smtClean="0">
                <a:solidFill>
                  <a:schemeClr val="tx1"/>
                </a:solidFill>
                <a:latin typeface="Times New Roman" pitchFamily="18" charset="0"/>
                <a:cs typeface="Times New Roman" pitchFamily="18" charset="0"/>
              </a:rPr>
              <a:t>Заинтересованность </a:t>
            </a:r>
            <a:r>
              <a:rPr lang="ru-RU" sz="3400" dirty="0">
                <a:solidFill>
                  <a:schemeClr val="tx1"/>
                </a:solidFill>
                <a:latin typeface="Times New Roman" pitchFamily="18" charset="0"/>
                <a:cs typeface="Times New Roman" pitchFamily="18" charset="0"/>
              </a:rPr>
              <a:t>родителей укреплять здоровый образ жизни в семье. </a:t>
            </a:r>
          </a:p>
          <a:p>
            <a:pPr lvl="0" algn="l">
              <a:buFont typeface="Wingdings" pitchFamily="2" charset="2"/>
              <a:buChar char="ü"/>
            </a:pPr>
            <a:r>
              <a:rPr lang="ru-RU" sz="3400" dirty="0" smtClean="0">
                <a:solidFill>
                  <a:schemeClr val="tx1"/>
                </a:solidFill>
                <a:latin typeface="Times New Roman" pitchFamily="18" charset="0"/>
                <a:cs typeface="Times New Roman" pitchFamily="18" charset="0"/>
              </a:rPr>
              <a:t> </a:t>
            </a:r>
            <a:r>
              <a:rPr lang="ru-RU" sz="3400" dirty="0">
                <a:solidFill>
                  <a:schemeClr val="tx1"/>
                </a:solidFill>
                <a:latin typeface="Times New Roman" pitchFamily="18" charset="0"/>
                <a:cs typeface="Times New Roman" pitchFamily="18" charset="0"/>
              </a:rPr>
              <a:t>Познакомить  родителей  с  формами  и  методами  работы  нашего  МБДОУ  по полноценному физическому  развитию детей.</a:t>
            </a:r>
          </a:p>
          <a:p>
            <a:pPr lvl="0" algn="l">
              <a:buFont typeface="Wingdings" pitchFamily="2" charset="2"/>
              <a:buChar char="ü"/>
            </a:pPr>
            <a:r>
              <a:rPr lang="ru-RU" sz="3400" dirty="0">
                <a:solidFill>
                  <a:schemeClr val="tx1"/>
                </a:solidFill>
                <a:latin typeface="Times New Roman" pitchFamily="18" charset="0"/>
                <a:cs typeface="Times New Roman" pitchFamily="18" charset="0"/>
              </a:rPr>
              <a:t>Познакомить  родителей  с  методами  обучения  ребёнка  двигательной </a:t>
            </a:r>
            <a:r>
              <a:rPr lang="ru-RU" sz="3400" dirty="0" smtClean="0">
                <a:solidFill>
                  <a:schemeClr val="tx1"/>
                </a:solidFill>
                <a:latin typeface="Times New Roman" pitchFamily="18" charset="0"/>
                <a:cs typeface="Times New Roman" pitchFamily="18" charset="0"/>
              </a:rPr>
              <a:t>            </a:t>
            </a:r>
            <a:r>
              <a:rPr lang="ru-RU" sz="3400" dirty="0">
                <a:solidFill>
                  <a:schemeClr val="tx1"/>
                </a:solidFill>
                <a:latin typeface="Times New Roman" pitchFamily="18" charset="0"/>
                <a:cs typeface="Times New Roman" pitchFamily="18" charset="0"/>
              </a:rPr>
              <a:t> активности, связывая воедино элементы анатомических, физиологических и гигиенических знаний.</a:t>
            </a:r>
          </a:p>
          <a:p>
            <a:pPr lvl="0" algn="l">
              <a:buFont typeface="Wingdings" pitchFamily="2" charset="2"/>
              <a:buChar char="ü"/>
            </a:pPr>
            <a:r>
              <a:rPr lang="ru-RU" sz="3400" dirty="0">
                <a:solidFill>
                  <a:schemeClr val="tx1"/>
                </a:solidFill>
                <a:latin typeface="Times New Roman" pitchFamily="18" charset="0"/>
                <a:cs typeface="Times New Roman" pitchFamily="18" charset="0"/>
              </a:rPr>
              <a:t>Помочь  родителям организовать с детьми дошкольного возраста оздоровительную работу, направленную на формирование у них мотивации и здоровья, поведенческих навыков  здорового образа жизни.</a:t>
            </a:r>
          </a:p>
          <a:p>
            <a:pPr lvl="0" algn="l">
              <a:buFont typeface="Wingdings" pitchFamily="2" charset="2"/>
              <a:buChar char="ü"/>
            </a:pPr>
            <a:r>
              <a:rPr lang="ru-RU" sz="3400" dirty="0">
                <a:solidFill>
                  <a:schemeClr val="tx1"/>
                </a:solidFill>
                <a:latin typeface="Times New Roman" pitchFamily="18" charset="0"/>
                <a:cs typeface="Times New Roman" pitchFamily="18" charset="0"/>
              </a:rPr>
              <a:t>Создание оптимального режима дня, обеспечивающего комфортное самочувствие, нервно-психическое и физическое развитие.</a:t>
            </a:r>
          </a:p>
          <a:p>
            <a:endParaRPr lang="ru-RU" dirty="0"/>
          </a:p>
        </p:txBody>
      </p:sp>
      <p:sp>
        <p:nvSpPr>
          <p:cNvPr id="4" name="Горизонтальный свиток 3"/>
          <p:cNvSpPr/>
          <p:nvPr/>
        </p:nvSpPr>
        <p:spPr>
          <a:xfrm>
            <a:off x="428596" y="142852"/>
            <a:ext cx="8072494" cy="928694"/>
          </a:xfrm>
          <a:prstGeom prst="horizontalScroll">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cap="all" dirty="0" smtClean="0">
                <a:ln w="9000" cmpd="sng">
                  <a:solidFill>
                    <a:schemeClr val="accent4">
                      <a:shade val="50000"/>
                      <a:satMod val="120000"/>
                    </a:schemeClr>
                  </a:solidFill>
                  <a:prstDash val="solid"/>
                </a:ln>
                <a:solidFill>
                  <a:srgbClr val="7030A0"/>
                </a:solidFill>
                <a:effectLst>
                  <a:reflection blurRad="12700" stA="28000" endPos="45000" dist="1000" dir="5400000" sy="-100000" algn="bl" rotWithShape="0"/>
                </a:effectLst>
                <a:latin typeface="Monotype Corsiva" pitchFamily="66" charset="0"/>
                <a:cs typeface="Times New Roman" pitchFamily="18" charset="0"/>
              </a:rPr>
              <a:t>Цель  проекта :</a:t>
            </a:r>
            <a:endParaRPr lang="ru-RU" sz="2800" dirty="0">
              <a:solidFill>
                <a:srgbClr val="7030A0"/>
              </a:solidFill>
              <a:latin typeface="Monotype Corsiva"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71472" y="1142984"/>
            <a:ext cx="8286808" cy="5000660"/>
          </a:xfrm>
        </p:spPr>
        <p:txBody>
          <a:bodyPr>
            <a:normAutofit/>
          </a:bodyPr>
          <a:lstStyle/>
          <a:p>
            <a:pPr algn="l"/>
            <a:r>
              <a:rPr lang="ru-RU" sz="1800" b="1" i="1" dirty="0" smtClean="0">
                <a:solidFill>
                  <a:schemeClr val="tx1"/>
                </a:solidFill>
                <a:latin typeface="Times New Roman" pitchFamily="18" charset="0"/>
                <a:cs typeface="Times New Roman" pitchFamily="18" charset="0"/>
              </a:rPr>
              <a:t>1 этап – диагностический: </a:t>
            </a:r>
            <a:r>
              <a:rPr lang="ru-RU" sz="1800" dirty="0" smtClean="0">
                <a:solidFill>
                  <a:schemeClr val="tx1"/>
                </a:solidFill>
                <a:latin typeface="Times New Roman" pitchFamily="18" charset="0"/>
                <a:cs typeface="Times New Roman" pitchFamily="18" charset="0"/>
              </a:rPr>
              <a:t>включает в себя анализ показателей физического развития детей. Анкетирование родителей.</a:t>
            </a:r>
          </a:p>
          <a:p>
            <a:pPr algn="l"/>
            <a:endParaRPr lang="ru-RU" sz="1800" b="1" i="1" dirty="0" smtClean="0">
              <a:solidFill>
                <a:schemeClr val="tx1"/>
              </a:solidFill>
              <a:latin typeface="Times New Roman" pitchFamily="18" charset="0"/>
              <a:cs typeface="Times New Roman" pitchFamily="18" charset="0"/>
            </a:endParaRPr>
          </a:p>
          <a:p>
            <a:pPr algn="l"/>
            <a:r>
              <a:rPr lang="ru-RU" sz="1800" b="1" i="1" dirty="0" smtClean="0">
                <a:solidFill>
                  <a:schemeClr val="tx1"/>
                </a:solidFill>
                <a:latin typeface="Times New Roman" pitchFamily="18" charset="0"/>
                <a:cs typeface="Times New Roman" pitchFamily="18" charset="0"/>
              </a:rPr>
              <a:t>2 этап </a:t>
            </a:r>
            <a:r>
              <a:rPr lang="ru-RU" sz="1800" i="1" dirty="0" smtClean="0">
                <a:solidFill>
                  <a:schemeClr val="tx1"/>
                </a:solidFill>
                <a:latin typeface="Times New Roman" pitchFamily="18" charset="0"/>
                <a:cs typeface="Times New Roman" pitchFamily="18" charset="0"/>
              </a:rPr>
              <a:t>- </a:t>
            </a:r>
            <a:r>
              <a:rPr lang="ru-RU" sz="1800" b="1" i="1" dirty="0" smtClean="0">
                <a:solidFill>
                  <a:schemeClr val="tx1"/>
                </a:solidFill>
                <a:latin typeface="Times New Roman" pitchFamily="18" charset="0"/>
                <a:cs typeface="Times New Roman" pitchFamily="18" charset="0"/>
              </a:rPr>
              <a:t>организационный</a:t>
            </a:r>
            <a:r>
              <a:rPr lang="ru-RU" sz="1800" b="1" dirty="0" smtClean="0">
                <a:solidFill>
                  <a:schemeClr val="tx1"/>
                </a:solidFill>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включает в себя совершенствование содержания предметно-игровой среды группы, насыщение развивающим  материалом по физическому развитию.</a:t>
            </a:r>
          </a:p>
          <a:p>
            <a:pPr algn="l"/>
            <a:r>
              <a:rPr lang="ru-RU" sz="1800" b="1" i="1" dirty="0" smtClean="0">
                <a:solidFill>
                  <a:schemeClr val="tx1"/>
                </a:solidFill>
                <a:latin typeface="Times New Roman" pitchFamily="18" charset="0"/>
                <a:cs typeface="Times New Roman" pitchFamily="18" charset="0"/>
              </a:rPr>
              <a:t> </a:t>
            </a:r>
          </a:p>
          <a:p>
            <a:pPr algn="l"/>
            <a:r>
              <a:rPr lang="ru-RU" sz="1800" b="1" i="1" dirty="0" smtClean="0">
                <a:solidFill>
                  <a:schemeClr val="tx1"/>
                </a:solidFill>
                <a:latin typeface="Times New Roman" pitchFamily="18" charset="0"/>
                <a:cs typeface="Times New Roman" pitchFamily="18" charset="0"/>
              </a:rPr>
              <a:t>3 этап - практический</a:t>
            </a:r>
            <a:r>
              <a:rPr lang="ru-RU" sz="1800" i="1" dirty="0" smtClean="0">
                <a:solidFill>
                  <a:schemeClr val="tx1"/>
                </a:solidFill>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этот этап строится на основе использования методик по охране и укреплению здоровья, ориентируясь на знания и личный опыт детей и родителей.. РАБОТА С РОДИТЕЛЯМИ </a:t>
            </a:r>
          </a:p>
          <a:p>
            <a:pPr algn="l"/>
            <a:endParaRPr lang="ru-RU" dirty="0"/>
          </a:p>
        </p:txBody>
      </p:sp>
      <p:sp>
        <p:nvSpPr>
          <p:cNvPr id="4" name="Горизонтальный свиток 3"/>
          <p:cNvSpPr/>
          <p:nvPr/>
        </p:nvSpPr>
        <p:spPr>
          <a:xfrm>
            <a:off x="500034" y="214290"/>
            <a:ext cx="8072494" cy="928694"/>
          </a:xfrm>
          <a:prstGeom prst="horizontalScroll">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onotype Corsiva" pitchFamily="66" charset="0"/>
              </a:rPr>
              <a:t>Этапы проекта</a:t>
            </a:r>
            <a:endParaRPr lang="ru-RU" sz="2800" dirty="0">
              <a:latin typeface="Monotype Corsiva" pitchFamily="66"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57158" y="857232"/>
            <a:ext cx="8429684" cy="4500594"/>
          </a:xfrm>
        </p:spPr>
        <p:txBody>
          <a:bodyPr>
            <a:normAutofit fontScale="92500" lnSpcReduction="20000"/>
          </a:bodyPr>
          <a:lstStyle/>
          <a:p>
            <a:pPr algn="l"/>
            <a:endParaRPr lang="ru-RU" sz="1900" dirty="0" smtClean="0">
              <a:solidFill>
                <a:schemeClr val="tx1"/>
              </a:solidFill>
              <a:latin typeface="Times New Roman" pitchFamily="18" charset="0"/>
              <a:cs typeface="Times New Roman" pitchFamily="18" charset="0"/>
            </a:endParaRPr>
          </a:p>
          <a:p>
            <a:pPr algn="l"/>
            <a:r>
              <a:rPr lang="ru-RU" sz="1900" i="1" dirty="0" smtClean="0">
                <a:solidFill>
                  <a:schemeClr val="tx1"/>
                </a:solidFill>
                <a:latin typeface="Times New Roman" pitchFamily="18" charset="0"/>
                <a:cs typeface="Times New Roman" pitchFamily="18" charset="0"/>
              </a:rPr>
              <a:t>Комплексная диагностика и исследование состояния здоровья детей специалистами, а также изучение мнения родителей </a:t>
            </a:r>
            <a:r>
              <a:rPr lang="ru-RU" sz="2000" b="1" i="1" dirty="0" smtClean="0">
                <a:solidFill>
                  <a:schemeClr val="tx1"/>
                </a:solidFill>
                <a:latin typeface="Times New Roman" pitchFamily="18" charset="0"/>
                <a:cs typeface="Times New Roman" pitchFamily="18" charset="0"/>
              </a:rPr>
              <a:t>(</a:t>
            </a:r>
            <a:r>
              <a:rPr lang="ru-RU" sz="2000" i="1" dirty="0" smtClean="0">
                <a:solidFill>
                  <a:schemeClr val="tx1"/>
                </a:solidFill>
                <a:latin typeface="Times New Roman" pitchFamily="18" charset="0"/>
                <a:cs typeface="Times New Roman" pitchFamily="18" charset="0"/>
              </a:rPr>
              <a:t>два раза в год</a:t>
            </a:r>
            <a:r>
              <a:rPr lang="ru-RU" sz="2000" b="1" i="1" dirty="0" smtClean="0">
                <a:solidFill>
                  <a:schemeClr val="tx1"/>
                </a:solidFill>
                <a:latin typeface="Times New Roman" pitchFamily="18" charset="0"/>
                <a:cs typeface="Times New Roman" pitchFamily="18" charset="0"/>
              </a:rPr>
              <a:t>) </a:t>
            </a:r>
            <a:r>
              <a:rPr lang="ru-RU" sz="1900" i="1" dirty="0" smtClean="0">
                <a:solidFill>
                  <a:schemeClr val="tx1"/>
                </a:solidFill>
                <a:latin typeface="Times New Roman" pitchFamily="18" charset="0"/>
                <a:cs typeface="Times New Roman" pitchFamily="18" charset="0"/>
              </a:rPr>
              <a:t>:</a:t>
            </a:r>
          </a:p>
          <a:p>
            <a:pPr algn="l"/>
            <a:r>
              <a:rPr lang="ru-RU" sz="1900" dirty="0" smtClean="0">
                <a:solidFill>
                  <a:schemeClr val="tx1"/>
                </a:solidFill>
                <a:latin typeface="Times New Roman" pitchFamily="18" charset="0"/>
                <a:cs typeface="Times New Roman" pitchFamily="18" charset="0"/>
              </a:rPr>
              <a:t> </a:t>
            </a:r>
          </a:p>
          <a:p>
            <a:pPr algn="l"/>
            <a:r>
              <a:rPr lang="ru-RU" sz="1900" dirty="0" smtClean="0">
                <a:solidFill>
                  <a:schemeClr val="tx1"/>
                </a:solidFill>
                <a:latin typeface="Times New Roman" pitchFamily="18" charset="0"/>
                <a:cs typeface="Times New Roman" pitchFamily="18" charset="0"/>
              </a:rPr>
              <a:t>1. Осмотр детей специалистами детской поликлиники, выявление группы здоровья детей.</a:t>
            </a:r>
          </a:p>
          <a:p>
            <a:pPr algn="l"/>
            <a:r>
              <a:rPr lang="ru-RU" sz="1900" dirty="0" smtClean="0">
                <a:solidFill>
                  <a:schemeClr val="tx1"/>
                </a:solidFill>
                <a:latin typeface="Times New Roman" pitchFamily="18" charset="0"/>
                <a:cs typeface="Times New Roman" pitchFamily="18" charset="0"/>
              </a:rPr>
              <a:t> </a:t>
            </a:r>
          </a:p>
          <a:p>
            <a:pPr algn="l"/>
            <a:r>
              <a:rPr lang="ru-RU" sz="1900" dirty="0" smtClean="0">
                <a:solidFill>
                  <a:schemeClr val="tx1"/>
                </a:solidFill>
                <a:latin typeface="Times New Roman" pitchFamily="18" charset="0"/>
                <a:cs typeface="Times New Roman" pitchFamily="18" charset="0"/>
              </a:rPr>
              <a:t>2. Регулярный осмотр детей педиатром и старшей медсестрой ДОУ.</a:t>
            </a:r>
          </a:p>
          <a:p>
            <a:pPr algn="l"/>
            <a:r>
              <a:rPr lang="ru-RU" sz="1900" dirty="0" smtClean="0">
                <a:solidFill>
                  <a:schemeClr val="tx1"/>
                </a:solidFill>
                <a:latin typeface="Times New Roman" pitchFamily="18" charset="0"/>
                <a:cs typeface="Times New Roman" pitchFamily="18" charset="0"/>
              </a:rPr>
              <a:t> </a:t>
            </a:r>
          </a:p>
          <a:p>
            <a:pPr algn="l"/>
            <a:r>
              <a:rPr lang="ru-RU" sz="1900" dirty="0" smtClean="0">
                <a:solidFill>
                  <a:schemeClr val="tx1"/>
                </a:solidFill>
                <a:latin typeface="Times New Roman" pitchFamily="18" charset="0"/>
                <a:cs typeface="Times New Roman" pitchFamily="18" charset="0"/>
              </a:rPr>
              <a:t>3. Выявление нарушений двигательной активности, координации движений в беседах с родителями и непосредственно на занятиях в детском саду.</a:t>
            </a:r>
          </a:p>
          <a:p>
            <a:pPr algn="l"/>
            <a:r>
              <a:rPr lang="ru-RU" sz="1900" dirty="0" smtClean="0">
                <a:solidFill>
                  <a:schemeClr val="tx1"/>
                </a:solidFill>
                <a:latin typeface="Times New Roman" pitchFamily="18" charset="0"/>
                <a:cs typeface="Times New Roman" pitchFamily="18" charset="0"/>
              </a:rPr>
              <a:t> </a:t>
            </a:r>
          </a:p>
          <a:p>
            <a:pPr algn="l"/>
            <a:r>
              <a:rPr lang="ru-RU" sz="1900" dirty="0" smtClean="0">
                <a:solidFill>
                  <a:schemeClr val="tx1"/>
                </a:solidFill>
                <a:latin typeface="Times New Roman" pitchFamily="18" charset="0"/>
                <a:cs typeface="Times New Roman" pitchFamily="18" charset="0"/>
              </a:rPr>
              <a:t>4. Диагностирование общей физической подготовленности детей по возрасту инструктором по физическому развитию.</a:t>
            </a:r>
          </a:p>
          <a:p>
            <a:pPr algn="l"/>
            <a:r>
              <a:rPr lang="ru-RU" sz="1900" dirty="0" smtClean="0">
                <a:solidFill>
                  <a:schemeClr val="tx1"/>
                </a:solidFill>
                <a:latin typeface="Times New Roman" pitchFamily="18" charset="0"/>
                <a:cs typeface="Times New Roman" pitchFamily="18" charset="0"/>
              </a:rPr>
              <a:t> </a:t>
            </a:r>
          </a:p>
          <a:p>
            <a:pPr algn="l"/>
            <a:r>
              <a:rPr lang="ru-RU" sz="1900" dirty="0" smtClean="0">
                <a:solidFill>
                  <a:schemeClr val="tx1"/>
                </a:solidFill>
                <a:latin typeface="Times New Roman" pitchFamily="18" charset="0"/>
                <a:cs typeface="Times New Roman" pitchFamily="18" charset="0"/>
              </a:rPr>
              <a:t>5. Анкетирование родителей.</a:t>
            </a:r>
          </a:p>
          <a:p>
            <a:pPr algn="l"/>
            <a:r>
              <a:rPr lang="ru-RU" sz="1900" dirty="0" smtClean="0">
                <a:solidFill>
                  <a:schemeClr val="tx1"/>
                </a:solidFill>
                <a:latin typeface="Times New Roman" pitchFamily="18" charset="0"/>
                <a:cs typeface="Times New Roman" pitchFamily="18" charset="0"/>
              </a:rPr>
              <a:t> </a:t>
            </a:r>
          </a:p>
          <a:p>
            <a:pPr algn="l"/>
            <a:endParaRPr lang="ru-RU" dirty="0">
              <a:solidFill>
                <a:schemeClr val="tx1"/>
              </a:solidFill>
            </a:endParaRPr>
          </a:p>
        </p:txBody>
      </p:sp>
      <p:sp>
        <p:nvSpPr>
          <p:cNvPr id="4" name="Горизонтальный свиток 3"/>
          <p:cNvSpPr/>
          <p:nvPr/>
        </p:nvSpPr>
        <p:spPr>
          <a:xfrm>
            <a:off x="500034" y="142852"/>
            <a:ext cx="8072494" cy="714380"/>
          </a:xfrm>
          <a:prstGeom prst="horizontalScroll">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b="1" i="1" dirty="0" smtClean="0">
              <a:solidFill>
                <a:srgbClr val="7030A0"/>
              </a:solidFill>
              <a:latin typeface="Monotype Corsiva" pitchFamily="66" charset="0"/>
              <a:cs typeface="Times New Roman" pitchFamily="18" charset="0"/>
            </a:endParaRPr>
          </a:p>
          <a:p>
            <a:pPr algn="ctr"/>
            <a:r>
              <a:rPr lang="ru-RU" sz="2400" b="1" i="1" dirty="0" smtClean="0">
                <a:solidFill>
                  <a:srgbClr val="7030A0"/>
                </a:solidFill>
                <a:latin typeface="Monotype Corsiva" pitchFamily="66" charset="0"/>
                <a:cs typeface="Times New Roman" pitchFamily="18" charset="0"/>
              </a:rPr>
              <a:t>I этап: Диагностическое направление </a:t>
            </a:r>
            <a:r>
              <a:rPr lang="ru-RU" sz="2400" dirty="0" smtClean="0">
                <a:latin typeface="Monotype Corsiva" pitchFamily="66" charset="0"/>
                <a:cs typeface="Times New Roman" pitchFamily="18" charset="0"/>
              </a:rPr>
              <a:t/>
            </a:r>
            <a:br>
              <a:rPr lang="ru-RU" sz="2400" dirty="0" smtClean="0">
                <a:latin typeface="Monotype Corsiva" pitchFamily="66" charset="0"/>
                <a:cs typeface="Times New Roman" pitchFamily="18" charset="0"/>
              </a:rPr>
            </a:br>
            <a:endParaRPr lang="ru-RU" sz="2400" dirty="0">
              <a:latin typeface="Monotype Corsiva" pitchFamily="66" charset="0"/>
            </a:endParaRPr>
          </a:p>
        </p:txBody>
      </p:sp>
      <p:pic>
        <p:nvPicPr>
          <p:cNvPr id="1026" name="Picture 2" descr="C:\Users\user\Desktop\Новая папка\330026694634_b27dcfc42ed0[1].jpg"/>
          <p:cNvPicPr>
            <a:picLocks noChangeAspect="1" noChangeArrowheads="1"/>
          </p:cNvPicPr>
          <p:nvPr/>
        </p:nvPicPr>
        <p:blipFill>
          <a:blip r:embed="rId2" cstate="print"/>
          <a:srcRect/>
          <a:stretch>
            <a:fillRect/>
          </a:stretch>
        </p:blipFill>
        <p:spPr bwMode="auto">
          <a:xfrm>
            <a:off x="5429256" y="4572008"/>
            <a:ext cx="3103565" cy="1630365"/>
          </a:xfrm>
          <a:prstGeom prst="rect">
            <a:avLst/>
          </a:prstGeom>
          <a:ln>
            <a:solidFill>
              <a:schemeClr val="accent2">
                <a:lumMod val="40000"/>
                <a:lumOff val="60000"/>
              </a:schemeClr>
            </a:solidFill>
          </a:ln>
        </p:spPr>
        <p:style>
          <a:lnRef idx="3">
            <a:schemeClr val="lt1"/>
          </a:lnRef>
          <a:fillRef idx="1">
            <a:schemeClr val="accent3"/>
          </a:fillRef>
          <a:effectRef idx="1">
            <a:schemeClr val="accent3"/>
          </a:effectRef>
          <a:fontRef idx="minor">
            <a:schemeClr val="lt1"/>
          </a:fontRef>
        </p:style>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214290"/>
            <a:ext cx="8643998" cy="785818"/>
          </a:xfrm>
        </p:spPr>
        <p:txBody>
          <a:bodyPr>
            <a:normAutofit fontScale="90000"/>
          </a:bodyPr>
          <a:lstStyle/>
          <a:p>
            <a:pPr algn="l"/>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000" i="1" dirty="0" smtClean="0">
                <a:latin typeface="Times New Roman" pitchFamily="18" charset="0"/>
                <a:cs typeface="Times New Roman" pitchFamily="18" charset="0"/>
              </a:rPr>
              <a:t>включает в себя совершенствование содержания предметно-игровой среды группы, насыщение развивающим  материалом по физическому развитию. Внедрение здорово-сберегающих методик в педагогический процесс. Тесное сотрудничество и взаимодействие медицинского, педагогического персонала и родителей.</a:t>
            </a:r>
            <a:r>
              <a:rPr lang="ru-RU" sz="13500" dirty="0" smtClean="0">
                <a:latin typeface="Times New Roman" pitchFamily="18" charset="0"/>
                <a:cs typeface="Times New Roman" pitchFamily="18" charset="0"/>
              </a:rPr>
              <a:t/>
            </a:r>
            <a:br>
              <a:rPr lang="ru-RU" sz="13500" dirty="0" smtClean="0">
                <a:latin typeface="Times New Roman" pitchFamily="18" charset="0"/>
                <a:cs typeface="Times New Roman" pitchFamily="18" charset="0"/>
              </a:rPr>
            </a:br>
            <a:r>
              <a:rPr lang="ru-RU" sz="37200" b="1" i="1" dirty="0" smtClean="0">
                <a:solidFill>
                  <a:srgbClr val="7030A0"/>
                </a:solidFill>
                <a:latin typeface="Georgia" pitchFamily="18" charset="0"/>
              </a:rPr>
              <a:t/>
            </a:r>
            <a:br>
              <a:rPr lang="ru-RU" sz="37200" b="1" i="1" dirty="0" smtClean="0">
                <a:solidFill>
                  <a:srgbClr val="7030A0"/>
                </a:solidFill>
                <a:latin typeface="Georgia" pitchFamily="18" charset="0"/>
              </a:rPr>
            </a:br>
            <a:endParaRPr lang="ru-RU" sz="3100" b="1" i="1" dirty="0">
              <a:solidFill>
                <a:srgbClr val="7030A0"/>
              </a:solidFill>
            </a:endParaRPr>
          </a:p>
        </p:txBody>
      </p:sp>
      <p:sp>
        <p:nvSpPr>
          <p:cNvPr id="3" name="Подзаголовок 2"/>
          <p:cNvSpPr>
            <a:spLocks noGrp="1"/>
          </p:cNvSpPr>
          <p:nvPr>
            <p:ph type="subTitle" idx="1"/>
          </p:nvPr>
        </p:nvSpPr>
        <p:spPr>
          <a:xfrm>
            <a:off x="285720" y="1571612"/>
            <a:ext cx="8501122" cy="4714908"/>
          </a:xfrm>
        </p:spPr>
        <p:txBody>
          <a:bodyPr/>
          <a:lstStyle/>
          <a:p>
            <a:pPr algn="l"/>
            <a:endParaRPr lang="ru-RU" sz="1800" b="1" dirty="0" smtClean="0">
              <a:solidFill>
                <a:schemeClr val="tx1"/>
              </a:solidFill>
              <a:latin typeface="Times New Roman" pitchFamily="18" charset="0"/>
              <a:cs typeface="Times New Roman" pitchFamily="18" charset="0"/>
            </a:endParaRPr>
          </a:p>
          <a:p>
            <a:pPr algn="l"/>
            <a:endParaRPr lang="ru-RU" sz="1800" b="1" dirty="0" smtClean="0">
              <a:solidFill>
                <a:schemeClr val="tx1"/>
              </a:solidFill>
              <a:latin typeface="Times New Roman" pitchFamily="18" charset="0"/>
              <a:cs typeface="Times New Roman" pitchFamily="18" charset="0"/>
            </a:endParaRPr>
          </a:p>
          <a:p>
            <a:pPr algn="l"/>
            <a:r>
              <a:rPr lang="ru-RU" sz="1800" b="1" dirty="0" smtClean="0">
                <a:solidFill>
                  <a:schemeClr val="tx1"/>
                </a:solidFill>
                <a:latin typeface="Times New Roman" pitchFamily="18" charset="0"/>
                <a:cs typeface="Times New Roman" pitchFamily="18" charset="0"/>
              </a:rPr>
              <a:t>Направления работы во II этапе: </a:t>
            </a:r>
            <a:r>
              <a:rPr lang="ru-RU" sz="1800" dirty="0" smtClean="0">
                <a:solidFill>
                  <a:schemeClr val="tx1"/>
                </a:solidFill>
                <a:latin typeface="Times New Roman" pitchFamily="18" charset="0"/>
                <a:cs typeface="Times New Roman" pitchFamily="18" charset="0"/>
              </a:rPr>
              <a:t>Интеграция и дифференциация  здоровьесберегающего  материала с содержанием комплексной «Программы обучения и воспитания» под ред. Васильевой.</a:t>
            </a:r>
          </a:p>
          <a:p>
            <a:pPr algn="l"/>
            <a:endParaRPr lang="ru-RU" sz="1800" dirty="0" smtClean="0">
              <a:solidFill>
                <a:schemeClr val="tx1"/>
              </a:solidFill>
              <a:latin typeface="Times New Roman" pitchFamily="18" charset="0"/>
              <a:cs typeface="Times New Roman" pitchFamily="18" charset="0"/>
            </a:endParaRPr>
          </a:p>
          <a:p>
            <a:pPr algn="l">
              <a:spcBef>
                <a:spcPts val="0"/>
              </a:spcBef>
            </a:pPr>
            <a:r>
              <a:rPr lang="ru-RU" sz="1800" dirty="0" smtClean="0">
                <a:solidFill>
                  <a:schemeClr val="tx1"/>
                </a:solidFill>
                <a:latin typeface="Times New Roman" pitchFamily="18" charset="0"/>
                <a:cs typeface="Times New Roman" pitchFamily="18" charset="0"/>
              </a:rPr>
              <a:t>1. Рациональная организация двигательной деятельности детей.</a:t>
            </a:r>
          </a:p>
          <a:p>
            <a:pPr algn="l">
              <a:spcBef>
                <a:spcPts val="0"/>
              </a:spcBef>
            </a:pPr>
            <a:r>
              <a:rPr lang="ru-RU" sz="1800" dirty="0" smtClean="0">
                <a:solidFill>
                  <a:schemeClr val="tx1"/>
                </a:solidFill>
                <a:latin typeface="Times New Roman" pitchFamily="18" charset="0"/>
                <a:cs typeface="Times New Roman" pitchFamily="18" charset="0"/>
              </a:rPr>
              <a:t>2. Познавательная деятельность. Взаимосвязь с другими видами деятельности.</a:t>
            </a:r>
          </a:p>
          <a:p>
            <a:pPr algn="l">
              <a:spcBef>
                <a:spcPts val="0"/>
              </a:spcBef>
            </a:pPr>
            <a:r>
              <a:rPr lang="ru-RU" sz="1800" dirty="0" smtClean="0">
                <a:solidFill>
                  <a:schemeClr val="tx1"/>
                </a:solidFill>
                <a:latin typeface="Times New Roman" pitchFamily="18" charset="0"/>
                <a:cs typeface="Times New Roman" pitchFamily="18" charset="0"/>
              </a:rPr>
              <a:t>3. Оздоровительно–профилактическое направление. Создание перспективно тематического плана работы с детьми и родителями.</a:t>
            </a:r>
          </a:p>
          <a:p>
            <a:pPr algn="l">
              <a:spcBef>
                <a:spcPts val="0"/>
              </a:spcBef>
            </a:pPr>
            <a:r>
              <a:rPr lang="ru-RU" sz="1800" dirty="0" smtClean="0">
                <a:solidFill>
                  <a:schemeClr val="tx1"/>
                </a:solidFill>
                <a:latin typeface="Times New Roman" pitchFamily="18" charset="0"/>
                <a:cs typeface="Times New Roman" pitchFamily="18" charset="0"/>
              </a:rPr>
              <a:t>4. Система закаливания.</a:t>
            </a:r>
          </a:p>
          <a:p>
            <a:pPr algn="l">
              <a:spcBef>
                <a:spcPts val="0"/>
              </a:spcBef>
            </a:pPr>
            <a:r>
              <a:rPr lang="ru-RU" sz="1800" dirty="0" smtClean="0">
                <a:solidFill>
                  <a:schemeClr val="tx1"/>
                </a:solidFill>
                <a:latin typeface="Times New Roman" pitchFamily="18" charset="0"/>
                <a:cs typeface="Times New Roman" pitchFamily="18" charset="0"/>
              </a:rPr>
              <a:t>5. Комплекс психологических мероприятий.</a:t>
            </a:r>
          </a:p>
          <a:p>
            <a:pPr algn="l">
              <a:spcBef>
                <a:spcPts val="0"/>
              </a:spcBef>
            </a:pPr>
            <a:r>
              <a:rPr lang="ru-RU" sz="1800" dirty="0" smtClean="0">
                <a:solidFill>
                  <a:schemeClr val="tx1"/>
                </a:solidFill>
                <a:latin typeface="Times New Roman" pitchFamily="18" charset="0"/>
                <a:cs typeface="Times New Roman" pitchFamily="18" charset="0"/>
              </a:rPr>
              <a:t>6. Работа с родителями.</a:t>
            </a:r>
          </a:p>
          <a:p>
            <a:pPr algn="l"/>
            <a:endParaRPr lang="ru-RU" sz="1800" dirty="0">
              <a:solidFill>
                <a:schemeClr val="tx1"/>
              </a:solidFill>
              <a:latin typeface="+mj-lt"/>
            </a:endParaRPr>
          </a:p>
        </p:txBody>
      </p:sp>
      <p:sp>
        <p:nvSpPr>
          <p:cNvPr id="4" name="Горизонтальный свиток 3"/>
          <p:cNvSpPr/>
          <p:nvPr/>
        </p:nvSpPr>
        <p:spPr>
          <a:xfrm>
            <a:off x="642910" y="142852"/>
            <a:ext cx="7858180" cy="714380"/>
          </a:xfrm>
          <a:prstGeom prst="horizontalScroll">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i="1" dirty="0" smtClean="0">
                <a:solidFill>
                  <a:srgbClr val="7030A0"/>
                </a:solidFill>
                <a:latin typeface="Monotype Corsiva" pitchFamily="66" charset="0"/>
                <a:cs typeface="Times New Roman" pitchFamily="18" charset="0"/>
              </a:rPr>
              <a:t>2 этап </a:t>
            </a:r>
            <a:r>
              <a:rPr lang="ru-RU" sz="2400" i="1" dirty="0" smtClean="0">
                <a:solidFill>
                  <a:srgbClr val="7030A0"/>
                </a:solidFill>
                <a:latin typeface="Monotype Corsiva" pitchFamily="66" charset="0"/>
                <a:cs typeface="Times New Roman" pitchFamily="18" charset="0"/>
              </a:rPr>
              <a:t>- </a:t>
            </a:r>
            <a:r>
              <a:rPr lang="ru-RU" sz="2400" b="1" i="1" dirty="0" smtClean="0">
                <a:solidFill>
                  <a:srgbClr val="7030A0"/>
                </a:solidFill>
                <a:latin typeface="Monotype Corsiva" pitchFamily="66" charset="0"/>
                <a:cs typeface="Times New Roman" pitchFamily="18" charset="0"/>
              </a:rPr>
              <a:t>Организационный</a:t>
            </a:r>
            <a:r>
              <a:rPr lang="ru-RU" sz="2400" b="1" dirty="0" smtClean="0">
                <a:solidFill>
                  <a:srgbClr val="7030A0"/>
                </a:solidFill>
                <a:latin typeface="Monotype Corsiva" pitchFamily="66" charset="0"/>
                <a:cs typeface="Times New Roman" pitchFamily="18" charset="0"/>
              </a:rPr>
              <a:t>: </a:t>
            </a:r>
            <a:endParaRPr lang="ru-RU" sz="2400" dirty="0">
              <a:solidFill>
                <a:srgbClr val="7030A0"/>
              </a:solidFill>
              <a:latin typeface="Monotype Corsiva" pitchFamily="66" charset="0"/>
            </a:endParaRPr>
          </a:p>
        </p:txBody>
      </p:sp>
      <p:pic>
        <p:nvPicPr>
          <p:cNvPr id="2050" name="Picture 2" descr="C:\Users\user\Desktop\Новая папка\330026694634_86641_image00041[1] - копия.jpg"/>
          <p:cNvPicPr>
            <a:picLocks noChangeAspect="1" noChangeArrowheads="1"/>
          </p:cNvPicPr>
          <p:nvPr/>
        </p:nvPicPr>
        <p:blipFill>
          <a:blip r:embed="rId2" cstate="print"/>
          <a:srcRect/>
          <a:stretch>
            <a:fillRect/>
          </a:stretch>
        </p:blipFill>
        <p:spPr bwMode="auto">
          <a:xfrm>
            <a:off x="6572264" y="4500570"/>
            <a:ext cx="1945356" cy="1928826"/>
          </a:xfrm>
          <a:prstGeom prst="rect">
            <a:avLst/>
          </a:prstGeom>
          <a:solidFill>
            <a:schemeClr val="accent5">
              <a:lumMod val="40000"/>
              <a:lumOff val="60000"/>
            </a:schemeClr>
          </a:solid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eduvluki.ru/data/detsad/2/19/19.jpg"/>
          <p:cNvPicPr>
            <a:picLocks noChangeAspect="1" noChangeArrowheads="1"/>
          </p:cNvPicPr>
          <p:nvPr/>
        </p:nvPicPr>
        <p:blipFill>
          <a:blip r:embed="rId2" cstate="print"/>
          <a:srcRect/>
          <a:stretch>
            <a:fillRect/>
          </a:stretch>
        </p:blipFill>
        <p:spPr bwMode="auto">
          <a:xfrm>
            <a:off x="428596" y="428604"/>
            <a:ext cx="8279961" cy="604363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2844" y="1000108"/>
            <a:ext cx="8858312" cy="5715040"/>
          </a:xfrm>
        </p:spPr>
        <p:txBody>
          <a:bodyPr>
            <a:noAutofit/>
          </a:bodyPr>
          <a:lstStyle/>
          <a:p>
            <a:pPr algn="l">
              <a:spcBef>
                <a:spcPts val="0"/>
              </a:spcBef>
              <a:tabLst>
                <a:tab pos="1611313" algn="l"/>
              </a:tabLst>
            </a:pPr>
            <a:r>
              <a:rPr lang="ru-RU" sz="1600" b="1" dirty="0" smtClean="0">
                <a:solidFill>
                  <a:schemeClr val="tx1"/>
                </a:solidFill>
                <a:latin typeface="Times New Roman" pitchFamily="18" charset="0"/>
                <a:cs typeface="Times New Roman" pitchFamily="18" charset="0"/>
              </a:rPr>
              <a:t>Решение задач на этом этапе, шло через ежедневную  работу:</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физкультурные занятия в зале и одно на улице;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профилактическая гимнастика (утренняя, дыхательная, профилактическая гимнастика (</a:t>
            </a:r>
            <a:r>
              <a:rPr lang="ru-RU" sz="1600" dirty="0" err="1" smtClean="0">
                <a:solidFill>
                  <a:schemeClr val="tx1"/>
                </a:solidFill>
                <a:latin typeface="Times New Roman" pitchFamily="18" charset="0"/>
                <a:cs typeface="Times New Roman" pitchFamily="18" charset="0"/>
              </a:rPr>
              <a:t>самомассаж</a:t>
            </a:r>
            <a:r>
              <a:rPr lang="ru-RU" sz="1600" dirty="0" smtClean="0">
                <a:solidFill>
                  <a:schemeClr val="tx1"/>
                </a:solidFill>
                <a:latin typeface="Times New Roman" pitchFamily="18" charset="0"/>
                <a:cs typeface="Times New Roman" pitchFamily="18" charset="0"/>
              </a:rPr>
              <a:t>);  корригирующая гимнастика, улучшение осанки, коррекция плоскостопия, глазная гимнастика) с детьми;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гимнастика пробуждения, «дорожка здоровья»;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воздушное контрастное закаливание;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самостоятельная   двигательная активность;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музыкальные  занятия;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динамические  паузы;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физкультминутки; </a:t>
            </a:r>
          </a:p>
          <a:p>
            <a:pPr lvl="0" algn="l">
              <a:spcBef>
                <a:spcPts val="0"/>
              </a:spcBef>
              <a:buFont typeface="Wingdings" pitchFamily="2" charset="2"/>
              <a:buChar char="ü"/>
              <a:tabLst>
                <a:tab pos="1611313" algn="l"/>
              </a:tabLst>
            </a:pPr>
            <a:r>
              <a:rPr lang="ru-RU" sz="1600" dirty="0" err="1" smtClean="0">
                <a:solidFill>
                  <a:schemeClr val="tx1"/>
                </a:solidFill>
                <a:latin typeface="Times New Roman" pitchFamily="18" charset="0"/>
                <a:cs typeface="Times New Roman" pitchFamily="18" charset="0"/>
              </a:rPr>
              <a:t>логоритмика</a:t>
            </a:r>
            <a:r>
              <a:rPr lang="ru-RU" sz="1600" dirty="0" smtClean="0">
                <a:solidFill>
                  <a:schemeClr val="tx1"/>
                </a:solidFill>
                <a:latin typeface="Times New Roman" pitchFamily="18" charset="0"/>
                <a:cs typeface="Times New Roman" pitchFamily="18" charset="0"/>
              </a:rPr>
              <a:t>;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пальчиковые  игры,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артикуляционная гимнастика; </a:t>
            </a:r>
          </a:p>
          <a:p>
            <a:pPr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праздники, развлечения, досуги</a:t>
            </a:r>
          </a:p>
          <a:p>
            <a:pPr algn="l">
              <a:spcBef>
                <a:spcPts val="0"/>
              </a:spcBef>
              <a:tabLst>
                <a:tab pos="1611313" algn="l"/>
              </a:tabLst>
            </a:pPr>
            <a:endParaRPr lang="ru-RU" sz="1600" b="1" dirty="0" smtClean="0">
              <a:solidFill>
                <a:schemeClr val="tx1"/>
              </a:solidFill>
              <a:latin typeface="Times New Roman" pitchFamily="18" charset="0"/>
              <a:cs typeface="Times New Roman" pitchFamily="18" charset="0"/>
            </a:endParaRPr>
          </a:p>
          <a:p>
            <a:pPr algn="l">
              <a:spcBef>
                <a:spcPts val="0"/>
              </a:spcBef>
              <a:tabLst>
                <a:tab pos="1611313" algn="l"/>
              </a:tabLst>
            </a:pPr>
            <a:r>
              <a:rPr lang="ru-RU" sz="1600" b="1" dirty="0" smtClean="0">
                <a:solidFill>
                  <a:schemeClr val="tx1"/>
                </a:solidFill>
                <a:latin typeface="Times New Roman" pitchFamily="18" charset="0"/>
                <a:cs typeface="Times New Roman" pitchFamily="18" charset="0"/>
              </a:rPr>
              <a:t>Гигиена, режим</a:t>
            </a:r>
          </a:p>
          <a:p>
            <a:pPr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 подбор мебели согласно ростовым показателям;</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проветривание помещения,                                                                                                                                       </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прогулка на воздухе в любое время года;</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соблюдение теплового режима;</a:t>
            </a:r>
          </a:p>
          <a:p>
            <a:pPr lvl="0" algn="l">
              <a:spcBef>
                <a:spcPts val="0"/>
              </a:spcBef>
              <a:buFont typeface="Wingdings" pitchFamily="2" charset="2"/>
              <a:buChar char="ü"/>
              <a:tabLst>
                <a:tab pos="1611313" algn="l"/>
              </a:tabLst>
            </a:pPr>
            <a:r>
              <a:rPr lang="ru-RU" sz="1600" dirty="0" smtClean="0">
                <a:solidFill>
                  <a:schemeClr val="tx1"/>
                </a:solidFill>
                <a:latin typeface="Times New Roman" pitchFamily="18" charset="0"/>
                <a:cs typeface="Times New Roman" pitchFamily="18" charset="0"/>
              </a:rPr>
              <a:t>щадящий режим в адаптационных группах;</a:t>
            </a:r>
          </a:p>
          <a:p>
            <a:pPr algn="l"/>
            <a:r>
              <a:rPr lang="ru-RU" sz="1600" dirty="0" smtClean="0">
                <a:solidFill>
                  <a:schemeClr val="tx1"/>
                </a:solidFill>
                <a:latin typeface="Times New Roman" pitchFamily="18" charset="0"/>
                <a:cs typeface="Times New Roman" pitchFamily="18" charset="0"/>
              </a:rPr>
              <a:t> </a:t>
            </a:r>
          </a:p>
        </p:txBody>
      </p:sp>
      <p:sp>
        <p:nvSpPr>
          <p:cNvPr id="4" name="Горизонтальный свиток 3"/>
          <p:cNvSpPr/>
          <p:nvPr/>
        </p:nvSpPr>
        <p:spPr>
          <a:xfrm>
            <a:off x="785786" y="0"/>
            <a:ext cx="7929618" cy="857232"/>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i="1" dirty="0" smtClean="0">
                <a:solidFill>
                  <a:srgbClr val="7030A0"/>
                </a:solidFill>
                <a:latin typeface="Monotype Corsiva" pitchFamily="66" charset="0"/>
                <a:cs typeface="Times New Roman" pitchFamily="18" charset="0"/>
              </a:rPr>
              <a:t>3 этап - Практический</a:t>
            </a:r>
            <a:endParaRPr lang="ru-RU" sz="2400" dirty="0">
              <a:solidFill>
                <a:srgbClr val="7030A0"/>
              </a:solidFill>
              <a:latin typeface="Monotype Corsiva" pitchFamily="66" charset="0"/>
            </a:endParaRPr>
          </a:p>
        </p:txBody>
      </p:sp>
      <p:pic>
        <p:nvPicPr>
          <p:cNvPr id="48130" name="Picture 2" descr="C:\Users\user\Desktop\Новая папка\330026694634_86618_image00040[1].jpg"/>
          <p:cNvPicPr>
            <a:picLocks noChangeAspect="1" noChangeArrowheads="1"/>
          </p:cNvPicPr>
          <p:nvPr/>
        </p:nvPicPr>
        <p:blipFill>
          <a:blip r:embed="rId2" cstate="print"/>
          <a:srcRect/>
          <a:stretch>
            <a:fillRect/>
          </a:stretch>
        </p:blipFill>
        <p:spPr bwMode="auto">
          <a:xfrm>
            <a:off x="6357950" y="2285992"/>
            <a:ext cx="2516134" cy="1887101"/>
          </a:xfrm>
          <a:prstGeom prst="rect">
            <a:avLst/>
          </a:prstGeom>
          <a:noFill/>
        </p:spPr>
      </p:pic>
      <p:pic>
        <p:nvPicPr>
          <p:cNvPr id="48131" name="Picture 3" descr="C:\Users\user\Desktop\Новая папка\330026694634_86625_image00051[1].jpg"/>
          <p:cNvPicPr>
            <a:picLocks noChangeAspect="1" noChangeArrowheads="1"/>
          </p:cNvPicPr>
          <p:nvPr/>
        </p:nvPicPr>
        <p:blipFill>
          <a:blip r:embed="rId3" cstate="print"/>
          <a:srcRect/>
          <a:stretch>
            <a:fillRect/>
          </a:stretch>
        </p:blipFill>
        <p:spPr bwMode="auto">
          <a:xfrm>
            <a:off x="5429256" y="4357694"/>
            <a:ext cx="2571768" cy="18871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214291"/>
            <a:ext cx="8643998" cy="3000396"/>
          </a:xfrm>
        </p:spPr>
        <p:txBody>
          <a:bodyPr>
            <a:normAutofit fontScale="90000"/>
          </a:bodyPr>
          <a:lstStyle/>
          <a:p>
            <a:pPr lvl="0" algn="l" fontAlgn="base">
              <a:spcAft>
                <a:spcPct val="0"/>
              </a:spcAft>
            </a:pPr>
            <a:r>
              <a:rPr lang="ru-RU" sz="2700" b="1" i="1" dirty="0" smtClean="0">
                <a:latin typeface="Monotype Corsiva" pitchFamily="66" charset="0"/>
                <a:ea typeface="Calibri" pitchFamily="34" charset="0"/>
                <a:cs typeface="Times New Roman" pitchFamily="18" charset="0"/>
              </a:rPr>
              <a:t>Взаимодействие детского сада и семьи</a:t>
            </a:r>
            <a:r>
              <a:rPr lang="ru-RU" sz="2000" b="1" i="1" dirty="0" smtClean="0">
                <a:solidFill>
                  <a:srgbClr val="7030A0"/>
                </a:solidFill>
                <a:latin typeface="Times New Roman" pitchFamily="18" charset="0"/>
                <a:cs typeface="Times New Roman" pitchFamily="18" charset="0"/>
              </a:rPr>
              <a:t/>
            </a:r>
            <a:br>
              <a:rPr lang="ru-RU" sz="2000" b="1" i="1" dirty="0" smtClean="0">
                <a:solidFill>
                  <a:srgbClr val="7030A0"/>
                </a:solidFill>
                <a:latin typeface="Times New Roman" pitchFamily="18" charset="0"/>
                <a:cs typeface="Times New Roman" pitchFamily="18" charset="0"/>
              </a:rPr>
            </a:br>
            <a:r>
              <a:rPr lang="ru-RU" sz="2000" dirty="0" smtClean="0">
                <a:latin typeface="Times New Roman" pitchFamily="18" charset="0"/>
                <a:ea typeface="Calibri" pitchFamily="34" charset="0"/>
                <a:cs typeface="Times New Roman" pitchFamily="18" charset="0"/>
              </a:rPr>
              <a:t> -  анкетирование, наблюдение, тестирование, беседа;</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ea typeface="Calibri" pitchFamily="34" charset="0"/>
                <a:cs typeface="Times New Roman" pitchFamily="18" charset="0"/>
              </a:rPr>
              <a:t> -  наглядная агитация по ЗОЖ (стенды,  папки передвижки и </a:t>
            </a:r>
            <a:r>
              <a:rPr lang="ru-RU" sz="2000" dirty="0" err="1" smtClean="0">
                <a:latin typeface="Times New Roman" pitchFamily="18" charset="0"/>
                <a:ea typeface="Calibri" pitchFamily="34" charset="0"/>
                <a:cs typeface="Times New Roman" pitchFamily="18" charset="0"/>
              </a:rPr>
              <a:t>др</a:t>
            </a:r>
            <a:r>
              <a:rPr lang="ru-RU" sz="2000" dirty="0" smtClean="0">
                <a:latin typeface="Times New Roman" pitchFamily="18" charset="0"/>
                <a:ea typeface="Calibri" pitchFamily="34" charset="0"/>
                <a:cs typeface="Times New Roman" pitchFamily="18" charset="0"/>
              </a:rPr>
              <a:t>);</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ea typeface="Calibri" pitchFamily="34" charset="0"/>
                <a:cs typeface="Times New Roman" pitchFamily="18" charset="0"/>
              </a:rPr>
              <a:t>-   встречи со специалистами ДОУ (педагог-психолог,  инструктор по физической культуре, музыкальным работником, педиатром, ст. медсестрой и др.) на общих родительских собраниях, днях открытых дверей, семинарах – практикумах просмотр открытых занятий, индивидуально по запросу;</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ea typeface="Calibri" pitchFamily="34" charset="0"/>
                <a:cs typeface="Times New Roman" pitchFamily="18" charset="0"/>
              </a:rPr>
              <a:t>-  совместные мероприятия – спортивные праздники, участие в соревнованиях</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
        <p:nvSpPr>
          <p:cNvPr id="3" name="Подзаголовок 2"/>
          <p:cNvSpPr>
            <a:spLocks noGrp="1"/>
          </p:cNvSpPr>
          <p:nvPr>
            <p:ph type="subTitle" idx="1"/>
          </p:nvPr>
        </p:nvSpPr>
        <p:spPr>
          <a:xfrm>
            <a:off x="285720" y="2643182"/>
            <a:ext cx="8572560" cy="3857652"/>
          </a:xfrm>
        </p:spPr>
        <p:txBody>
          <a:bodyPr>
            <a:normAutofit fontScale="32500" lnSpcReduction="20000"/>
          </a:bodyPr>
          <a:lstStyle/>
          <a:p>
            <a:pPr algn="l">
              <a:lnSpc>
                <a:spcPct val="120000"/>
              </a:lnSpc>
              <a:spcBef>
                <a:spcPts val="0"/>
              </a:spcBef>
            </a:pPr>
            <a:r>
              <a:rPr lang="ru-RU" sz="7400" b="1" dirty="0" smtClean="0">
                <a:solidFill>
                  <a:srgbClr val="002060"/>
                </a:solidFill>
                <a:effectLst>
                  <a:outerShdw blurRad="50800" dist="38100" dir="10800000" algn="r" rotWithShape="0">
                    <a:prstClr val="black">
                      <a:alpha val="40000"/>
                    </a:prstClr>
                  </a:outerShdw>
                </a:effectLst>
                <a:latin typeface="Monotype Corsiva" pitchFamily="66" charset="0"/>
                <a:cs typeface="Times New Roman" pitchFamily="18" charset="0"/>
              </a:rPr>
              <a:t>План работы с родителями  по здоровьесберегающим технологиям в проекте « </a:t>
            </a:r>
            <a:r>
              <a:rPr lang="ru-RU" sz="7400" b="1" i="1" dirty="0" smtClean="0">
                <a:solidFill>
                  <a:srgbClr val="002060"/>
                </a:solidFill>
                <a:effectLst>
                  <a:outerShdw blurRad="50800" dist="38100" dir="10800000" algn="r" rotWithShape="0">
                    <a:prstClr val="black">
                      <a:alpha val="40000"/>
                    </a:prstClr>
                  </a:outerShdw>
                </a:effectLst>
                <a:latin typeface="Monotype Corsiva" pitchFamily="66" charset="0"/>
                <a:cs typeface="Times New Roman" pitchFamily="18" charset="0"/>
              </a:rPr>
              <a:t>ЗДОРОВАЯ СЕМЬЯ  - ЗДОРОВЫЙ РЕБЕНОК</a:t>
            </a:r>
            <a:r>
              <a:rPr lang="ru-RU" sz="7400" b="1" dirty="0" smtClean="0">
                <a:solidFill>
                  <a:srgbClr val="002060"/>
                </a:solidFill>
                <a:effectLst>
                  <a:outerShdw blurRad="50800" dist="38100" dir="10800000" algn="r" rotWithShape="0">
                    <a:prstClr val="black">
                      <a:alpha val="40000"/>
                    </a:prstClr>
                  </a:outerShdw>
                </a:effectLst>
                <a:latin typeface="Monotype Corsiva" pitchFamily="66" charset="0"/>
                <a:cs typeface="Times New Roman" pitchFamily="18" charset="0"/>
              </a:rPr>
              <a:t>» </a:t>
            </a:r>
          </a:p>
          <a:p>
            <a:pPr marL="514350" indent="-514350" algn="l"/>
            <a:endParaRPr lang="ru-RU" sz="4900" dirty="0" smtClean="0">
              <a:solidFill>
                <a:schemeClr val="tx1"/>
              </a:solidFill>
              <a:latin typeface="Times New Roman" pitchFamily="18" charset="0"/>
              <a:cs typeface="Times New Roman" pitchFamily="18" charset="0"/>
            </a:endParaRPr>
          </a:p>
          <a:p>
            <a:pPr marL="514350" indent="-514350" algn="l"/>
            <a:r>
              <a:rPr lang="ru-RU" sz="4900" dirty="0" smtClean="0">
                <a:solidFill>
                  <a:schemeClr val="tx1"/>
                </a:solidFill>
                <a:latin typeface="Times New Roman" pitchFamily="18" charset="0"/>
                <a:cs typeface="Times New Roman" pitchFamily="18" charset="0"/>
              </a:rPr>
              <a:t>1.       </a:t>
            </a:r>
            <a:r>
              <a:rPr lang="ru-RU" sz="4900" b="1" dirty="0" smtClean="0">
                <a:solidFill>
                  <a:schemeClr val="tx1"/>
                </a:solidFill>
                <a:latin typeface="Times New Roman" pitchFamily="18" charset="0"/>
                <a:cs typeface="Times New Roman" pitchFamily="18" charset="0"/>
              </a:rPr>
              <a:t>сентябрь. </a:t>
            </a:r>
            <a:r>
              <a:rPr lang="ru-RU" sz="4900" b="1" i="1" dirty="0" smtClean="0">
                <a:solidFill>
                  <a:schemeClr val="tx1"/>
                </a:solidFill>
                <a:latin typeface="Times New Roman" pitchFamily="18" charset="0"/>
                <a:cs typeface="Times New Roman" pitchFamily="18" charset="0"/>
              </a:rPr>
              <a:t>Проведение родительского собрания "Современные здоровьесберегающие технологии"</a:t>
            </a:r>
            <a:r>
              <a:rPr lang="ru-RU" sz="4900" dirty="0" smtClean="0">
                <a:solidFill>
                  <a:schemeClr val="tx1"/>
                </a:solidFill>
                <a:latin typeface="Times New Roman" pitchFamily="18" charset="0"/>
                <a:cs typeface="Times New Roman" pitchFamily="18" charset="0"/>
              </a:rPr>
              <a:t>      </a:t>
            </a:r>
            <a:r>
              <a:rPr lang="ru-RU" sz="4900" b="1" i="1" dirty="0" smtClean="0">
                <a:solidFill>
                  <a:schemeClr val="tx1"/>
                </a:solidFill>
                <a:latin typeface="Times New Roman" pitchFamily="18" charset="0"/>
                <a:cs typeface="Times New Roman" pitchFamily="18" charset="0"/>
              </a:rPr>
              <a:t>анкетирование родителей – «Здоровье  вашей  семьи» </a:t>
            </a:r>
            <a:endParaRPr lang="ru-RU" sz="4900" b="1" dirty="0" smtClean="0">
              <a:solidFill>
                <a:schemeClr val="tx1"/>
              </a:solidFill>
              <a:latin typeface="Times New Roman" pitchFamily="18" charset="0"/>
              <a:cs typeface="Times New Roman" pitchFamily="18" charset="0"/>
            </a:endParaRPr>
          </a:p>
          <a:p>
            <a:pPr algn="l"/>
            <a:r>
              <a:rPr lang="ru-RU" sz="5200" dirty="0" smtClean="0">
                <a:solidFill>
                  <a:schemeClr val="tx1"/>
                </a:solidFill>
                <a:latin typeface="Times New Roman" pitchFamily="18" charset="0"/>
                <a:cs typeface="Times New Roman" pitchFamily="18" charset="0"/>
              </a:rPr>
              <a:t>Выявить  участие  родителей  в  оздоровление  детей  в  своей  семье. Дать рекомендации родителям по подготовке  ребёнка к школе.</a:t>
            </a:r>
          </a:p>
          <a:p>
            <a:pPr algn="l"/>
            <a:endParaRPr lang="ru-RU" sz="4900" b="1" dirty="0" smtClean="0">
              <a:solidFill>
                <a:schemeClr val="tx1"/>
              </a:solidFill>
              <a:latin typeface="Times New Roman" pitchFamily="18" charset="0"/>
              <a:cs typeface="Times New Roman" pitchFamily="18" charset="0"/>
            </a:endParaRPr>
          </a:p>
          <a:p>
            <a:pPr algn="l"/>
            <a:r>
              <a:rPr lang="ru-RU" sz="4900" b="1" dirty="0" smtClean="0">
                <a:solidFill>
                  <a:schemeClr val="tx1"/>
                </a:solidFill>
                <a:latin typeface="Times New Roman" pitchFamily="18" charset="0"/>
                <a:cs typeface="Times New Roman" pitchFamily="18" charset="0"/>
              </a:rPr>
              <a:t>2.        октябрь. </a:t>
            </a:r>
            <a:r>
              <a:rPr lang="ru-RU" sz="4900" b="1" i="1" dirty="0" smtClean="0">
                <a:solidFill>
                  <a:schemeClr val="tx1"/>
                </a:solidFill>
                <a:latin typeface="Times New Roman" pitchFamily="18" charset="0"/>
                <a:cs typeface="Times New Roman" pitchFamily="18" charset="0"/>
              </a:rPr>
              <a:t>Создание информационного стенда  « Это доступно каждому» </a:t>
            </a:r>
            <a:r>
              <a:rPr lang="ru-RU" sz="4900" b="1" dirty="0" smtClean="0">
                <a:solidFill>
                  <a:schemeClr val="tx1"/>
                </a:solidFill>
                <a:latin typeface="Times New Roman" pitchFamily="18" charset="0"/>
                <a:cs typeface="Times New Roman" pitchFamily="18" charset="0"/>
              </a:rPr>
              <a:t> </a:t>
            </a:r>
          </a:p>
          <a:p>
            <a:pPr algn="l"/>
            <a:r>
              <a:rPr lang="ru-RU" sz="5200" dirty="0" smtClean="0">
                <a:solidFill>
                  <a:schemeClr val="tx1"/>
                </a:solidFill>
                <a:latin typeface="Times New Roman" pitchFamily="18" charset="0"/>
                <a:cs typeface="Times New Roman" pitchFamily="18" charset="0"/>
              </a:rPr>
              <a:t>Пропаганда здорового  образа  жизни. Ознакомление родителей с основными факторами, способствующими укреплению и сохранению здоровья детей в домашних условиях и условиях </a:t>
            </a:r>
            <a:r>
              <a:rPr lang="ru-RU" sz="5200" dirty="0" err="1" smtClean="0">
                <a:solidFill>
                  <a:schemeClr val="tx1"/>
                </a:solidFill>
                <a:latin typeface="Times New Roman" pitchFamily="18" charset="0"/>
                <a:cs typeface="Times New Roman" pitchFamily="18" charset="0"/>
              </a:rPr>
              <a:t>д\с</a:t>
            </a:r>
            <a:r>
              <a:rPr lang="ru-RU" sz="5200" dirty="0" smtClean="0">
                <a:solidFill>
                  <a:schemeClr val="tx1"/>
                </a:solidFill>
                <a:latin typeface="Times New Roman" pitchFamily="18" charset="0"/>
                <a:cs typeface="Times New Roman" pitchFamily="18" charset="0"/>
              </a:rPr>
              <a:t>.</a:t>
            </a:r>
          </a:p>
          <a:p>
            <a:pPr algn="l"/>
            <a:endParaRPr lang="ru-RU" sz="4900" b="1" dirty="0" smtClean="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2844" y="214290"/>
            <a:ext cx="8858312" cy="6500858"/>
          </a:xfrm>
        </p:spPr>
        <p:txBody>
          <a:bodyPr>
            <a:normAutofit fontScale="92500" lnSpcReduction="20000"/>
          </a:bodyPr>
          <a:lstStyle/>
          <a:p>
            <a:pPr marL="87313" indent="-87313" algn="l">
              <a:buAutoNum type="arabicPeriod" startAt="3"/>
            </a:pPr>
            <a:r>
              <a:rPr lang="ru-RU" sz="1800" b="1" dirty="0" smtClean="0">
                <a:solidFill>
                  <a:schemeClr val="tx1"/>
                </a:solidFill>
                <a:latin typeface="Times New Roman" pitchFamily="18" charset="0"/>
                <a:cs typeface="Times New Roman" pitchFamily="18" charset="0"/>
              </a:rPr>
              <a:t>      ноябрь</a:t>
            </a:r>
            <a:r>
              <a:rPr lang="ru-RU" sz="1800" b="1" i="1" dirty="0" smtClean="0">
                <a:solidFill>
                  <a:schemeClr val="tx1"/>
                </a:solidFill>
                <a:latin typeface="Times New Roman" pitchFamily="18" charset="0"/>
                <a:cs typeface="Times New Roman" pitchFamily="18" charset="0"/>
              </a:rPr>
              <a:t>. Проведение практикума «Использование новых методов и приемов (музыка + дыхание + мотивация).</a:t>
            </a:r>
            <a:r>
              <a:rPr lang="ru-RU" sz="1800" dirty="0" smtClean="0">
                <a:solidFill>
                  <a:schemeClr val="tx1"/>
                </a:solidFill>
                <a:latin typeface="Times New Roman" pitchFamily="18" charset="0"/>
                <a:cs typeface="Times New Roman" pitchFamily="18" charset="0"/>
              </a:rPr>
              <a:t> </a:t>
            </a:r>
            <a:r>
              <a:rPr lang="ru-RU" sz="1800" b="1" i="1" dirty="0" smtClean="0">
                <a:solidFill>
                  <a:schemeClr val="tx1"/>
                </a:solidFill>
                <a:latin typeface="Times New Roman" pitchFamily="18" charset="0"/>
                <a:cs typeface="Times New Roman" pitchFamily="18" charset="0"/>
              </a:rPr>
              <a:t>Советы  родителям: «Мне надо много двигаться»</a:t>
            </a:r>
          </a:p>
          <a:p>
            <a:pPr marL="342900" indent="-342900" algn="l"/>
            <a:r>
              <a:rPr lang="ru-RU" sz="1800" dirty="0" smtClean="0">
                <a:solidFill>
                  <a:schemeClr val="tx1"/>
                </a:solidFill>
                <a:latin typeface="Times New Roman" pitchFamily="18" charset="0"/>
                <a:cs typeface="Times New Roman" pitchFamily="18" charset="0"/>
              </a:rPr>
              <a:t>Познакомить  родителей  с  методами  обучения  ребёнка  двигательной  активности.</a:t>
            </a:r>
          </a:p>
          <a:p>
            <a:pPr marL="342900" indent="-342900" algn="l"/>
            <a:endParaRPr lang="ru-RU" sz="1800" dirty="0" smtClean="0">
              <a:solidFill>
                <a:schemeClr val="tx1"/>
              </a:solidFill>
              <a:latin typeface="Times New Roman" pitchFamily="18" charset="0"/>
              <a:cs typeface="Times New Roman" pitchFamily="18" charset="0"/>
            </a:endParaRPr>
          </a:p>
          <a:p>
            <a:pPr algn="l">
              <a:buAutoNum type="arabicPeriod" startAt="4"/>
            </a:pPr>
            <a:r>
              <a:rPr lang="ru-RU" sz="1800" b="1" dirty="0" smtClean="0">
                <a:solidFill>
                  <a:schemeClr val="tx1"/>
                </a:solidFill>
                <a:latin typeface="Times New Roman" pitchFamily="18" charset="0"/>
                <a:cs typeface="Times New Roman" pitchFamily="18" charset="0"/>
              </a:rPr>
              <a:t>     декабрь</a:t>
            </a:r>
            <a:r>
              <a:rPr lang="ru-RU" sz="1800" b="1" i="1" dirty="0" smtClean="0">
                <a:solidFill>
                  <a:schemeClr val="tx1"/>
                </a:solidFill>
                <a:latin typeface="Times New Roman" pitchFamily="18" charset="0"/>
                <a:cs typeface="Times New Roman" pitchFamily="18" charset="0"/>
              </a:rPr>
              <a:t>. Рисование  рисунков на  стенд   газеты – презентации «Как я занимаюсь спортом»  </a:t>
            </a:r>
            <a:r>
              <a:rPr lang="ru-RU" sz="1800" b="1" dirty="0" smtClean="0">
                <a:solidFill>
                  <a:schemeClr val="tx1"/>
                </a:solidFill>
                <a:latin typeface="Times New Roman" pitchFamily="18" charset="0"/>
                <a:cs typeface="Times New Roman" pitchFamily="18" charset="0"/>
              </a:rPr>
              <a:t>Совместная  работа  родителей  и  детей. </a:t>
            </a:r>
          </a:p>
          <a:p>
            <a:pPr algn="l"/>
            <a:r>
              <a:rPr lang="ru-RU" sz="1800" dirty="0" smtClean="0">
                <a:solidFill>
                  <a:schemeClr val="tx1"/>
                </a:solidFill>
                <a:latin typeface="Times New Roman" pitchFamily="18" charset="0"/>
                <a:cs typeface="Times New Roman" pitchFamily="18" charset="0"/>
              </a:rPr>
              <a:t>Развивать  творческие  способности,   воспитывать  трудолюбие. Объединение  родите лей  и  детей  общим  делом.</a:t>
            </a:r>
          </a:p>
          <a:p>
            <a:pPr algn="l"/>
            <a:endParaRPr lang="ru-RU" sz="1800" dirty="0" smtClean="0">
              <a:solidFill>
                <a:schemeClr val="tx1"/>
              </a:solidFill>
              <a:latin typeface="Times New Roman" pitchFamily="18" charset="0"/>
              <a:cs typeface="Times New Roman" pitchFamily="18" charset="0"/>
            </a:endParaRPr>
          </a:p>
          <a:p>
            <a:pPr algn="l"/>
            <a:r>
              <a:rPr lang="ru-RU" sz="1800" b="1" dirty="0" smtClean="0">
                <a:solidFill>
                  <a:schemeClr val="tx1"/>
                </a:solidFill>
                <a:latin typeface="Times New Roman" pitchFamily="18" charset="0"/>
                <a:cs typeface="Times New Roman" pitchFamily="18" charset="0"/>
              </a:rPr>
              <a:t>5.     февраль</a:t>
            </a:r>
            <a:r>
              <a:rPr lang="ru-RU" sz="1800" i="1" dirty="0" smtClean="0">
                <a:solidFill>
                  <a:schemeClr val="tx1"/>
                </a:solidFill>
                <a:latin typeface="Times New Roman" pitchFamily="18" charset="0"/>
                <a:cs typeface="Times New Roman" pitchFamily="18" charset="0"/>
              </a:rPr>
              <a:t>.</a:t>
            </a:r>
            <a:r>
              <a:rPr lang="ru-RU" sz="1800" b="1" i="1" dirty="0" smtClean="0">
                <a:solidFill>
                  <a:schemeClr val="tx1"/>
                </a:solidFill>
                <a:latin typeface="Times New Roman" pitchFamily="18" charset="0"/>
                <a:cs typeface="Times New Roman" pitchFamily="18" charset="0"/>
              </a:rPr>
              <a:t>   Спортивный праздник «Вместе с папой я герой».                                                                          </a:t>
            </a:r>
            <a:r>
              <a:rPr lang="ru-RU" sz="1800" b="1" dirty="0" smtClean="0">
                <a:solidFill>
                  <a:schemeClr val="tx1"/>
                </a:solidFill>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Способствовать формированию общей двигательной активности, и развитию духа соревнования в группе.</a:t>
            </a:r>
          </a:p>
          <a:p>
            <a:pPr algn="l"/>
            <a:endParaRPr lang="ru-RU" sz="1800" b="1" dirty="0" smtClean="0">
              <a:solidFill>
                <a:schemeClr val="tx1"/>
              </a:solidFill>
              <a:latin typeface="Times New Roman" pitchFamily="18" charset="0"/>
              <a:cs typeface="Times New Roman" pitchFamily="18" charset="0"/>
            </a:endParaRPr>
          </a:p>
          <a:p>
            <a:pPr algn="l"/>
            <a:r>
              <a:rPr lang="ru-RU" sz="1800" b="1" dirty="0" smtClean="0">
                <a:solidFill>
                  <a:schemeClr val="tx1"/>
                </a:solidFill>
                <a:latin typeface="Times New Roman" pitchFamily="18" charset="0"/>
                <a:cs typeface="Times New Roman" pitchFamily="18" charset="0"/>
              </a:rPr>
              <a:t>6.      март.</a:t>
            </a:r>
            <a:r>
              <a:rPr lang="ru-RU" sz="1800" dirty="0" smtClean="0">
                <a:solidFill>
                  <a:schemeClr val="tx1"/>
                </a:solidFill>
                <a:latin typeface="Times New Roman" pitchFamily="18" charset="0"/>
                <a:cs typeface="Times New Roman" pitchFamily="18" charset="0"/>
              </a:rPr>
              <a:t>  </a:t>
            </a:r>
            <a:r>
              <a:rPr lang="ru-RU" sz="1800" b="1" i="1" dirty="0" smtClean="0">
                <a:solidFill>
                  <a:schemeClr val="tx1"/>
                </a:solidFill>
                <a:latin typeface="Times New Roman" pitchFamily="18" charset="0"/>
                <a:cs typeface="Times New Roman" pitchFamily="18" charset="0"/>
              </a:rPr>
              <a:t>Проведение семинара "Создание условий для сохранения и поддержания здоровья дошкольников в ДОУ и семье с учетом нетрадиционности</a:t>
            </a:r>
            <a:r>
              <a:rPr lang="ru-RU" sz="1800" b="1" dirty="0" smtClean="0">
                <a:solidFill>
                  <a:schemeClr val="tx1"/>
                </a:solidFill>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на котором родители, педагоги смогут обменяться мнениями и опытом по внедрению новых технологий в образовательных областях "Физическое развитие", "Здоровье", "Безопасность" </a:t>
            </a:r>
          </a:p>
          <a:p>
            <a:pPr algn="l"/>
            <a:endParaRPr lang="ru-RU" sz="1800" b="1" dirty="0" smtClean="0">
              <a:solidFill>
                <a:schemeClr val="tx1"/>
              </a:solidFill>
              <a:latin typeface="Times New Roman" pitchFamily="18" charset="0"/>
              <a:cs typeface="Times New Roman" pitchFamily="18" charset="0"/>
            </a:endParaRPr>
          </a:p>
          <a:p>
            <a:pPr algn="l"/>
            <a:r>
              <a:rPr lang="ru-RU" sz="1800" b="1" dirty="0" smtClean="0">
                <a:solidFill>
                  <a:schemeClr val="tx1"/>
                </a:solidFill>
                <a:latin typeface="Times New Roman" pitchFamily="18" charset="0"/>
                <a:cs typeface="Times New Roman" pitchFamily="18" charset="0"/>
              </a:rPr>
              <a:t>7.     апрель.</a:t>
            </a:r>
            <a:r>
              <a:rPr lang="ru-RU" sz="1800" dirty="0" smtClean="0">
                <a:solidFill>
                  <a:schemeClr val="tx1"/>
                </a:solidFill>
                <a:latin typeface="Times New Roman" pitchFamily="18" charset="0"/>
                <a:cs typeface="Times New Roman" pitchFamily="18" charset="0"/>
              </a:rPr>
              <a:t>  </a:t>
            </a:r>
            <a:r>
              <a:rPr lang="ru-RU" sz="1800" b="1" i="1" dirty="0" smtClean="0">
                <a:solidFill>
                  <a:schemeClr val="tx1"/>
                </a:solidFill>
                <a:latin typeface="Times New Roman" pitchFamily="18" charset="0"/>
                <a:cs typeface="Times New Roman" pitchFamily="18" charset="0"/>
              </a:rPr>
              <a:t>Советы родителям: «Дети наше повторение».</a:t>
            </a:r>
            <a:r>
              <a:rPr lang="ru-RU" sz="1800" dirty="0" smtClean="0">
                <a:solidFill>
                  <a:schemeClr val="tx1"/>
                </a:solidFill>
                <a:latin typeface="Times New Roman" pitchFamily="18" charset="0"/>
                <a:cs typeface="Times New Roman" pitchFamily="18" charset="0"/>
              </a:rPr>
              <a:t> Работа над своими ошибками.                                Пропагандировать  ЗОЖ,  познакомить с мерами профилактики плоскостопия, нарушения осанки.  Предложить  комплексы упражнений, интересные подвижные игры.</a:t>
            </a:r>
          </a:p>
          <a:p>
            <a:pPr algn="l"/>
            <a:endParaRPr lang="ru-RU" sz="1800" b="1" i="1" dirty="0" smtClean="0">
              <a:solidFill>
                <a:schemeClr val="tx1"/>
              </a:solidFill>
              <a:latin typeface="Times New Roman" pitchFamily="18" charset="0"/>
              <a:cs typeface="Times New Roman" pitchFamily="18" charset="0"/>
            </a:endParaRPr>
          </a:p>
          <a:p>
            <a:pPr algn="l"/>
            <a:r>
              <a:rPr lang="ru-RU" sz="1800" b="1" i="1" dirty="0" smtClean="0">
                <a:solidFill>
                  <a:schemeClr val="tx1"/>
                </a:solidFill>
                <a:latin typeface="Times New Roman" pitchFamily="18" charset="0"/>
                <a:cs typeface="Times New Roman" pitchFamily="18" charset="0"/>
              </a:rPr>
              <a:t>8.     май. </a:t>
            </a:r>
            <a:r>
              <a:rPr lang="ru-RU" sz="1800" dirty="0" smtClean="0">
                <a:solidFill>
                  <a:schemeClr val="tx1"/>
                </a:solidFill>
                <a:latin typeface="Times New Roman" pitchFamily="18" charset="0"/>
                <a:cs typeface="Times New Roman" pitchFamily="18" charset="0"/>
              </a:rPr>
              <a:t>В течение учебного года проводятся выставки рисунков и фотографий на тему:</a:t>
            </a:r>
            <a:r>
              <a:rPr lang="ru-RU" sz="1800" b="1" i="1" dirty="0" smtClean="0">
                <a:solidFill>
                  <a:schemeClr val="tx1"/>
                </a:solidFill>
                <a:latin typeface="Times New Roman" pitchFamily="18" charset="0"/>
                <a:cs typeface="Times New Roman" pitchFamily="18" charset="0"/>
              </a:rPr>
              <a:t>"Как мы проводим выходные".</a:t>
            </a:r>
            <a:r>
              <a:rPr lang="ru-RU" sz="1800" dirty="0" smtClean="0">
                <a:solidFill>
                  <a:schemeClr val="tx1"/>
                </a:solidFill>
                <a:latin typeface="Times New Roman" pitchFamily="18" charset="0"/>
                <a:cs typeface="Times New Roman" pitchFamily="18" charset="0"/>
              </a:rPr>
              <a:t> </a:t>
            </a:r>
          </a:p>
          <a:p>
            <a:pPr algn="l"/>
            <a:endParaRPr lang="ru-RU" sz="1800" dirty="0" smtClean="0">
              <a:solidFill>
                <a:schemeClr val="tx1"/>
              </a:solidFill>
              <a:latin typeface="Times New Roman" pitchFamily="18" charset="0"/>
              <a:cs typeface="Times New Roman" pitchFamily="18" charset="0"/>
            </a:endParaRPr>
          </a:p>
          <a:p>
            <a:pPr algn="l"/>
            <a:r>
              <a:rPr lang="ru-RU" sz="1800" dirty="0" smtClean="0">
                <a:solidFill>
                  <a:schemeClr val="tx1"/>
                </a:solidFill>
                <a:latin typeface="Times New Roman" pitchFamily="18" charset="0"/>
                <a:cs typeface="Times New Roman" pitchFamily="18" charset="0"/>
              </a:rPr>
              <a:t>Памятка для родителей: «Режим будущего школьника» Выявление волнующих вопросов у родителей по теме: «Режим будущего школьника.»</a:t>
            </a:r>
            <a:endParaRPr lang="ru-RU" sz="18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214290"/>
            <a:ext cx="8101042" cy="1857388"/>
          </a:xfrm>
        </p:spPr>
        <p:txBody>
          <a:bodyPr>
            <a:normAutofit fontScale="90000"/>
          </a:bodyPr>
          <a:lstStyle/>
          <a:p>
            <a:r>
              <a:rPr lang="ru-RU" sz="26400" b="1" i="1" dirty="0" smtClean="0">
                <a:solidFill>
                  <a:srgbClr val="7030A0"/>
                </a:solidFill>
                <a:effectLst/>
                <a:latin typeface="Georgia" pitchFamily="18" charset="0"/>
              </a:rPr>
              <a:t/>
            </a:r>
            <a:br>
              <a:rPr lang="ru-RU" sz="26400" b="1" i="1" dirty="0" smtClean="0">
                <a:solidFill>
                  <a:srgbClr val="7030A0"/>
                </a:solidFill>
                <a:effectLst/>
                <a:latin typeface="Georgia" pitchFamily="18" charset="0"/>
              </a:rPr>
            </a:br>
            <a:endParaRPr lang="ru-RU" sz="3100" b="1" i="1" dirty="0">
              <a:solidFill>
                <a:srgbClr val="7030A0"/>
              </a:solidFill>
            </a:endParaRPr>
          </a:p>
        </p:txBody>
      </p:sp>
      <p:sp>
        <p:nvSpPr>
          <p:cNvPr id="3" name="Подзаголовок 2"/>
          <p:cNvSpPr>
            <a:spLocks noGrp="1"/>
          </p:cNvSpPr>
          <p:nvPr>
            <p:ph type="subTitle" idx="1"/>
          </p:nvPr>
        </p:nvSpPr>
        <p:spPr>
          <a:xfrm>
            <a:off x="285720" y="285728"/>
            <a:ext cx="5786478" cy="714380"/>
          </a:xfrm>
        </p:spPr>
        <p:txBody>
          <a:bodyPr>
            <a:normAutofit/>
          </a:bodyPr>
          <a:lstStyle/>
          <a:p>
            <a:r>
              <a:rPr lang="ru-RU" sz="2800" b="1" i="1" dirty="0" smtClean="0">
                <a:solidFill>
                  <a:srgbClr val="FFFF00"/>
                </a:solidFill>
                <a:latin typeface="Monotype Corsiva" pitchFamily="66" charset="0"/>
              </a:rPr>
              <a:t>Закаливающие процедуры</a:t>
            </a:r>
            <a:endParaRPr lang="ru-RU" sz="2800" dirty="0">
              <a:solidFill>
                <a:srgbClr val="7030A0"/>
              </a:solidFill>
              <a:latin typeface="+mj-lt"/>
            </a:endParaRPr>
          </a:p>
        </p:txBody>
      </p:sp>
      <p:pic>
        <p:nvPicPr>
          <p:cNvPr id="6146" name="Picture 2" descr="C:\Users\user\Desktop\Новая папка\IMG_3167 - копия.JPG"/>
          <p:cNvPicPr>
            <a:picLocks noChangeAspect="1" noChangeArrowheads="1"/>
          </p:cNvPicPr>
          <p:nvPr/>
        </p:nvPicPr>
        <p:blipFill>
          <a:blip r:embed="rId2" cstate="print"/>
          <a:srcRect/>
          <a:stretch>
            <a:fillRect/>
          </a:stretch>
        </p:blipFill>
        <p:spPr bwMode="auto">
          <a:xfrm>
            <a:off x="6000760" y="118985"/>
            <a:ext cx="2433204" cy="3310015"/>
          </a:xfrm>
          <a:prstGeom prst="rect">
            <a:avLst/>
          </a:prstGeom>
          <a:noFill/>
          <a:ln w="38100">
            <a:solidFill>
              <a:schemeClr val="bg2">
                <a:lumMod val="25000"/>
              </a:schemeClr>
            </a:solidFill>
          </a:ln>
        </p:spPr>
      </p:pic>
      <p:pic>
        <p:nvPicPr>
          <p:cNvPr id="6147" name="Picture 3" descr="C:\Users\user\Desktop\Новая папка\IMG_3170 - копия.JPG"/>
          <p:cNvPicPr>
            <a:picLocks noChangeAspect="1" noChangeArrowheads="1"/>
          </p:cNvPicPr>
          <p:nvPr/>
        </p:nvPicPr>
        <p:blipFill>
          <a:blip r:embed="rId3" cstate="print"/>
          <a:srcRect/>
          <a:stretch>
            <a:fillRect/>
          </a:stretch>
        </p:blipFill>
        <p:spPr bwMode="auto">
          <a:xfrm>
            <a:off x="357158" y="1643050"/>
            <a:ext cx="4843128" cy="4857784"/>
          </a:xfrm>
          <a:prstGeom prst="roundRect">
            <a:avLst/>
          </a:prstGeom>
          <a:noFill/>
          <a:ln w="38100">
            <a:solidFill>
              <a:schemeClr val="bg2">
                <a:lumMod val="25000"/>
              </a:schemeClr>
            </a:solidFill>
          </a:ln>
        </p:spPr>
      </p:pic>
      <p:pic>
        <p:nvPicPr>
          <p:cNvPr id="6148" name="Picture 4" descr="C:\Users\user\Desktop\Новая папка\IMG_3173 - копия.JPG"/>
          <p:cNvPicPr>
            <a:picLocks noChangeAspect="1" noChangeArrowheads="1"/>
          </p:cNvPicPr>
          <p:nvPr/>
        </p:nvPicPr>
        <p:blipFill>
          <a:blip r:embed="rId4" cstate="print"/>
          <a:srcRect/>
          <a:stretch>
            <a:fillRect/>
          </a:stretch>
        </p:blipFill>
        <p:spPr bwMode="auto">
          <a:xfrm>
            <a:off x="5715008" y="3429000"/>
            <a:ext cx="2943645" cy="3143272"/>
          </a:xfrm>
          <a:prstGeom prst="rect">
            <a:avLst/>
          </a:prstGeom>
          <a:noFill/>
          <a:ln w="38100">
            <a:solidFill>
              <a:schemeClr val="bg2">
                <a:lumMod val="25000"/>
              </a:schemeClr>
            </a:soli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er\Desktop\Новая папка\IMG_3179 - копия.JPG"/>
          <p:cNvPicPr>
            <a:picLocks noChangeAspect="1" noChangeArrowheads="1"/>
          </p:cNvPicPr>
          <p:nvPr/>
        </p:nvPicPr>
        <p:blipFill>
          <a:blip r:embed="rId2" cstate="print"/>
          <a:srcRect/>
          <a:stretch>
            <a:fillRect/>
          </a:stretch>
        </p:blipFill>
        <p:spPr bwMode="auto">
          <a:xfrm>
            <a:off x="285720" y="2571744"/>
            <a:ext cx="4640440" cy="3913990"/>
          </a:xfrm>
          <a:prstGeom prst="roundRect">
            <a:avLst/>
          </a:prstGeom>
          <a:noFill/>
          <a:ln>
            <a:solidFill>
              <a:schemeClr val="bg2">
                <a:lumMod val="25000"/>
              </a:schemeClr>
            </a:solidFill>
          </a:ln>
        </p:spPr>
      </p:pic>
      <p:pic>
        <p:nvPicPr>
          <p:cNvPr id="7172" name="Picture 4" descr="C:\Users\user\Desktop\Новая папка\IMG_3184 - копия.JPG"/>
          <p:cNvPicPr>
            <a:picLocks noChangeAspect="1" noChangeArrowheads="1"/>
          </p:cNvPicPr>
          <p:nvPr/>
        </p:nvPicPr>
        <p:blipFill>
          <a:blip r:embed="rId3" cstate="print"/>
          <a:srcRect/>
          <a:stretch>
            <a:fillRect/>
          </a:stretch>
        </p:blipFill>
        <p:spPr bwMode="auto">
          <a:xfrm>
            <a:off x="5072066" y="285728"/>
            <a:ext cx="3786214" cy="2750339"/>
          </a:xfrm>
          <a:prstGeom prst="rect">
            <a:avLst/>
          </a:prstGeom>
          <a:noFill/>
          <a:ln>
            <a:solidFill>
              <a:schemeClr val="bg2">
                <a:lumMod val="25000"/>
              </a:schemeClr>
            </a:solidFill>
          </a:ln>
        </p:spPr>
      </p:pic>
      <p:pic>
        <p:nvPicPr>
          <p:cNvPr id="7173" name="Picture 5" descr="C:\Users\user\Desktop\Новая папка\IMG_3185.JPG"/>
          <p:cNvPicPr>
            <a:picLocks noChangeAspect="1" noChangeArrowheads="1"/>
          </p:cNvPicPr>
          <p:nvPr/>
        </p:nvPicPr>
        <p:blipFill>
          <a:blip r:embed="rId4" cstate="print"/>
          <a:srcRect/>
          <a:stretch>
            <a:fillRect/>
          </a:stretch>
        </p:blipFill>
        <p:spPr bwMode="auto">
          <a:xfrm>
            <a:off x="5072066" y="3733985"/>
            <a:ext cx="3786214" cy="2766849"/>
          </a:xfrm>
          <a:prstGeom prst="rect">
            <a:avLst/>
          </a:prstGeom>
          <a:noFill/>
          <a:ln>
            <a:solidFill>
              <a:schemeClr val="bg2">
                <a:lumMod val="25000"/>
              </a:schemeClr>
            </a:solidFill>
          </a:ln>
        </p:spPr>
      </p:pic>
      <p:pic>
        <p:nvPicPr>
          <p:cNvPr id="7176" name="Picture 8" descr="http://eduvluki.ru/data/detsad/2/19/publ/33047/33047.gif"/>
          <p:cNvPicPr>
            <a:picLocks noChangeAspect="1" noChangeArrowheads="1"/>
          </p:cNvPicPr>
          <p:nvPr/>
        </p:nvPicPr>
        <p:blipFill>
          <a:blip r:embed="rId5" cstate="print"/>
          <a:srcRect/>
          <a:stretch>
            <a:fillRect/>
          </a:stretch>
        </p:blipFill>
        <p:spPr bwMode="auto">
          <a:xfrm>
            <a:off x="1000100" y="214290"/>
            <a:ext cx="3059103" cy="22521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Горизонтальный свиток 2"/>
          <p:cNvSpPr/>
          <p:nvPr/>
        </p:nvSpPr>
        <p:spPr>
          <a:xfrm>
            <a:off x="714348" y="142852"/>
            <a:ext cx="7929618" cy="857256"/>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i="1" dirty="0" smtClean="0">
                <a:solidFill>
                  <a:srgbClr val="7030A0"/>
                </a:solidFill>
                <a:latin typeface="Monotype Corsiva" pitchFamily="66" charset="0"/>
              </a:rPr>
              <a:t>Картотека   массажа</a:t>
            </a:r>
            <a:endParaRPr lang="ru-RU" sz="2400" dirty="0">
              <a:solidFill>
                <a:srgbClr val="7030A0"/>
              </a:solidFill>
            </a:endParaRPr>
          </a:p>
        </p:txBody>
      </p:sp>
      <p:pic>
        <p:nvPicPr>
          <p:cNvPr id="1026" name="Picture 2" descr="C:\Users\user\Desktop\Мои документы\игровой массаж\массаж.jpg"/>
          <p:cNvPicPr>
            <a:picLocks noChangeAspect="1" noChangeArrowheads="1"/>
          </p:cNvPicPr>
          <p:nvPr/>
        </p:nvPicPr>
        <p:blipFill>
          <a:blip r:embed="rId2" cstate="print"/>
          <a:srcRect/>
          <a:stretch>
            <a:fillRect/>
          </a:stretch>
        </p:blipFill>
        <p:spPr bwMode="auto">
          <a:xfrm>
            <a:off x="142844" y="1000107"/>
            <a:ext cx="3269347" cy="2264049"/>
          </a:xfrm>
          <a:prstGeom prst="rect">
            <a:avLst/>
          </a:prstGeom>
          <a:noFill/>
        </p:spPr>
      </p:pic>
      <p:pic>
        <p:nvPicPr>
          <p:cNvPr id="1027" name="Picture 3" descr="C:\Users\user\Desktop\Мои документы\игровой массаж\массаж дождь.jpg"/>
          <p:cNvPicPr>
            <a:picLocks noChangeAspect="1" noChangeArrowheads="1"/>
          </p:cNvPicPr>
          <p:nvPr/>
        </p:nvPicPr>
        <p:blipFill>
          <a:blip r:embed="rId3" cstate="print"/>
          <a:srcRect/>
          <a:stretch>
            <a:fillRect/>
          </a:stretch>
        </p:blipFill>
        <p:spPr bwMode="auto">
          <a:xfrm>
            <a:off x="5929322" y="1000108"/>
            <a:ext cx="2957456" cy="2286017"/>
          </a:xfrm>
          <a:prstGeom prst="rect">
            <a:avLst/>
          </a:prstGeom>
          <a:noFill/>
        </p:spPr>
      </p:pic>
      <p:pic>
        <p:nvPicPr>
          <p:cNvPr id="1029" name="Picture 5" descr="C:\Users\user\Desktop\Мои документы\игровой массаж\массаж рукавицы.jpg"/>
          <p:cNvPicPr>
            <a:picLocks noChangeAspect="1" noChangeArrowheads="1"/>
          </p:cNvPicPr>
          <p:nvPr/>
        </p:nvPicPr>
        <p:blipFill>
          <a:blip r:embed="rId4" cstate="print"/>
          <a:srcRect/>
          <a:stretch>
            <a:fillRect/>
          </a:stretch>
        </p:blipFill>
        <p:spPr bwMode="auto">
          <a:xfrm>
            <a:off x="142844" y="4286256"/>
            <a:ext cx="3508248" cy="2429256"/>
          </a:xfrm>
          <a:prstGeom prst="rect">
            <a:avLst/>
          </a:prstGeom>
          <a:noFill/>
        </p:spPr>
      </p:pic>
      <p:pic>
        <p:nvPicPr>
          <p:cNvPr id="1030" name="Picture 6" descr="C:\Users\user\Desktop\Мои документы\игровой массаж\массаж суп.jpg"/>
          <p:cNvPicPr>
            <a:picLocks noChangeAspect="1" noChangeArrowheads="1"/>
          </p:cNvPicPr>
          <p:nvPr/>
        </p:nvPicPr>
        <p:blipFill>
          <a:blip r:embed="rId5" cstate="print"/>
          <a:srcRect/>
          <a:stretch>
            <a:fillRect/>
          </a:stretch>
        </p:blipFill>
        <p:spPr bwMode="auto">
          <a:xfrm>
            <a:off x="5429256" y="4286256"/>
            <a:ext cx="3508248" cy="2429256"/>
          </a:xfrm>
          <a:prstGeom prst="rect">
            <a:avLst/>
          </a:prstGeom>
          <a:noFill/>
        </p:spPr>
      </p:pic>
      <p:pic>
        <p:nvPicPr>
          <p:cNvPr id="1028" name="Picture 4" descr="C:\Users\user\Desktop\Мои документы\игровой массаж\массаж ежик.jpg"/>
          <p:cNvPicPr>
            <a:picLocks noChangeAspect="1" noChangeArrowheads="1"/>
          </p:cNvPicPr>
          <p:nvPr/>
        </p:nvPicPr>
        <p:blipFill>
          <a:blip r:embed="rId6" cstate="print"/>
          <a:srcRect/>
          <a:stretch>
            <a:fillRect/>
          </a:stretch>
        </p:blipFill>
        <p:spPr bwMode="auto">
          <a:xfrm>
            <a:off x="3071802" y="2500306"/>
            <a:ext cx="3066900" cy="2054217"/>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225932"/>
          </a:xfrm>
        </p:spPr>
        <p:txBody>
          <a:bodyPr>
            <a:normAutofit/>
          </a:bodyPr>
          <a:lstStyle/>
          <a:p>
            <a:pPr algn="l"/>
            <a:r>
              <a:rPr lang="ru-RU" sz="1800" dirty="0" smtClean="0">
                <a:solidFill>
                  <a:srgbClr val="7030A0"/>
                </a:solidFill>
                <a:latin typeface="Times New Roman" pitchFamily="18" charset="0"/>
                <a:cs typeface="Times New Roman" pitchFamily="18" charset="0"/>
              </a:rPr>
              <a:t>Использовались</a:t>
            </a:r>
            <a:r>
              <a:rPr lang="ru-RU" sz="1800" b="1" dirty="0" smtClean="0">
                <a:solidFill>
                  <a:srgbClr val="7030A0"/>
                </a:solidFill>
                <a:latin typeface="Times New Roman" pitchFamily="18" charset="0"/>
                <a:cs typeface="Times New Roman" pitchFamily="18" charset="0"/>
              </a:rPr>
              <a:t> беседы </a:t>
            </a:r>
            <a:r>
              <a:rPr lang="ru-RU" sz="1800" dirty="0" smtClean="0">
                <a:solidFill>
                  <a:srgbClr val="7030A0"/>
                </a:solidFill>
                <a:latin typeface="Times New Roman" pitchFamily="18" charset="0"/>
                <a:cs typeface="Times New Roman" pitchFamily="18" charset="0"/>
              </a:rPr>
              <a:t>с детьми: «Наши верные друзья»; «Кто с закалкой дружит, никогда не тужит»; «Чистота – залог здоровья»; «На зарядку становись»; «Полезные и вредные привычки»; «Лето красное – для здоровья время прекрасное». «Забочусь о своем здоровье» «Учимся ухаживать за собой» «</a:t>
            </a:r>
            <a:r>
              <a:rPr lang="ru-RU" sz="1800" dirty="0" err="1" smtClean="0">
                <a:solidFill>
                  <a:srgbClr val="7030A0"/>
                </a:solidFill>
                <a:latin typeface="Times New Roman" pitchFamily="18" charset="0"/>
                <a:cs typeface="Times New Roman" pitchFamily="18" charset="0"/>
              </a:rPr>
              <a:t>Физкульт</a:t>
            </a:r>
            <a:r>
              <a:rPr lang="ru-RU" sz="1800" dirty="0" smtClean="0">
                <a:solidFill>
                  <a:srgbClr val="7030A0"/>
                </a:solidFill>
                <a:latin typeface="Times New Roman" pitchFamily="18" charset="0"/>
                <a:cs typeface="Times New Roman" pitchFamily="18" charset="0"/>
              </a:rPr>
              <a:t> – УРА» </a:t>
            </a:r>
            <a:br>
              <a:rPr lang="ru-RU" sz="1800" dirty="0" smtClean="0">
                <a:solidFill>
                  <a:srgbClr val="7030A0"/>
                </a:solidFill>
                <a:latin typeface="Times New Roman" pitchFamily="18" charset="0"/>
                <a:cs typeface="Times New Roman" pitchFamily="18" charset="0"/>
              </a:rPr>
            </a:br>
            <a:r>
              <a:rPr lang="ru-RU" sz="1800" b="1" dirty="0" smtClean="0">
                <a:solidFill>
                  <a:srgbClr val="7030A0"/>
                </a:solidFill>
                <a:latin typeface="Times New Roman" pitchFamily="18" charset="0"/>
                <a:cs typeface="Times New Roman" pitchFamily="18" charset="0"/>
              </a:rPr>
              <a:t>Конструирование:</a:t>
            </a:r>
            <a:br>
              <a:rPr lang="ru-RU" sz="1800" b="1" dirty="0" smtClean="0">
                <a:solidFill>
                  <a:srgbClr val="7030A0"/>
                </a:solidFill>
                <a:latin typeface="Times New Roman" pitchFamily="18" charset="0"/>
                <a:cs typeface="Times New Roman" pitchFamily="18" charset="0"/>
              </a:rPr>
            </a:br>
            <a:r>
              <a:rPr lang="ru-RU" sz="1800" dirty="0" smtClean="0">
                <a:solidFill>
                  <a:srgbClr val="7030A0"/>
                </a:solidFill>
                <a:latin typeface="Times New Roman" pitchFamily="18" charset="0"/>
                <a:cs typeface="Times New Roman" pitchFamily="18" charset="0"/>
              </a:rPr>
              <a:t>«Строительство  спортивного  комплекса»</a:t>
            </a:r>
            <a:br>
              <a:rPr lang="ru-RU" sz="1800" dirty="0" smtClean="0">
                <a:solidFill>
                  <a:srgbClr val="7030A0"/>
                </a:solidFill>
                <a:latin typeface="Times New Roman" pitchFamily="18" charset="0"/>
                <a:cs typeface="Times New Roman" pitchFamily="18" charset="0"/>
              </a:rPr>
            </a:br>
            <a:r>
              <a:rPr lang="ru-RU" sz="1800" b="1" dirty="0" smtClean="0">
                <a:solidFill>
                  <a:srgbClr val="7030A0"/>
                </a:solidFill>
                <a:latin typeface="Times New Roman" pitchFamily="18" charset="0"/>
                <a:cs typeface="Times New Roman" pitchFamily="18" charset="0"/>
              </a:rPr>
              <a:t>Рисование  рисунков на  стенд  большой  газеты – презентации </a:t>
            </a:r>
            <a:r>
              <a:rPr lang="ru-RU" sz="1800" dirty="0" smtClean="0">
                <a:solidFill>
                  <a:srgbClr val="7030A0"/>
                </a:solidFill>
                <a:latin typeface="Times New Roman" pitchFamily="18" charset="0"/>
                <a:cs typeface="Times New Roman" pitchFamily="18" charset="0"/>
              </a:rPr>
              <a:t>«Как  я  занимаюсь  спортом». </a:t>
            </a:r>
            <a:br>
              <a:rPr lang="ru-RU" sz="1800" dirty="0" smtClean="0">
                <a:solidFill>
                  <a:srgbClr val="7030A0"/>
                </a:solidFill>
                <a:latin typeface="Times New Roman" pitchFamily="18" charset="0"/>
                <a:cs typeface="Times New Roman" pitchFamily="18" charset="0"/>
              </a:rPr>
            </a:br>
            <a:r>
              <a:rPr lang="ru-RU" sz="1800" b="1" dirty="0" smtClean="0">
                <a:solidFill>
                  <a:srgbClr val="7030A0"/>
                </a:solidFill>
                <a:latin typeface="Times New Roman" pitchFamily="18" charset="0"/>
                <a:cs typeface="Times New Roman" pitchFamily="18" charset="0"/>
              </a:rPr>
              <a:t>Аппликация</a:t>
            </a:r>
            <a:br>
              <a:rPr lang="ru-RU" sz="1800" b="1" dirty="0" smtClean="0">
                <a:solidFill>
                  <a:srgbClr val="7030A0"/>
                </a:solidFill>
                <a:latin typeface="Times New Roman" pitchFamily="18" charset="0"/>
                <a:cs typeface="Times New Roman" pitchFamily="18" charset="0"/>
              </a:rPr>
            </a:br>
            <a:r>
              <a:rPr lang="ru-RU" sz="1800" dirty="0" smtClean="0">
                <a:solidFill>
                  <a:srgbClr val="7030A0"/>
                </a:solidFill>
                <a:latin typeface="Times New Roman" pitchFamily="18" charset="0"/>
                <a:cs typeface="Times New Roman" pitchFamily="18" charset="0"/>
              </a:rPr>
              <a:t>«Спортивные  снаряды»(гимнастические  лестницы, скамейки, турники)</a:t>
            </a:r>
            <a:r>
              <a:rPr lang="ru-RU" dirty="0" smtClean="0">
                <a:solidFill>
                  <a:srgbClr val="7030A0"/>
                </a:solidFill>
                <a:latin typeface="Times New Roman" pitchFamily="18" charset="0"/>
                <a:cs typeface="Times New Roman" pitchFamily="18" charset="0"/>
              </a:rPr>
              <a:t/>
            </a:r>
            <a:br>
              <a:rPr lang="ru-RU" dirty="0" smtClean="0">
                <a:solidFill>
                  <a:srgbClr val="7030A0"/>
                </a:solidFill>
                <a:latin typeface="Times New Roman" pitchFamily="18" charset="0"/>
                <a:cs typeface="Times New Roman" pitchFamily="18" charset="0"/>
              </a:rPr>
            </a:br>
            <a:endParaRPr lang="ru-RU" dirty="0"/>
          </a:p>
        </p:txBody>
      </p:sp>
      <p:pic>
        <p:nvPicPr>
          <p:cNvPr id="1026" name="Picture 2" descr="C:\Users\user\Desktop\Новая папка\Фото-2137.jpg"/>
          <p:cNvPicPr>
            <a:picLocks noChangeAspect="1" noChangeArrowheads="1"/>
          </p:cNvPicPr>
          <p:nvPr/>
        </p:nvPicPr>
        <p:blipFill>
          <a:blip r:embed="rId2" cstate="print"/>
          <a:srcRect/>
          <a:stretch>
            <a:fillRect/>
          </a:stretch>
        </p:blipFill>
        <p:spPr bwMode="auto">
          <a:xfrm>
            <a:off x="5143504" y="3857627"/>
            <a:ext cx="3329936" cy="2497452"/>
          </a:xfrm>
          <a:prstGeom prst="rect">
            <a:avLst/>
          </a:prstGeom>
          <a:noFill/>
        </p:spPr>
      </p:pic>
      <p:pic>
        <p:nvPicPr>
          <p:cNvPr id="1027" name="Picture 3" descr="C:\Users\user\Desktop\Новая папка\Фото-2228.jpg"/>
          <p:cNvPicPr>
            <a:picLocks noChangeAspect="1" noChangeArrowheads="1"/>
          </p:cNvPicPr>
          <p:nvPr/>
        </p:nvPicPr>
        <p:blipFill>
          <a:blip r:embed="rId3" cstate="print"/>
          <a:srcRect/>
          <a:stretch>
            <a:fillRect/>
          </a:stretch>
        </p:blipFill>
        <p:spPr bwMode="auto">
          <a:xfrm>
            <a:off x="357158" y="3875487"/>
            <a:ext cx="3357586" cy="251819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214290"/>
            <a:ext cx="8101042" cy="1857388"/>
          </a:xfrm>
        </p:spPr>
        <p:txBody>
          <a:bodyPr>
            <a:normAutofit fontScale="90000"/>
          </a:bodyPr>
          <a:lstStyle/>
          <a:p>
            <a:r>
              <a:rPr lang="ru-RU" sz="26400" b="1" i="1" dirty="0" smtClean="0">
                <a:solidFill>
                  <a:srgbClr val="7030A0"/>
                </a:solidFill>
                <a:effectLst/>
                <a:latin typeface="Georgia" pitchFamily="18" charset="0"/>
              </a:rPr>
              <a:t/>
            </a:r>
            <a:br>
              <a:rPr lang="ru-RU" sz="26400" b="1" i="1" dirty="0" smtClean="0">
                <a:solidFill>
                  <a:srgbClr val="7030A0"/>
                </a:solidFill>
                <a:effectLst/>
                <a:latin typeface="Georgia" pitchFamily="18" charset="0"/>
              </a:rPr>
            </a:br>
            <a:endParaRPr lang="ru-RU" sz="3100" b="1" i="1" dirty="0">
              <a:solidFill>
                <a:srgbClr val="7030A0"/>
              </a:solidFill>
            </a:endParaRPr>
          </a:p>
        </p:txBody>
      </p:sp>
      <p:pic>
        <p:nvPicPr>
          <p:cNvPr id="2050" name="Picture 2" descr="C:\Users\user\Desktop\Мои документы\физминутки\7d0ac512ea6e копия.jpg"/>
          <p:cNvPicPr>
            <a:picLocks noChangeAspect="1" noChangeArrowheads="1"/>
          </p:cNvPicPr>
          <p:nvPr/>
        </p:nvPicPr>
        <p:blipFill>
          <a:blip r:embed="rId2" cstate="print"/>
          <a:srcRect/>
          <a:stretch>
            <a:fillRect/>
          </a:stretch>
        </p:blipFill>
        <p:spPr bwMode="auto">
          <a:xfrm>
            <a:off x="142844" y="1285860"/>
            <a:ext cx="2648815" cy="1834326"/>
          </a:xfrm>
          <a:prstGeom prst="rect">
            <a:avLst/>
          </a:prstGeom>
          <a:noFill/>
          <a:ln w="19050">
            <a:solidFill>
              <a:schemeClr val="tx2">
                <a:lumMod val="50000"/>
              </a:schemeClr>
            </a:solidFill>
          </a:ln>
        </p:spPr>
      </p:pic>
      <p:sp>
        <p:nvSpPr>
          <p:cNvPr id="5" name="Горизонтальный свиток 4"/>
          <p:cNvSpPr/>
          <p:nvPr/>
        </p:nvSpPr>
        <p:spPr>
          <a:xfrm>
            <a:off x="642910" y="0"/>
            <a:ext cx="7929618" cy="857232"/>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smtClean="0">
                <a:solidFill>
                  <a:srgbClr val="7030A0"/>
                </a:solidFill>
                <a:latin typeface="Monotype Corsiva" pitchFamily="66" charset="0"/>
              </a:rPr>
              <a:t>                                              </a:t>
            </a:r>
            <a:r>
              <a:rPr lang="ru-RU" sz="2800" b="1" i="1" dirty="0" smtClean="0">
                <a:solidFill>
                  <a:srgbClr val="7030A0"/>
                </a:solidFill>
                <a:latin typeface="Monotype Corsiva" pitchFamily="66" charset="0"/>
              </a:rPr>
              <a:t> </a:t>
            </a:r>
            <a:r>
              <a:rPr lang="ru-RU" sz="2800" b="1" i="1" dirty="0" err="1" smtClean="0">
                <a:solidFill>
                  <a:srgbClr val="7030A0"/>
                </a:solidFill>
                <a:latin typeface="Monotype Corsiva" pitchFamily="66" charset="0"/>
              </a:rPr>
              <a:t>Физминутки</a:t>
            </a:r>
            <a:endParaRPr lang="ru-RU" sz="2800" b="1" i="1" dirty="0">
              <a:solidFill>
                <a:srgbClr val="7030A0"/>
              </a:solidFill>
              <a:latin typeface="Monotype Corsiva" pitchFamily="66" charset="0"/>
            </a:endParaRPr>
          </a:p>
        </p:txBody>
      </p:sp>
      <p:pic>
        <p:nvPicPr>
          <p:cNvPr id="2051" name="Picture 3" descr="C:\Users\user\Desktop\Мои документы\физминутки\819225a32a0bcd9d1c2a2082c936d528 копия копия.jpg"/>
          <p:cNvPicPr>
            <a:picLocks noChangeAspect="1" noChangeArrowheads="1"/>
          </p:cNvPicPr>
          <p:nvPr/>
        </p:nvPicPr>
        <p:blipFill>
          <a:blip r:embed="rId3" cstate="print"/>
          <a:srcRect/>
          <a:stretch>
            <a:fillRect/>
          </a:stretch>
        </p:blipFill>
        <p:spPr bwMode="auto">
          <a:xfrm>
            <a:off x="2786050" y="1142984"/>
            <a:ext cx="2820691" cy="2071702"/>
          </a:xfrm>
          <a:prstGeom prst="rect">
            <a:avLst/>
          </a:prstGeom>
          <a:noFill/>
          <a:ln w="19050">
            <a:solidFill>
              <a:schemeClr val="tx2">
                <a:lumMod val="50000"/>
              </a:schemeClr>
            </a:solidFill>
          </a:ln>
        </p:spPr>
      </p:pic>
      <p:pic>
        <p:nvPicPr>
          <p:cNvPr id="2052" name="Picture 4" descr="C:\Users\user\Desktop\Мои документы\физминутки\b5e2ec2d257c копия.jpg"/>
          <p:cNvPicPr>
            <a:picLocks noChangeAspect="1" noChangeArrowheads="1"/>
          </p:cNvPicPr>
          <p:nvPr/>
        </p:nvPicPr>
        <p:blipFill>
          <a:blip r:embed="rId4" cstate="print"/>
          <a:srcRect/>
          <a:stretch>
            <a:fillRect/>
          </a:stretch>
        </p:blipFill>
        <p:spPr bwMode="auto">
          <a:xfrm>
            <a:off x="5500694" y="1000108"/>
            <a:ext cx="3482348" cy="2411554"/>
          </a:xfrm>
          <a:prstGeom prst="rect">
            <a:avLst/>
          </a:prstGeom>
          <a:noFill/>
          <a:ln w="19050">
            <a:solidFill>
              <a:schemeClr val="tx2">
                <a:lumMod val="50000"/>
              </a:schemeClr>
            </a:solidFill>
          </a:ln>
        </p:spPr>
      </p:pic>
      <p:pic>
        <p:nvPicPr>
          <p:cNvPr id="2053" name="Picture 5" descr="C:\Users\user\Desktop\Мои документы\физминутки\ba5bae37e9b10b9b61 копия копия.jpg"/>
          <p:cNvPicPr>
            <a:picLocks noChangeAspect="1" noChangeArrowheads="1"/>
          </p:cNvPicPr>
          <p:nvPr/>
        </p:nvPicPr>
        <p:blipFill>
          <a:blip r:embed="rId5" cstate="print"/>
          <a:srcRect/>
          <a:stretch>
            <a:fillRect/>
          </a:stretch>
        </p:blipFill>
        <p:spPr bwMode="auto">
          <a:xfrm>
            <a:off x="142844" y="3786190"/>
            <a:ext cx="3435704" cy="2428891"/>
          </a:xfrm>
          <a:prstGeom prst="rect">
            <a:avLst/>
          </a:prstGeom>
          <a:noFill/>
          <a:ln w="19050">
            <a:solidFill>
              <a:schemeClr val="accent6">
                <a:lumMod val="50000"/>
              </a:schemeClr>
            </a:solidFill>
          </a:ln>
        </p:spPr>
      </p:pic>
      <p:pic>
        <p:nvPicPr>
          <p:cNvPr id="2054" name="Picture 6" descr="C:\Users\user\Desktop\Мои документы\физминутки\f0bf86a7e950 копия копия.jpg"/>
          <p:cNvPicPr>
            <a:picLocks noChangeAspect="1" noChangeArrowheads="1"/>
          </p:cNvPicPr>
          <p:nvPr/>
        </p:nvPicPr>
        <p:blipFill>
          <a:blip r:embed="rId6" cstate="print"/>
          <a:srcRect/>
          <a:stretch>
            <a:fillRect/>
          </a:stretch>
        </p:blipFill>
        <p:spPr bwMode="auto">
          <a:xfrm>
            <a:off x="3500430" y="3929066"/>
            <a:ext cx="2959574" cy="2071702"/>
          </a:xfrm>
          <a:prstGeom prst="rect">
            <a:avLst/>
          </a:prstGeom>
          <a:noFill/>
          <a:ln w="19050">
            <a:solidFill>
              <a:schemeClr val="accent6">
                <a:lumMod val="50000"/>
              </a:schemeClr>
            </a:solidFill>
          </a:ln>
        </p:spPr>
      </p:pic>
      <p:pic>
        <p:nvPicPr>
          <p:cNvPr id="2055" name="Picture 7" descr="C:\Users\user\Desktop\Мои документы\физминутки\04c08301ecc0 копия копия.jpg"/>
          <p:cNvPicPr>
            <a:picLocks noChangeAspect="1" noChangeArrowheads="1"/>
          </p:cNvPicPr>
          <p:nvPr/>
        </p:nvPicPr>
        <p:blipFill>
          <a:blip r:embed="rId7" cstate="print"/>
          <a:srcRect/>
          <a:stretch>
            <a:fillRect/>
          </a:stretch>
        </p:blipFill>
        <p:spPr bwMode="auto">
          <a:xfrm>
            <a:off x="6357950" y="4071942"/>
            <a:ext cx="2643174" cy="1857388"/>
          </a:xfrm>
          <a:prstGeom prst="rect">
            <a:avLst/>
          </a:prstGeom>
          <a:noFill/>
          <a:ln w="19050">
            <a:solidFill>
              <a:schemeClr val="accent6">
                <a:lumMod val="50000"/>
              </a:schemeClr>
            </a:solid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Горизонтальный свиток 4"/>
          <p:cNvSpPr/>
          <p:nvPr/>
        </p:nvSpPr>
        <p:spPr>
          <a:xfrm>
            <a:off x="428596" y="142852"/>
            <a:ext cx="8286808" cy="928694"/>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i="1" dirty="0" smtClean="0">
                <a:solidFill>
                  <a:srgbClr val="7030A0"/>
                </a:solidFill>
                <a:latin typeface="Monotype Corsiva" pitchFamily="66" charset="0"/>
              </a:rPr>
              <a:t>Консультации для родителей</a:t>
            </a:r>
            <a:endParaRPr lang="ru-RU" sz="2800" b="1" i="1" dirty="0">
              <a:solidFill>
                <a:srgbClr val="7030A0"/>
              </a:solidFill>
              <a:latin typeface="Monotype Corsiva" pitchFamily="66" charset="0"/>
            </a:endParaRPr>
          </a:p>
        </p:txBody>
      </p:sp>
      <p:pic>
        <p:nvPicPr>
          <p:cNvPr id="3074" name="Picture 2" descr="C:\Users\user\Pictures\98409548.jpg"/>
          <p:cNvPicPr>
            <a:picLocks noChangeAspect="1" noChangeArrowheads="1"/>
          </p:cNvPicPr>
          <p:nvPr/>
        </p:nvPicPr>
        <p:blipFill>
          <a:blip r:embed="rId2" cstate="print"/>
          <a:srcRect/>
          <a:stretch>
            <a:fillRect/>
          </a:stretch>
        </p:blipFill>
        <p:spPr bwMode="auto">
          <a:xfrm>
            <a:off x="285720" y="1071546"/>
            <a:ext cx="1821062" cy="2500314"/>
          </a:xfrm>
          <a:prstGeom prst="rect">
            <a:avLst/>
          </a:prstGeom>
          <a:noFill/>
        </p:spPr>
      </p:pic>
      <p:pic>
        <p:nvPicPr>
          <p:cNvPr id="3075" name="Picture 3" descr="C:\Users\user\Pictures\33724857.jpg"/>
          <p:cNvPicPr>
            <a:picLocks noChangeAspect="1" noChangeArrowheads="1"/>
          </p:cNvPicPr>
          <p:nvPr/>
        </p:nvPicPr>
        <p:blipFill>
          <a:blip r:embed="rId3" cstate="print"/>
          <a:srcRect/>
          <a:stretch>
            <a:fillRect/>
          </a:stretch>
        </p:blipFill>
        <p:spPr bwMode="auto">
          <a:xfrm>
            <a:off x="2428860" y="1071546"/>
            <a:ext cx="1785950" cy="2452105"/>
          </a:xfrm>
          <a:prstGeom prst="rect">
            <a:avLst/>
          </a:prstGeom>
          <a:noFill/>
        </p:spPr>
      </p:pic>
      <p:pic>
        <p:nvPicPr>
          <p:cNvPr id="3076" name="Picture 4" descr="C:\Users\user\Pictures\67869240.jpg"/>
          <p:cNvPicPr>
            <a:picLocks noChangeAspect="1" noChangeArrowheads="1"/>
          </p:cNvPicPr>
          <p:nvPr/>
        </p:nvPicPr>
        <p:blipFill>
          <a:blip r:embed="rId4" cstate="print"/>
          <a:srcRect/>
          <a:stretch>
            <a:fillRect/>
          </a:stretch>
        </p:blipFill>
        <p:spPr bwMode="auto">
          <a:xfrm>
            <a:off x="4714876" y="1071546"/>
            <a:ext cx="1821073" cy="2500330"/>
          </a:xfrm>
          <a:prstGeom prst="rect">
            <a:avLst/>
          </a:prstGeom>
          <a:noFill/>
        </p:spPr>
      </p:pic>
      <p:pic>
        <p:nvPicPr>
          <p:cNvPr id="3077" name="Picture 5" descr="C:\Users\user\Pictures\89778658.jpg"/>
          <p:cNvPicPr>
            <a:picLocks noChangeAspect="1" noChangeArrowheads="1"/>
          </p:cNvPicPr>
          <p:nvPr/>
        </p:nvPicPr>
        <p:blipFill>
          <a:blip r:embed="rId5" cstate="print"/>
          <a:srcRect/>
          <a:stretch>
            <a:fillRect/>
          </a:stretch>
        </p:blipFill>
        <p:spPr bwMode="auto">
          <a:xfrm>
            <a:off x="7014107" y="1071546"/>
            <a:ext cx="1821073" cy="2500330"/>
          </a:xfrm>
          <a:prstGeom prst="rect">
            <a:avLst/>
          </a:prstGeom>
          <a:noFill/>
        </p:spPr>
      </p:pic>
      <p:pic>
        <p:nvPicPr>
          <p:cNvPr id="3078" name="Picture 6" descr="C:\Users\user\Pictures\75075379.jpg"/>
          <p:cNvPicPr>
            <a:picLocks noChangeAspect="1" noChangeArrowheads="1"/>
          </p:cNvPicPr>
          <p:nvPr/>
        </p:nvPicPr>
        <p:blipFill>
          <a:blip r:embed="rId6" cstate="print"/>
          <a:srcRect/>
          <a:stretch>
            <a:fillRect/>
          </a:stretch>
        </p:blipFill>
        <p:spPr bwMode="auto">
          <a:xfrm>
            <a:off x="285720" y="3929066"/>
            <a:ext cx="1821074" cy="2500330"/>
          </a:xfrm>
          <a:prstGeom prst="rect">
            <a:avLst/>
          </a:prstGeom>
          <a:noFill/>
        </p:spPr>
      </p:pic>
      <p:pic>
        <p:nvPicPr>
          <p:cNvPr id="3079" name="Picture 7" descr="C:\Users\user\Pictures\24947200.jpg"/>
          <p:cNvPicPr>
            <a:picLocks noChangeAspect="1" noChangeArrowheads="1"/>
          </p:cNvPicPr>
          <p:nvPr/>
        </p:nvPicPr>
        <p:blipFill>
          <a:blip r:embed="rId7" cstate="print"/>
          <a:srcRect/>
          <a:stretch>
            <a:fillRect/>
          </a:stretch>
        </p:blipFill>
        <p:spPr bwMode="auto">
          <a:xfrm>
            <a:off x="2428860" y="3929066"/>
            <a:ext cx="1821062" cy="2500314"/>
          </a:xfrm>
          <a:prstGeom prst="rect">
            <a:avLst/>
          </a:prstGeom>
          <a:noFill/>
        </p:spPr>
      </p:pic>
      <p:pic>
        <p:nvPicPr>
          <p:cNvPr id="3080" name="Picture 8" descr="C:\Users\user\Pictures\23064087.jpg"/>
          <p:cNvPicPr>
            <a:picLocks noChangeAspect="1" noChangeArrowheads="1"/>
          </p:cNvPicPr>
          <p:nvPr/>
        </p:nvPicPr>
        <p:blipFill>
          <a:blip r:embed="rId8" cstate="print"/>
          <a:srcRect/>
          <a:stretch>
            <a:fillRect/>
          </a:stretch>
        </p:blipFill>
        <p:spPr bwMode="auto">
          <a:xfrm>
            <a:off x="4714876" y="3929066"/>
            <a:ext cx="1821062" cy="2500314"/>
          </a:xfrm>
          <a:prstGeom prst="rect">
            <a:avLst/>
          </a:prstGeom>
          <a:noFill/>
        </p:spPr>
      </p:pic>
      <p:pic>
        <p:nvPicPr>
          <p:cNvPr id="3081" name="Picture 9" descr="C:\Users\user\Pictures\07080802.jpg"/>
          <p:cNvPicPr>
            <a:picLocks noChangeAspect="1" noChangeArrowheads="1"/>
          </p:cNvPicPr>
          <p:nvPr/>
        </p:nvPicPr>
        <p:blipFill>
          <a:blip r:embed="rId9" cstate="print"/>
          <a:srcRect/>
          <a:stretch>
            <a:fillRect/>
          </a:stretch>
        </p:blipFill>
        <p:spPr bwMode="auto">
          <a:xfrm>
            <a:off x="7000892" y="3929066"/>
            <a:ext cx="1821062" cy="250031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Pictures\88980882.jpg"/>
          <p:cNvPicPr>
            <a:picLocks noChangeAspect="1" noChangeArrowheads="1"/>
          </p:cNvPicPr>
          <p:nvPr/>
        </p:nvPicPr>
        <p:blipFill>
          <a:blip r:embed="rId2" cstate="print"/>
          <a:srcRect/>
          <a:stretch>
            <a:fillRect/>
          </a:stretch>
        </p:blipFill>
        <p:spPr bwMode="auto">
          <a:xfrm>
            <a:off x="0" y="928671"/>
            <a:ext cx="1907513" cy="2643206"/>
          </a:xfrm>
          <a:prstGeom prst="rect">
            <a:avLst/>
          </a:prstGeom>
          <a:noFill/>
        </p:spPr>
      </p:pic>
      <p:pic>
        <p:nvPicPr>
          <p:cNvPr id="4099" name="Picture 3" descr="C:\Users\user\Pictures\26257933.jpg"/>
          <p:cNvPicPr>
            <a:picLocks noChangeAspect="1" noChangeArrowheads="1"/>
          </p:cNvPicPr>
          <p:nvPr/>
        </p:nvPicPr>
        <p:blipFill>
          <a:blip r:embed="rId3" cstate="print"/>
          <a:srcRect/>
          <a:stretch>
            <a:fillRect/>
          </a:stretch>
        </p:blipFill>
        <p:spPr bwMode="auto">
          <a:xfrm>
            <a:off x="2143108" y="928670"/>
            <a:ext cx="1928826" cy="2672738"/>
          </a:xfrm>
          <a:prstGeom prst="rect">
            <a:avLst/>
          </a:prstGeom>
          <a:noFill/>
        </p:spPr>
      </p:pic>
      <p:pic>
        <p:nvPicPr>
          <p:cNvPr id="4100" name="Picture 4" descr="C:\Users\user\Pictures\92375890.jpg"/>
          <p:cNvPicPr>
            <a:picLocks noChangeAspect="1" noChangeArrowheads="1"/>
          </p:cNvPicPr>
          <p:nvPr/>
        </p:nvPicPr>
        <p:blipFill>
          <a:blip r:embed="rId4" cstate="print"/>
          <a:srcRect/>
          <a:stretch>
            <a:fillRect/>
          </a:stretch>
        </p:blipFill>
        <p:spPr bwMode="auto">
          <a:xfrm>
            <a:off x="4786314" y="857232"/>
            <a:ext cx="1938351" cy="2643206"/>
          </a:xfrm>
          <a:prstGeom prst="rect">
            <a:avLst/>
          </a:prstGeom>
          <a:noFill/>
        </p:spPr>
      </p:pic>
      <p:pic>
        <p:nvPicPr>
          <p:cNvPr id="4102" name="Picture 6" descr="C:\Users\user\Pictures\35427929.jpg"/>
          <p:cNvPicPr>
            <a:picLocks noChangeAspect="1" noChangeArrowheads="1"/>
          </p:cNvPicPr>
          <p:nvPr/>
        </p:nvPicPr>
        <p:blipFill>
          <a:blip r:embed="rId5" cstate="print"/>
          <a:srcRect/>
          <a:stretch>
            <a:fillRect/>
          </a:stretch>
        </p:blipFill>
        <p:spPr bwMode="auto">
          <a:xfrm>
            <a:off x="6981960" y="857232"/>
            <a:ext cx="1942757" cy="2643206"/>
          </a:xfrm>
          <a:prstGeom prst="rect">
            <a:avLst/>
          </a:prstGeom>
          <a:noFill/>
        </p:spPr>
      </p:pic>
      <p:pic>
        <p:nvPicPr>
          <p:cNvPr id="4103" name="Picture 7" descr="C:\Users\user\Pictures\58524768.jpg"/>
          <p:cNvPicPr>
            <a:picLocks noChangeAspect="1" noChangeArrowheads="1"/>
          </p:cNvPicPr>
          <p:nvPr/>
        </p:nvPicPr>
        <p:blipFill>
          <a:blip r:embed="rId6" cstate="print"/>
          <a:srcRect/>
          <a:stretch>
            <a:fillRect/>
          </a:stretch>
        </p:blipFill>
        <p:spPr bwMode="auto">
          <a:xfrm>
            <a:off x="0" y="3786190"/>
            <a:ext cx="1928794" cy="2678881"/>
          </a:xfrm>
          <a:prstGeom prst="rect">
            <a:avLst/>
          </a:prstGeom>
          <a:noFill/>
        </p:spPr>
      </p:pic>
      <p:pic>
        <p:nvPicPr>
          <p:cNvPr id="4104" name="Picture 8" descr="C:\Users\user\Pictures\89096224.jpg"/>
          <p:cNvPicPr>
            <a:picLocks noChangeAspect="1" noChangeArrowheads="1"/>
          </p:cNvPicPr>
          <p:nvPr/>
        </p:nvPicPr>
        <p:blipFill>
          <a:blip r:embed="rId7" cstate="print"/>
          <a:srcRect/>
          <a:stretch>
            <a:fillRect/>
          </a:stretch>
        </p:blipFill>
        <p:spPr bwMode="auto">
          <a:xfrm>
            <a:off x="2071670" y="3714752"/>
            <a:ext cx="2000264" cy="2740087"/>
          </a:xfrm>
          <a:prstGeom prst="rect">
            <a:avLst/>
          </a:prstGeom>
          <a:noFill/>
        </p:spPr>
      </p:pic>
      <p:pic>
        <p:nvPicPr>
          <p:cNvPr id="4105" name="Picture 9" descr="C:\Users\user\Pictures\49409424.jpg"/>
          <p:cNvPicPr>
            <a:picLocks noChangeAspect="1" noChangeArrowheads="1"/>
          </p:cNvPicPr>
          <p:nvPr/>
        </p:nvPicPr>
        <p:blipFill>
          <a:blip r:embed="rId8" cstate="print"/>
          <a:srcRect/>
          <a:stretch>
            <a:fillRect/>
          </a:stretch>
        </p:blipFill>
        <p:spPr bwMode="auto">
          <a:xfrm>
            <a:off x="7000892" y="3714752"/>
            <a:ext cx="1942757" cy="2643206"/>
          </a:xfrm>
          <a:prstGeom prst="rect">
            <a:avLst/>
          </a:prstGeom>
          <a:noFill/>
        </p:spPr>
      </p:pic>
      <p:pic>
        <p:nvPicPr>
          <p:cNvPr id="4106" name="Picture 10" descr="C:\Users\user\Pictures\97275929.jpg"/>
          <p:cNvPicPr>
            <a:picLocks noChangeAspect="1" noChangeArrowheads="1"/>
          </p:cNvPicPr>
          <p:nvPr/>
        </p:nvPicPr>
        <p:blipFill>
          <a:blip r:embed="rId9" cstate="print"/>
          <a:srcRect/>
          <a:stretch>
            <a:fillRect/>
          </a:stretch>
        </p:blipFill>
        <p:spPr bwMode="auto">
          <a:xfrm>
            <a:off x="4714876" y="3714752"/>
            <a:ext cx="2000264" cy="2733845"/>
          </a:xfrm>
          <a:prstGeom prst="rect">
            <a:avLst/>
          </a:prstGeom>
          <a:noFill/>
        </p:spPr>
      </p:pic>
      <p:sp>
        <p:nvSpPr>
          <p:cNvPr id="11" name="Горизонтальный свиток 10"/>
          <p:cNvSpPr/>
          <p:nvPr/>
        </p:nvSpPr>
        <p:spPr>
          <a:xfrm>
            <a:off x="857224" y="142852"/>
            <a:ext cx="7500990" cy="714380"/>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i="1" dirty="0" smtClean="0">
                <a:solidFill>
                  <a:srgbClr val="7030A0"/>
                </a:solidFill>
                <a:latin typeface="Monotype Corsiva" pitchFamily="66" charset="0"/>
              </a:rPr>
              <a:t>Консультация доктора</a:t>
            </a:r>
            <a:endParaRPr lang="ru-RU" sz="3200" dirty="0">
              <a:solidFill>
                <a:srgbClr val="7030A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214290"/>
            <a:ext cx="8101042" cy="1857388"/>
          </a:xfrm>
        </p:spPr>
        <p:txBody>
          <a:bodyPr>
            <a:normAutofit fontScale="90000"/>
          </a:bodyPr>
          <a:lstStyle/>
          <a:p>
            <a:r>
              <a:rPr lang="ru-RU" sz="26400" b="1" i="1" dirty="0" smtClean="0">
                <a:solidFill>
                  <a:srgbClr val="7030A0"/>
                </a:solidFill>
                <a:effectLst/>
                <a:latin typeface="Georgia" pitchFamily="18" charset="0"/>
              </a:rPr>
              <a:t/>
            </a:r>
            <a:br>
              <a:rPr lang="ru-RU" sz="26400" b="1" i="1" dirty="0" smtClean="0">
                <a:solidFill>
                  <a:srgbClr val="7030A0"/>
                </a:solidFill>
                <a:effectLst/>
                <a:latin typeface="Georgia" pitchFamily="18" charset="0"/>
              </a:rPr>
            </a:br>
            <a:endParaRPr lang="ru-RU" sz="3100" b="1" i="1" dirty="0">
              <a:solidFill>
                <a:srgbClr val="7030A0"/>
              </a:solidFill>
            </a:endParaRPr>
          </a:p>
        </p:txBody>
      </p:sp>
      <p:sp>
        <p:nvSpPr>
          <p:cNvPr id="6" name="Горизонтальный свиток 5"/>
          <p:cNvSpPr/>
          <p:nvPr/>
        </p:nvSpPr>
        <p:spPr>
          <a:xfrm>
            <a:off x="428596" y="142852"/>
            <a:ext cx="8001056" cy="785818"/>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smtClean="0">
                <a:solidFill>
                  <a:srgbClr val="7030A0"/>
                </a:solidFill>
                <a:latin typeface="Monotype Corsiva" pitchFamily="66" charset="0"/>
              </a:rPr>
              <a:t>Точечный массаж для детей</a:t>
            </a:r>
            <a:endParaRPr lang="ru-RU" sz="3200" b="1" dirty="0">
              <a:solidFill>
                <a:srgbClr val="7030A0"/>
              </a:solidFill>
              <a:latin typeface="Monotype Corsiva" pitchFamily="66" charset="0"/>
            </a:endParaRPr>
          </a:p>
        </p:txBody>
      </p:sp>
      <p:pic>
        <p:nvPicPr>
          <p:cNvPr id="8" name="Picture 11" descr="C:\Users\user\Pictures\main-32983.jpg"/>
          <p:cNvPicPr>
            <a:picLocks noChangeAspect="1" noChangeArrowheads="1"/>
          </p:cNvPicPr>
          <p:nvPr/>
        </p:nvPicPr>
        <p:blipFill>
          <a:blip r:embed="rId2" cstate="print"/>
          <a:srcRect/>
          <a:stretch>
            <a:fillRect/>
          </a:stretch>
        </p:blipFill>
        <p:spPr bwMode="auto">
          <a:xfrm>
            <a:off x="3714744" y="2857496"/>
            <a:ext cx="1571636" cy="2019552"/>
          </a:xfrm>
          <a:prstGeom prst="rect">
            <a:avLst/>
          </a:prstGeom>
          <a:noFill/>
          <a:ln>
            <a:solidFill>
              <a:schemeClr val="accent6">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049" name="Picture 1" descr="C:\Users\user\Desktop\Мои документы\77604467.jpg"/>
          <p:cNvPicPr>
            <a:picLocks noChangeAspect="1" noChangeArrowheads="1"/>
          </p:cNvPicPr>
          <p:nvPr/>
        </p:nvPicPr>
        <p:blipFill>
          <a:blip r:embed="rId3" cstate="print"/>
          <a:srcRect/>
          <a:stretch>
            <a:fillRect/>
          </a:stretch>
        </p:blipFill>
        <p:spPr bwMode="auto">
          <a:xfrm>
            <a:off x="571472" y="1428736"/>
            <a:ext cx="2720975" cy="4572000"/>
          </a:xfrm>
          <a:prstGeom prst="rect">
            <a:avLst/>
          </a:prstGeom>
          <a:noFill/>
        </p:spPr>
      </p:pic>
      <p:pic>
        <p:nvPicPr>
          <p:cNvPr id="2050" name="Picture 2" descr="C:\Users\user\Pictures\50287792.jpg"/>
          <p:cNvPicPr>
            <a:picLocks noChangeAspect="1" noChangeArrowheads="1"/>
          </p:cNvPicPr>
          <p:nvPr/>
        </p:nvPicPr>
        <p:blipFill>
          <a:blip r:embed="rId4" cstate="print"/>
          <a:srcRect/>
          <a:stretch>
            <a:fillRect/>
          </a:stretch>
        </p:blipFill>
        <p:spPr bwMode="auto">
          <a:xfrm>
            <a:off x="5572132" y="1500174"/>
            <a:ext cx="2841625" cy="4572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smtClean="0"/>
              <a:t/>
            </a:r>
            <a:br>
              <a:rPr lang="ru-RU" dirty="0" smtClean="0"/>
            </a:br>
            <a:endParaRPr lang="ru-RU" dirty="0"/>
          </a:p>
        </p:txBody>
      </p:sp>
      <p:sp>
        <p:nvSpPr>
          <p:cNvPr id="3" name="Подзаголовок 2"/>
          <p:cNvSpPr>
            <a:spLocks noGrp="1"/>
          </p:cNvSpPr>
          <p:nvPr>
            <p:ph type="subTitle" idx="1"/>
          </p:nvPr>
        </p:nvSpPr>
        <p:spPr>
          <a:xfrm>
            <a:off x="214282" y="1357298"/>
            <a:ext cx="8643998" cy="4500594"/>
          </a:xfrm>
        </p:spPr>
        <p:txBody>
          <a:bodyPr>
            <a:noAutofit/>
          </a:bodyPr>
          <a:lstStyle/>
          <a:p>
            <a:pPr algn="l">
              <a:lnSpc>
                <a:spcPct val="120000"/>
              </a:lnSpc>
            </a:pPr>
            <a:r>
              <a:rPr lang="ru-RU" sz="1500" dirty="0" smtClean="0">
                <a:solidFill>
                  <a:srgbClr val="002060"/>
                </a:solidFill>
              </a:rPr>
              <a:t>По определению Всемирной организации здравоохранения,</a:t>
            </a:r>
            <a:r>
              <a:rPr lang="ru-RU" sz="1500" b="1" dirty="0" smtClean="0">
                <a:solidFill>
                  <a:srgbClr val="002060"/>
                </a:solidFill>
              </a:rPr>
              <a:t>  здоровье</a:t>
            </a:r>
            <a:r>
              <a:rPr lang="ru-RU" sz="1500" dirty="0" smtClean="0">
                <a:solidFill>
                  <a:srgbClr val="002060"/>
                </a:solidFill>
              </a:rPr>
              <a:t> – это полное физическое, психическое и социальное благополучие, а не только отсутствие болезней и физических дефектов.</a:t>
            </a:r>
          </a:p>
          <a:p>
            <a:pPr algn="l">
              <a:lnSpc>
                <a:spcPct val="120000"/>
              </a:lnSpc>
            </a:pPr>
            <a:r>
              <a:rPr lang="ru-RU" sz="1500" b="1" dirty="0" smtClean="0">
                <a:solidFill>
                  <a:srgbClr val="002060"/>
                </a:solidFill>
              </a:rPr>
              <a:t>Факторы, влияющие на состояние здоровья:</a:t>
            </a:r>
            <a:endParaRPr lang="ru-RU" sz="1500" dirty="0" smtClean="0">
              <a:solidFill>
                <a:srgbClr val="002060"/>
              </a:solidFill>
            </a:endParaRPr>
          </a:p>
          <a:p>
            <a:pPr lvl="0" algn="l">
              <a:lnSpc>
                <a:spcPct val="120000"/>
              </a:lnSpc>
            </a:pPr>
            <a:r>
              <a:rPr lang="ru-RU" sz="1500" dirty="0" smtClean="0">
                <a:solidFill>
                  <a:srgbClr val="002060"/>
                </a:solidFill>
              </a:rPr>
              <a:t>20% - наследственность</a:t>
            </a:r>
          </a:p>
          <a:p>
            <a:pPr lvl="0" algn="l">
              <a:lnSpc>
                <a:spcPct val="120000"/>
              </a:lnSpc>
            </a:pPr>
            <a:r>
              <a:rPr lang="ru-RU" sz="1500" dirty="0" smtClean="0">
                <a:solidFill>
                  <a:srgbClr val="002060"/>
                </a:solidFill>
              </a:rPr>
              <a:t>20% - экология</a:t>
            </a:r>
          </a:p>
          <a:p>
            <a:pPr lvl="0" algn="l">
              <a:lnSpc>
                <a:spcPct val="120000"/>
              </a:lnSpc>
            </a:pPr>
            <a:r>
              <a:rPr lang="ru-RU" sz="1500" dirty="0" smtClean="0">
                <a:solidFill>
                  <a:srgbClr val="002060"/>
                </a:solidFill>
              </a:rPr>
              <a:t>10% - развитие здравоохранения</a:t>
            </a:r>
          </a:p>
          <a:p>
            <a:pPr lvl="0" algn="l">
              <a:lnSpc>
                <a:spcPct val="120000"/>
              </a:lnSpc>
            </a:pPr>
            <a:r>
              <a:rPr lang="ru-RU" sz="1500" dirty="0" smtClean="0">
                <a:solidFill>
                  <a:srgbClr val="002060"/>
                </a:solidFill>
              </a:rPr>
              <a:t>50% - образ жизни</a:t>
            </a:r>
          </a:p>
          <a:p>
            <a:pPr algn="l">
              <a:lnSpc>
                <a:spcPct val="120000"/>
              </a:lnSpc>
            </a:pPr>
            <a:r>
              <a:rPr lang="ru-RU" sz="1500" b="1" dirty="0" smtClean="0">
                <a:solidFill>
                  <a:srgbClr val="002060"/>
                </a:solidFill>
              </a:rPr>
              <a:t>Закон</a:t>
            </a:r>
            <a:r>
              <a:rPr lang="ru-RU" sz="1500" dirty="0" smtClean="0">
                <a:solidFill>
                  <a:srgbClr val="002060"/>
                </a:solidFill>
              </a:rPr>
              <a:t> РФ «Об образовании» гласит: «Родители являются первыми педагогами. Они обязаны заложить основы физического, нравственного и интеллектуального развития личности ребёнка»</a:t>
            </a:r>
          </a:p>
          <a:p>
            <a:pPr algn="l">
              <a:lnSpc>
                <a:spcPct val="120000"/>
              </a:lnSpc>
            </a:pPr>
            <a:r>
              <a:rPr lang="ru-RU" sz="1500" dirty="0" smtClean="0">
                <a:solidFill>
                  <a:srgbClr val="002060"/>
                </a:solidFill>
              </a:rPr>
              <a:t>Забота о здоровье ребёнка и взрослого стала занимать во всём мире приоритетные позиции.</a:t>
            </a:r>
          </a:p>
          <a:p>
            <a:pPr algn="l">
              <a:lnSpc>
                <a:spcPct val="120000"/>
              </a:lnSpc>
            </a:pPr>
            <a:r>
              <a:rPr lang="ru-RU" sz="1500" b="1" dirty="0" smtClean="0">
                <a:solidFill>
                  <a:srgbClr val="002060"/>
                </a:solidFill>
              </a:rPr>
              <a:t>Здоровье рассматривается как главная ценность жизни человека.</a:t>
            </a:r>
            <a:endParaRPr lang="ru-RU" sz="1500" dirty="0" smtClean="0">
              <a:solidFill>
                <a:srgbClr val="002060"/>
              </a:solidFill>
            </a:endParaRPr>
          </a:p>
          <a:p>
            <a:pPr algn="l">
              <a:lnSpc>
                <a:spcPct val="120000"/>
              </a:lnSpc>
            </a:pPr>
            <a:r>
              <a:rPr lang="ru-RU" sz="1500" b="1" dirty="0" smtClean="0">
                <a:solidFill>
                  <a:srgbClr val="002060"/>
                </a:solidFill>
              </a:rPr>
              <a:t>В дошкольном детстве закладывается фундамент здоровья ребёнка,</a:t>
            </a:r>
            <a:r>
              <a:rPr lang="ru-RU" sz="1500" dirty="0" smtClean="0">
                <a:solidFill>
                  <a:srgbClr val="002060"/>
                </a:solidFill>
              </a:rPr>
              <a:t> происходит его интенсивный рост и развитие, формируются основные движения, осанка, а также необходимые навыки и привычки, приобретаются базовые физические качества, вырабатываются черты характера, без которых невозможен здоровый образ жизни.</a:t>
            </a:r>
            <a:endParaRPr lang="ru-RU" sz="1500" dirty="0">
              <a:solidFill>
                <a:srgbClr val="002060"/>
              </a:solidFill>
            </a:endParaRPr>
          </a:p>
        </p:txBody>
      </p:sp>
      <p:sp>
        <p:nvSpPr>
          <p:cNvPr id="5" name="Горизонтальный свиток 4"/>
          <p:cNvSpPr/>
          <p:nvPr/>
        </p:nvSpPr>
        <p:spPr>
          <a:xfrm>
            <a:off x="428596" y="0"/>
            <a:ext cx="8215370" cy="1357298"/>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rgbClr val="6600CC"/>
                </a:solidFill>
                <a:latin typeface="Monotype Corsiva" pitchFamily="66" charset="0"/>
              </a:rPr>
              <a:t>« ЗДОРОВАЯ СЕМЬЯ – ЗДОРОВЫЙ РЕБЁНОК»</a:t>
            </a:r>
            <a:r>
              <a:rPr lang="ru-RU" sz="2800" dirty="0" smtClean="0">
                <a:solidFill>
                  <a:srgbClr val="6600CC"/>
                </a:solidFill>
                <a:latin typeface="Monotype Corsiva" pitchFamily="66" charset="0"/>
              </a:rPr>
              <a:t/>
            </a:r>
            <a:br>
              <a:rPr lang="ru-RU" sz="2800" dirty="0" smtClean="0">
                <a:solidFill>
                  <a:srgbClr val="6600CC"/>
                </a:solidFill>
                <a:latin typeface="Monotype Corsiva" pitchFamily="66" charset="0"/>
              </a:rPr>
            </a:br>
            <a:r>
              <a:rPr lang="ru-RU" sz="2800" i="1" dirty="0" smtClean="0">
                <a:solidFill>
                  <a:srgbClr val="6600CC"/>
                </a:solidFill>
                <a:latin typeface="Monotype Corsiva" pitchFamily="66" charset="0"/>
              </a:rPr>
              <a:t>(Кодекс здоровой семьи воспитанника ДОУ) </a:t>
            </a:r>
            <a:endParaRPr lang="ru-RU" sz="2800" dirty="0">
              <a:solidFill>
                <a:srgbClr val="6600CC"/>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14282" y="785794"/>
            <a:ext cx="8786874" cy="5857916"/>
          </a:xfrm>
        </p:spPr>
        <p:txBody>
          <a:bodyPr>
            <a:noAutofit/>
          </a:bodyPr>
          <a:lstStyle/>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Постоянно следить за состоянием своего здоровья и здоровья своих детей </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Обеспечивать полноценное и рациональное питание семьи (обращать внимание на полезность, калорийность и режим питания)</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Осуществлять заботу о повышении иммунитета членов семьи(принимать витамины, особенно в зимнее – весенний период и во время массовых заболеваний). Употребление витаминов снижает риск заболеваний в 2 раза.</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Соблюдать режим в семье в выходные создавать условия для прогулок - 2 раза в день от 2 до 4 часов; для дневного сна детей)</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Обеспечивать здоровую гигиеническую обстановку(регулярно проветривать помещение, делать влажную уборку, следить за достаточным освещением и влажностью, обучать ребёнка уходу за своим телом: с 3лет дважды в день чистить зубы, полоскать рот после приёма пищи, ежедневно принимать душ, менять нательное бельё)</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Осуществлять закаливание в семье</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Создавать благоприятную психологическую атмосферу в семье (не выяснять отношения между взрослыми членами семьи при детях).В счастливых семьях заболеваемость даже в периоды эпидемий в несколько раз ниже.</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Активно заниматься физкультурой и спортом (делать утреннюю гимнастику, активно проводить отдых, чередовать виды деятельности, не допускать переутомления детей)</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Формировать у детей интерес к оздоровлению собственного организма, пониманию того, что здоровье – это главная ценность человека. Учить ребёнка жить в гармонии с собой и окружающим миром.</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Не иметь вредных привычек, а при их наличии – избавляться, так как они пагубно влияют на детский организм. У курящих родителей, например, дети гораздо чаще болеют </a:t>
            </a:r>
            <a:r>
              <a:rPr lang="ru-RU" sz="1500" dirty="0" err="1" smtClean="0">
                <a:solidFill>
                  <a:srgbClr val="002060"/>
                </a:solidFill>
                <a:latin typeface="Times New Roman" pitchFamily="18" charset="0"/>
                <a:cs typeface="Times New Roman" pitchFamily="18" charset="0"/>
              </a:rPr>
              <a:t>бронхолёгочными</a:t>
            </a:r>
            <a:r>
              <a:rPr lang="ru-RU" sz="1500" dirty="0" smtClean="0">
                <a:solidFill>
                  <a:srgbClr val="002060"/>
                </a:solidFill>
                <a:latin typeface="Times New Roman" pitchFamily="18" charset="0"/>
                <a:cs typeface="Times New Roman" pitchFamily="18" charset="0"/>
              </a:rPr>
              <a:t> заболеваниями.</a:t>
            </a:r>
          </a:p>
          <a:p>
            <a:pPr lvl="0" algn="l">
              <a:buFont typeface="Wingdings" pitchFamily="2" charset="2"/>
              <a:buChar char="ü"/>
            </a:pPr>
            <a:r>
              <a:rPr lang="ru-RU" sz="1500" dirty="0" smtClean="0">
                <a:solidFill>
                  <a:srgbClr val="002060"/>
                </a:solidFill>
                <a:latin typeface="Times New Roman" pitchFamily="18" charset="0"/>
                <a:cs typeface="Times New Roman" pitchFamily="18" charset="0"/>
              </a:rPr>
              <a:t>Осуществлять активное взаимодействие с ДОУ по вопросам охраны и укрепления здоровья детей.</a:t>
            </a:r>
            <a:endParaRPr lang="ru-RU" sz="1500" dirty="0">
              <a:solidFill>
                <a:srgbClr val="002060"/>
              </a:solidFill>
              <a:latin typeface="Times New Roman" pitchFamily="18" charset="0"/>
              <a:cs typeface="Times New Roman" pitchFamily="18" charset="0"/>
            </a:endParaRPr>
          </a:p>
        </p:txBody>
      </p:sp>
      <p:sp>
        <p:nvSpPr>
          <p:cNvPr id="4" name="Горизонтальный свиток 3"/>
          <p:cNvSpPr/>
          <p:nvPr/>
        </p:nvSpPr>
        <p:spPr>
          <a:xfrm>
            <a:off x="214282" y="0"/>
            <a:ext cx="8786874" cy="857232"/>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ru-RU" sz="2400" b="1" dirty="0" smtClean="0">
                <a:solidFill>
                  <a:srgbClr val="002060"/>
                </a:solidFill>
                <a:latin typeface="Monotype Corsiva" pitchFamily="66" charset="0"/>
                <a:ea typeface="Times New Roman" pitchFamily="18" charset="0"/>
                <a:cs typeface="Arial" pitchFamily="34" charset="0"/>
              </a:rPr>
              <a:t>Что же могут сделать родители для приобщения детей к здоровому образу жизни?</a:t>
            </a:r>
            <a:endParaRPr lang="ru-RU" sz="2400" dirty="0" smtClean="0">
              <a:solidFill>
                <a:schemeClr val="tx1"/>
              </a:solidFill>
              <a:latin typeface="Monotype Corsiva" pitchFamily="66"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68280"/>
          </a:xfrm>
        </p:spPr>
        <p:txBody>
          <a:bodyPr>
            <a:normAutofit fontScale="90000"/>
          </a:bodyPr>
          <a:lstStyle/>
          <a:p>
            <a:pPr algn="l"/>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b="1" dirty="0" smtClean="0">
                <a:solidFill>
                  <a:schemeClr val="accent4">
                    <a:lumMod val="50000"/>
                  </a:schemeClr>
                </a:solidFill>
                <a:latin typeface="Monotype Corsiva" pitchFamily="66" charset="0"/>
                <a:cs typeface="Times New Roman" pitchFamily="18" charset="0"/>
              </a:rPr>
              <a:t>Работы детей</a:t>
            </a: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2000" b="1" dirty="0" smtClean="0">
                <a:latin typeface="Monotype Corsiva" pitchFamily="66" charset="0"/>
                <a:cs typeface="Times New Roman" pitchFamily="18" charset="0"/>
              </a:rPr>
              <a:t>Лыжники </a:t>
            </a:r>
            <a:r>
              <a:rPr lang="ru-RU" sz="2000" b="1" i="1" dirty="0" smtClean="0">
                <a:latin typeface="Monotype Corsiva" pitchFamily="66" charset="0"/>
                <a:cs typeface="Times New Roman" pitchFamily="18" charset="0"/>
              </a:rPr>
              <a:t>Лев </a:t>
            </a:r>
            <a:r>
              <a:rPr lang="ru-RU" sz="2000" b="1" i="1" dirty="0" err="1" smtClean="0">
                <a:latin typeface="Monotype Corsiva" pitchFamily="66" charset="0"/>
                <a:cs typeface="Times New Roman" pitchFamily="18" charset="0"/>
              </a:rPr>
              <a:t>Квитко</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Вьюга, вьюга, вьюга, вьюга.</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Не видать совсем друг друга,</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Мерзнут щеки</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На бегу, перегоним мы пургу!</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Все быстрей мелькают лыжи,</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Цель все ближе, ближе ,ближе,</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Через ельник, сквозь кусты,</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С перевала, с  высоты.</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Нет для лыжников помех.</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Кто домчится раньше всех?</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По дороге белой смело, смело,</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Смело мы несемся вперед.</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Пусть опасен поворот,</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Пусть тропинки узки,</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Очень круты спуски,</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Тяжелы подъемы,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Скорость не сдаем мы!</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Ввысь и вниз вихрем мчись!</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Ель, сосна, посторонись!</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Пусть свирепствует мороз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Состоится лыжный кросс!</a:t>
            </a:r>
            <a:r>
              <a:rPr lang="ru-RU" sz="1800" dirty="0" smtClean="0"/>
              <a:t/>
            </a:r>
            <a:br>
              <a:rPr lang="ru-RU" sz="1800" dirty="0" smtClean="0"/>
            </a:br>
            <a:endParaRPr lang="ru-RU" sz="1800" dirty="0"/>
          </a:p>
        </p:txBody>
      </p:sp>
      <p:pic>
        <p:nvPicPr>
          <p:cNvPr id="1026" name="Picture 2" descr="C:\Users\user\Desktop\Новая папка\Новая папка\Фото-2308.jpg"/>
          <p:cNvPicPr>
            <a:picLocks noChangeAspect="1" noChangeArrowheads="1"/>
          </p:cNvPicPr>
          <p:nvPr/>
        </p:nvPicPr>
        <p:blipFill>
          <a:blip r:embed="rId2" cstate="print"/>
          <a:srcRect/>
          <a:stretch>
            <a:fillRect/>
          </a:stretch>
        </p:blipFill>
        <p:spPr bwMode="auto">
          <a:xfrm>
            <a:off x="3203848" y="4725144"/>
            <a:ext cx="3214355" cy="1731290"/>
          </a:xfrm>
          <a:prstGeom prst="rect">
            <a:avLst/>
          </a:prstGeom>
          <a:noFill/>
          <a:ln w="38100">
            <a:solidFill>
              <a:schemeClr val="accent1"/>
            </a:solidFill>
          </a:ln>
        </p:spPr>
      </p:pic>
      <p:pic>
        <p:nvPicPr>
          <p:cNvPr id="1027" name="Picture 3" descr="C:\Users\user\Desktop\Новая папка\Новая папка\Фото-2312.jpg"/>
          <p:cNvPicPr>
            <a:picLocks noChangeAspect="1" noChangeArrowheads="1"/>
          </p:cNvPicPr>
          <p:nvPr/>
        </p:nvPicPr>
        <p:blipFill>
          <a:blip r:embed="rId3" cstate="print"/>
          <a:srcRect/>
          <a:stretch>
            <a:fillRect/>
          </a:stretch>
        </p:blipFill>
        <p:spPr bwMode="auto">
          <a:xfrm>
            <a:off x="3491880" y="332656"/>
            <a:ext cx="2663156" cy="1888102"/>
          </a:xfrm>
          <a:prstGeom prst="rect">
            <a:avLst/>
          </a:prstGeom>
          <a:noFill/>
          <a:ln w="28575">
            <a:solidFill>
              <a:schemeClr val="accent1"/>
            </a:solidFill>
          </a:ln>
        </p:spPr>
      </p:pic>
      <p:pic>
        <p:nvPicPr>
          <p:cNvPr id="5" name="Picture 2" descr="C:\Users\user\Desktop\Новая папка\Новая папка\Фото-2323.jpg"/>
          <p:cNvPicPr>
            <a:picLocks noChangeAspect="1" noChangeArrowheads="1"/>
          </p:cNvPicPr>
          <p:nvPr/>
        </p:nvPicPr>
        <p:blipFill>
          <a:blip r:embed="rId4" cstate="print"/>
          <a:srcRect/>
          <a:stretch>
            <a:fillRect/>
          </a:stretch>
        </p:blipFill>
        <p:spPr bwMode="auto">
          <a:xfrm>
            <a:off x="6372200" y="1772816"/>
            <a:ext cx="2592287" cy="3303354"/>
          </a:xfrm>
          <a:prstGeom prst="rect">
            <a:avLst/>
          </a:prstGeom>
          <a:noFill/>
          <a:ln w="38100">
            <a:solidFill>
              <a:schemeClr val="accent1"/>
            </a:solidFill>
          </a:ln>
        </p:spPr>
      </p:pic>
      <p:pic>
        <p:nvPicPr>
          <p:cNvPr id="6" name="Picture 3" descr="F:\Images\My photos\Фото-2286.jpg"/>
          <p:cNvPicPr>
            <a:picLocks noChangeAspect="1" noChangeArrowheads="1"/>
          </p:cNvPicPr>
          <p:nvPr/>
        </p:nvPicPr>
        <p:blipFill>
          <a:blip r:embed="rId5" cstate="print"/>
          <a:srcRect/>
          <a:stretch>
            <a:fillRect/>
          </a:stretch>
        </p:blipFill>
        <p:spPr bwMode="auto">
          <a:xfrm>
            <a:off x="3275856" y="2420888"/>
            <a:ext cx="3024336" cy="2025199"/>
          </a:xfrm>
          <a:prstGeom prst="rect">
            <a:avLst/>
          </a:prstGeom>
          <a:noFill/>
          <a:ln w="38100">
            <a:solidFill>
              <a:srgbClr val="7030A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user\Desktop\Новая папка\Новая папка\Фото-2314.jpg"/>
          <p:cNvPicPr>
            <a:picLocks noChangeAspect="1" noChangeArrowheads="1"/>
          </p:cNvPicPr>
          <p:nvPr/>
        </p:nvPicPr>
        <p:blipFill>
          <a:blip r:embed="rId2" cstate="print"/>
          <a:srcRect/>
          <a:stretch>
            <a:fillRect/>
          </a:stretch>
        </p:blipFill>
        <p:spPr bwMode="auto">
          <a:xfrm>
            <a:off x="4357686" y="3143248"/>
            <a:ext cx="4574398" cy="3491870"/>
          </a:xfrm>
          <a:prstGeom prst="rect">
            <a:avLst/>
          </a:prstGeom>
          <a:noFill/>
          <a:ln w="38100">
            <a:solidFill>
              <a:schemeClr val="accent1"/>
            </a:solidFill>
          </a:ln>
        </p:spPr>
      </p:pic>
      <p:pic>
        <p:nvPicPr>
          <p:cNvPr id="2" name="Picture 3" descr="C:\Users\user\Desktop\Новая папка\Новая папка\Фото-2322.jpg"/>
          <p:cNvPicPr>
            <a:picLocks noChangeAspect="1" noChangeArrowheads="1"/>
          </p:cNvPicPr>
          <p:nvPr/>
        </p:nvPicPr>
        <p:blipFill>
          <a:blip r:embed="rId3" cstate="print"/>
          <a:srcRect/>
          <a:stretch>
            <a:fillRect/>
          </a:stretch>
        </p:blipFill>
        <p:spPr bwMode="auto">
          <a:xfrm>
            <a:off x="214282" y="285728"/>
            <a:ext cx="4973246" cy="3573443"/>
          </a:xfrm>
          <a:prstGeom prst="rect">
            <a:avLst/>
          </a:prstGeom>
          <a:noFill/>
          <a:ln w="38100">
            <a:solidFill>
              <a:schemeClr val="accent1"/>
            </a:solid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a:bodyPr>
          <a:lstStyle/>
          <a:p>
            <a:r>
              <a:rPr lang="ru-RU" sz="4000" b="1" i="1" dirty="0" smtClean="0">
                <a:solidFill>
                  <a:srgbClr val="7030A0"/>
                </a:solidFill>
                <a:latin typeface="Monotype Corsiva" pitchFamily="66" charset="0"/>
              </a:rPr>
              <a:t>Работы родителей</a:t>
            </a:r>
            <a:endParaRPr lang="ru-RU" sz="4000" b="1" i="1" dirty="0">
              <a:solidFill>
                <a:srgbClr val="7030A0"/>
              </a:solidFill>
              <a:latin typeface="Monotype Corsiva" pitchFamily="66" charset="0"/>
            </a:endParaRPr>
          </a:p>
        </p:txBody>
      </p:sp>
      <p:pic>
        <p:nvPicPr>
          <p:cNvPr id="3074" name="Picture 2" descr="C:\Users\user\Desktop\Новая папка\Новая папка\Фото-2299.jpg"/>
          <p:cNvPicPr>
            <a:picLocks noChangeAspect="1" noChangeArrowheads="1"/>
          </p:cNvPicPr>
          <p:nvPr/>
        </p:nvPicPr>
        <p:blipFill>
          <a:blip r:embed="rId3" cstate="print"/>
          <a:srcRect/>
          <a:stretch>
            <a:fillRect/>
          </a:stretch>
        </p:blipFill>
        <p:spPr bwMode="auto">
          <a:xfrm>
            <a:off x="285720" y="1357298"/>
            <a:ext cx="4000528" cy="5286412"/>
          </a:xfrm>
          <a:prstGeom prst="rect">
            <a:avLst/>
          </a:prstGeom>
          <a:ln w="38100"/>
        </p:spPr>
        <p:style>
          <a:lnRef idx="0">
            <a:schemeClr val="accent4"/>
          </a:lnRef>
          <a:fillRef idx="3">
            <a:schemeClr val="accent4"/>
          </a:fillRef>
          <a:effectRef idx="3">
            <a:schemeClr val="accent4"/>
          </a:effectRef>
          <a:fontRef idx="minor">
            <a:schemeClr val="lt1"/>
          </a:fontRef>
        </p:style>
      </p:pic>
      <p:pic>
        <p:nvPicPr>
          <p:cNvPr id="3075" name="Picture 3" descr="C:\Users\user\Desktop\Новая папка\Новая папка\Фото-2305.jpg"/>
          <p:cNvPicPr>
            <a:picLocks noChangeAspect="1" noChangeArrowheads="1"/>
          </p:cNvPicPr>
          <p:nvPr/>
        </p:nvPicPr>
        <p:blipFill>
          <a:blip r:embed="rId4" cstate="print"/>
          <a:srcRect/>
          <a:stretch>
            <a:fillRect/>
          </a:stretch>
        </p:blipFill>
        <p:spPr bwMode="auto">
          <a:xfrm>
            <a:off x="4786314" y="1357298"/>
            <a:ext cx="4053783" cy="5286388"/>
          </a:xfrm>
          <a:prstGeom prst="rect">
            <a:avLst/>
          </a:prstGeom>
          <a:ln/>
        </p:spPr>
        <p:style>
          <a:lnRef idx="0">
            <a:schemeClr val="accent4"/>
          </a:lnRef>
          <a:fillRef idx="3">
            <a:schemeClr val="accent4"/>
          </a:fillRef>
          <a:effectRef idx="3">
            <a:schemeClr val="accent4"/>
          </a:effectRef>
          <a:fontRef idx="minor">
            <a:schemeClr val="lt1"/>
          </a:fontRef>
        </p:style>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Новая папка\Новая папка\Фото-2304.jpg"/>
          <p:cNvPicPr>
            <a:picLocks noChangeAspect="1" noChangeArrowheads="1"/>
          </p:cNvPicPr>
          <p:nvPr/>
        </p:nvPicPr>
        <p:blipFill>
          <a:blip r:embed="rId2" cstate="print"/>
          <a:srcRect/>
          <a:stretch>
            <a:fillRect/>
          </a:stretch>
        </p:blipFill>
        <p:spPr bwMode="auto">
          <a:xfrm>
            <a:off x="428596" y="428604"/>
            <a:ext cx="4128442" cy="3078482"/>
          </a:xfrm>
          <a:prstGeom prst="rect">
            <a:avLst/>
          </a:prstGeom>
          <a:ln w="38100"/>
        </p:spPr>
        <p:style>
          <a:lnRef idx="0">
            <a:schemeClr val="accent4"/>
          </a:lnRef>
          <a:fillRef idx="3">
            <a:schemeClr val="accent4"/>
          </a:fillRef>
          <a:effectRef idx="3">
            <a:schemeClr val="accent4"/>
          </a:effectRef>
          <a:fontRef idx="minor">
            <a:schemeClr val="lt1"/>
          </a:fontRef>
        </p:style>
      </p:pic>
      <p:pic>
        <p:nvPicPr>
          <p:cNvPr id="4099" name="Picture 3" descr="C:\Users\user\Desktop\Новая папка\Новая папка\Фото-2310.jpg"/>
          <p:cNvPicPr>
            <a:picLocks noChangeAspect="1" noChangeArrowheads="1"/>
          </p:cNvPicPr>
          <p:nvPr/>
        </p:nvPicPr>
        <p:blipFill>
          <a:blip r:embed="rId3" cstate="print"/>
          <a:srcRect/>
          <a:stretch>
            <a:fillRect/>
          </a:stretch>
        </p:blipFill>
        <p:spPr bwMode="auto">
          <a:xfrm>
            <a:off x="4643438" y="1071546"/>
            <a:ext cx="4071948" cy="5429264"/>
          </a:xfrm>
          <a:prstGeom prst="rect">
            <a:avLst/>
          </a:prstGeom>
          <a:ln w="38100">
            <a:solidFill>
              <a:srgbClr val="7030A0"/>
            </a:solidFill>
          </a:ln>
        </p:spPr>
        <p:style>
          <a:lnRef idx="0">
            <a:schemeClr val="accent4"/>
          </a:lnRef>
          <a:fillRef idx="3">
            <a:schemeClr val="accent4"/>
          </a:fillRef>
          <a:effectRef idx="3">
            <a:schemeClr val="accent4"/>
          </a:effectRef>
          <a:fontRef idx="minor">
            <a:schemeClr val="lt1"/>
          </a:fontRef>
        </p:style>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Другая 2">
      <a:dk1>
        <a:sysClr val="windowText" lastClr="000000"/>
      </a:dk1>
      <a:lt1>
        <a:sysClr val="window" lastClr="FFFFFF"/>
      </a:lt1>
      <a:dk2>
        <a:srgbClr val="04617B"/>
      </a:dk2>
      <a:lt2>
        <a:srgbClr val="DBF5F9"/>
      </a:lt2>
      <a:accent1>
        <a:srgbClr val="0F6FC6"/>
      </a:accent1>
      <a:accent2>
        <a:srgbClr val="009DD9"/>
      </a:accent2>
      <a:accent3>
        <a:srgbClr val="0BD0D9"/>
      </a:accent3>
      <a:accent4>
        <a:srgbClr val="7030A0"/>
      </a:accent4>
      <a:accent5>
        <a:srgbClr val="7CCA62"/>
      </a:accent5>
      <a:accent6>
        <a:srgbClr val="A5C249"/>
      </a:accent6>
      <a:hlink>
        <a:srgbClr val="E2D700"/>
      </a:hlink>
      <a:folHlink>
        <a:srgbClr val="85DFD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1244</TotalTime>
  <Words>1159</Words>
  <Application>Microsoft Office PowerPoint</Application>
  <PresentationFormat>Экран (4:3)</PresentationFormat>
  <Paragraphs>148</Paragraphs>
  <Slides>24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Муниципальное Бюджетное  Дошкольное    Образовательное      Учреждение: Детский  сад   комбинированного   вида    второй     категории  N 215 Советского района г.  Ростова на Дону </vt:lpstr>
      <vt:lpstr> </vt:lpstr>
      <vt:lpstr>Слайд 3</vt:lpstr>
      <vt:lpstr>Слайд 4</vt:lpstr>
      <vt:lpstr>Слайд 5</vt:lpstr>
      <vt:lpstr>                  включает в себя совершенствование содержания предметно-игровой среды группы, насыщение развивающим  материалом по физическому развитию. Внедрение здорово-сберегающих методик в педагогический процесс. Тесное сотрудничество и взаимодействие медицинского, педагогического персонала и родителей.  </vt:lpstr>
      <vt:lpstr>Слайд 7</vt:lpstr>
      <vt:lpstr>Слайд 8</vt:lpstr>
      <vt:lpstr>Взаимодействие детского сада и семьи  -  анкетирование, наблюдение, тестирование, беседа;  -  наглядная агитация по ЗОЖ (стенды,  папки передвижки и др); -   встречи со специалистами ДОУ (педагог-психолог,  инструктор по физической культуре, музыкальным работником, педиатром, ст. медсестрой и др.) на общих родительских собраниях, днях открытых дверей, семинарах – практикумах просмотр открытых занятий, индивидуально по запросу; -  совместные мероприятия – спортивные праздники, участие в соревнованиях </vt:lpstr>
      <vt:lpstr>Слайд 10</vt:lpstr>
      <vt:lpstr> </vt:lpstr>
      <vt:lpstr>Слайд 12</vt:lpstr>
      <vt:lpstr>Слайд 13</vt:lpstr>
      <vt:lpstr>Использовались беседы с детьми: «Наши верные друзья»; «Кто с закалкой дружит, никогда не тужит»; «Чистота – залог здоровья»; «На зарядку становись»; «Полезные и вредные привычки»; «Лето красное – для здоровья время прекрасное». «Забочусь о своем здоровье» «Учимся ухаживать за собой» «Физкульт – УРА»  Конструирование: «Строительство  спортивного  комплекса» Рисование  рисунков на  стенд  большой  газеты – презентации «Как  я  занимаюсь  спортом».  Аппликация «Спортивные  снаряды»(гимнастические  лестницы, скамейки, турники) </vt:lpstr>
      <vt:lpstr> </vt:lpstr>
      <vt:lpstr>Слайд 16</vt:lpstr>
      <vt:lpstr>Слайд 17</vt:lpstr>
      <vt:lpstr> </vt:lpstr>
      <vt:lpstr> </vt:lpstr>
      <vt:lpstr>Слайд 20</vt:lpstr>
      <vt:lpstr>                            Работы детей  Лыжники Лев Квитко Вьюга, вьюга, вьюга, вьюга. Не видать совсем друг друга, Мерзнут щеки На бегу, перегоним мы пургу! Все быстрей мелькают лыжи, Цель все ближе, ближе ,ближе, Через ельник, сквозь кусты, С перевала, с  высоты. Нет для лыжников помех. Кто домчится раньше всех? По дороге белой смело, смело, Смело мы несемся вперед. Пусть опасен поворот, Пусть тропинки узки, Очень круты спуски, Тяжелы подъемы, - Скорость не сдаем мы! Ввысь и вниз вихрем мчись! Ель, сосна, посторонись! Пусть свирепствует мороз - Состоится лыжный кросс! </vt:lpstr>
      <vt:lpstr>Слайд 22</vt:lpstr>
      <vt:lpstr>Работы родителей</vt:lpstr>
      <vt:lpstr>Слайд 24</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Проект «Здоровый ребенок- здоровая семья»</dc:title>
  <dc:creator>user</dc:creator>
  <cp:lastModifiedBy>Owner</cp:lastModifiedBy>
  <cp:revision>138</cp:revision>
  <dcterms:created xsi:type="dcterms:W3CDTF">2013-01-16T19:18:04Z</dcterms:created>
  <dcterms:modified xsi:type="dcterms:W3CDTF">2014-02-05T03:17:22Z</dcterms:modified>
</cp:coreProperties>
</file>