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76" r:id="rId3"/>
    <p:sldId id="351" r:id="rId4"/>
    <p:sldId id="377" r:id="rId5"/>
    <p:sldId id="379" r:id="rId6"/>
    <p:sldId id="380" r:id="rId7"/>
    <p:sldId id="381" r:id="rId8"/>
    <p:sldId id="383" r:id="rId9"/>
    <p:sldId id="382" r:id="rId10"/>
    <p:sldId id="384" r:id="rId11"/>
    <p:sldId id="385" r:id="rId12"/>
    <p:sldId id="386" r:id="rId13"/>
    <p:sldId id="387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88" r:id="rId22"/>
    <p:sldId id="390" r:id="rId23"/>
    <p:sldId id="398" r:id="rId24"/>
    <p:sldId id="39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00"/>
    <a:srgbClr val="FF0000"/>
    <a:srgbClr val="3399FF"/>
    <a:srgbClr val="9999FF"/>
    <a:srgbClr val="FF3399"/>
    <a:srgbClr val="66FFFF"/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2" autoAdjust="0"/>
    <p:restoredTop sz="93878" autoAdjust="0"/>
  </p:normalViewPr>
  <p:slideViewPr>
    <p:cSldViewPr>
      <p:cViewPr>
        <p:scale>
          <a:sx n="75" d="100"/>
          <a:sy n="75" d="100"/>
        </p:scale>
        <p:origin x="-2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4FE657-040B-4292-BB45-7F84BAC3E82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2B4EA1-44C9-4640-A733-B3001D141D3F}" type="slidenum">
              <a:rPr lang="ru-RU"/>
              <a:pPr/>
              <a:t>1</a:t>
            </a:fld>
            <a:endParaRPr lang="ru-RU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Л.С. Атанасян.   Геометрия 10-11.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8E6779-D7F0-497D-9C81-A4B30275A24F}" type="slidenum">
              <a:rPr lang="ru-RU"/>
              <a:pPr/>
              <a:t>2</a:t>
            </a:fld>
            <a:endParaRPr lang="ru-RU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Повторение.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7D9B44-0E2A-4FB1-9C3D-56779476BDDA}" type="slidenum">
              <a:rPr lang="ru-RU"/>
              <a:pPr/>
              <a:t>3</a:t>
            </a:fld>
            <a:endParaRPr lang="ru-RU"/>
          </a:p>
        </p:txBody>
      </p:sp>
      <p:sp>
        <p:nvSpPr>
          <p:cNvPr id="466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Повторение.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DA9A3A-D337-4EAD-B900-23C2D9C1932D}" type="slidenum">
              <a:rPr lang="ru-RU"/>
              <a:pPr/>
              <a:t>4</a:t>
            </a:fld>
            <a:endParaRPr lang="ru-RU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Повторение.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F1B338-ABC0-43B3-8C3A-28FA7043B1DC}" type="slidenum">
              <a:rPr lang="ru-RU"/>
              <a:pPr/>
              <a:t>5</a:t>
            </a:fld>
            <a:endParaRPr lang="ru-RU"/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Повторение.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36A666-1763-4C19-9C84-70AE60070178}" type="slidenum">
              <a:rPr lang="ru-RU"/>
              <a:pPr/>
              <a:t>6</a:t>
            </a:fld>
            <a:endParaRPr lang="ru-RU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Повторение.    Задача не имеет решения.  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3A158F-A056-46A5-AD13-CFEE1EE42769}" type="slidenum">
              <a:rPr lang="ru-RU"/>
              <a:pPr/>
              <a:t>7</a:t>
            </a:fld>
            <a:endParaRPr lang="ru-RU"/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Повторение.                   ТТП аббревиатура – Теорема о трех перпендикулярах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E53634-BFE1-4266-A44C-8D8D9E57C65C}" type="slidenum">
              <a:rPr lang="ru-RU"/>
              <a:pPr/>
              <a:t>8</a:t>
            </a:fld>
            <a:endParaRPr lang="ru-RU"/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8B8424-4A88-4DF6-AC7A-74596F7B9011}" type="slidenum">
              <a:rPr lang="ru-RU"/>
              <a:pPr/>
              <a:t>9</a:t>
            </a:fld>
            <a:endParaRPr lang="ru-RU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обыденной жизни мы часто встречаемся с предметами, имеющими форму двугранного угла. Такими предметами являются двускатные крыши зданий, полураскрытая книга, стена комнаты совместно с полом и т.д.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08D397-E8AE-4462-89D6-4ED14BD82A9B}" type="slidenum">
              <a:rPr lang="ru-RU"/>
              <a:pPr/>
              <a:t>14</a:t>
            </a:fld>
            <a:endParaRPr lang="ru-RU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42E052-60A6-4EB1-80B6-2118082BB715}" type="slidenum">
              <a:rPr lang="ru-RU"/>
              <a:pPr/>
              <a:t>15</a:t>
            </a:fld>
            <a:endParaRPr lang="ru-RU"/>
          </a:p>
        </p:txBody>
      </p:sp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EA6A42-2B9E-42CE-ADE9-5CB7C8BB512A}" type="slidenum">
              <a:rPr lang="ru-RU"/>
              <a:pPr/>
              <a:t>16</a:t>
            </a:fld>
            <a:endParaRPr lang="ru-RU"/>
          </a:p>
        </p:txBody>
      </p:sp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E1DDE-F6EB-4F5C-8636-40CF1959FD8E}" type="slidenum">
              <a:rPr lang="ru-RU"/>
              <a:pPr/>
              <a:t>17</a:t>
            </a:fld>
            <a:endParaRPr lang="ru-RU"/>
          </a:p>
        </p:txBody>
      </p:sp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E0198-92F1-48A6-8611-492A8ACFAD5F}" type="slidenum">
              <a:rPr lang="ru-RU"/>
              <a:pPr/>
              <a:t>18</a:t>
            </a:fld>
            <a:endParaRPr lang="ru-RU"/>
          </a:p>
        </p:txBody>
      </p:sp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26272F-179D-4401-BC20-EF30BFD87F94}" type="slidenum">
              <a:rPr lang="ru-RU"/>
              <a:pPr/>
              <a:t>19</a:t>
            </a:fld>
            <a:endParaRPr lang="ru-RU"/>
          </a:p>
        </p:txBody>
      </p:sp>
      <p:sp>
        <p:nvSpPr>
          <p:cNvPr id="57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925644-B3C2-4F9F-BF94-D778759922CD}" type="slidenum">
              <a:rPr lang="ru-RU"/>
              <a:pPr/>
              <a:t>20</a:t>
            </a:fld>
            <a:endParaRPr lang="ru-RU"/>
          </a:p>
        </p:txBody>
      </p:sp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820D91-5AE3-40D2-AE8E-DB94BEDCFEB0}" type="slidenum">
              <a:rPr lang="ru-RU"/>
              <a:pPr/>
              <a:t>21</a:t>
            </a:fld>
            <a:endParaRPr lang="ru-RU"/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Л.С. Атанасян «Геометрия 10-11»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070D7-5929-46AD-B211-C3D444E40B2E}" type="slidenum">
              <a:rPr lang="ru-RU"/>
              <a:pPr/>
              <a:t>22</a:t>
            </a:fld>
            <a:endParaRPr lang="ru-RU"/>
          </a:p>
        </p:txBody>
      </p:sp>
      <p:sp>
        <p:nvSpPr>
          <p:cNvPr id="56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Л.С. Атанасян «Геометрия 10-11»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D9B82-1C8A-4F81-9CC8-5870790F0C21}" type="slidenum">
              <a:rPr lang="ru-RU"/>
              <a:pPr/>
              <a:t>23</a:t>
            </a:fld>
            <a:endParaRPr lang="ru-RU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Л.С. Атанасян «Геометрия 10-11»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D50A4-F031-44AF-817D-F926ABE6CF32}" type="slidenum">
              <a:rPr lang="ru-RU"/>
              <a:pPr/>
              <a:t>24</a:t>
            </a:fld>
            <a:endParaRPr lang="ru-RU"/>
          </a:p>
        </p:txBody>
      </p:sp>
      <p:sp>
        <p:nvSpPr>
          <p:cNvPr id="58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Л.С. Атанасян «Геометрия 10-11»</a:t>
            </a:r>
          </a:p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0D3747-CB6D-48A3-AEE4-CB592BDB80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76A0D-7741-4DF3-AF36-8E532290A2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196BD-CD55-4844-9D09-DBC003705D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5A0FB-F8E7-4D03-B01E-106F7FABEF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9685C-8BED-40AA-BE8D-1E5CB02A0A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4CEDA-BE15-4933-A17C-D623CBE193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FD6C0-3855-42BE-A52A-37E59E5DF1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9FC95-8EC1-4864-8C3E-D36C92EE1E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A7C20-6E86-4CC1-8B7A-F47CBE85AC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06605-C97F-4EE5-9732-A47C743C49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47779-078E-484D-9EE7-5381C61E70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783377-61F9-4F9E-9566-8B528C06608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0.bin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39.bin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3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WordArt 3"/>
          <p:cNvSpPr>
            <a:spLocks noChangeArrowheads="1" noChangeShapeType="1" noTextEdit="1"/>
          </p:cNvSpPr>
          <p:nvPr/>
        </p:nvSpPr>
        <p:spPr bwMode="auto">
          <a:xfrm>
            <a:off x="490538" y="5337175"/>
            <a:ext cx="8348662" cy="758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254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ru-RU" sz="3600" kern="10" dirty="0">
              <a:ln w="2540">
                <a:solidFill>
                  <a:srgbClr val="8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133" name="WordArt 13"/>
          <p:cNvSpPr>
            <a:spLocks noChangeArrowheads="1" noChangeShapeType="1" noTextEdit="1"/>
          </p:cNvSpPr>
          <p:nvPr/>
        </p:nvSpPr>
        <p:spPr bwMode="auto">
          <a:xfrm>
            <a:off x="533400" y="1524000"/>
            <a:ext cx="7924800" cy="2895600"/>
          </a:xfrm>
          <a:prstGeom prst="rect">
            <a:avLst/>
          </a:prstGeom>
        </p:spPr>
        <p:txBody>
          <a:bodyPr wrap="none" fromWordArt="1">
            <a:prstTxWarp prst="textChevron">
              <a:avLst>
                <a:gd name="adj" fmla="val 21551"/>
              </a:avLst>
            </a:prstTxWarp>
          </a:bodyPr>
          <a:lstStyle/>
          <a:p>
            <a:pPr algn="ctr"/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Двугранный угол</a:t>
            </a:r>
          </a:p>
        </p:txBody>
      </p:sp>
      <p:sp>
        <p:nvSpPr>
          <p:cNvPr id="5137" name="WordArt 17"/>
          <p:cNvSpPr>
            <a:spLocks noChangeArrowheads="1" noChangeShapeType="1" noTextEdit="1"/>
          </p:cNvSpPr>
          <p:nvPr/>
        </p:nvSpPr>
        <p:spPr bwMode="auto">
          <a:xfrm>
            <a:off x="685800" y="609600"/>
            <a:ext cx="7620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254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  <a:endParaRPr lang="ru-RU" sz="3600" b="1" kern="10" dirty="0">
              <a:ln w="2540">
                <a:solidFill>
                  <a:srgbClr val="8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9" name="Freeform 9"/>
          <p:cNvSpPr>
            <a:spLocks/>
          </p:cNvSpPr>
          <p:nvPr/>
        </p:nvSpPr>
        <p:spPr bwMode="auto">
          <a:xfrm>
            <a:off x="381000" y="1231900"/>
            <a:ext cx="5219700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3288" y="0"/>
              </a:cxn>
            </a:cxnLst>
            <a:rect l="0" t="0" r="r" b="b"/>
            <a:pathLst>
              <a:path w="3288" h="312">
                <a:moveTo>
                  <a:pt x="0" y="312"/>
                </a:moveTo>
                <a:lnTo>
                  <a:pt x="3288" y="0"/>
                </a:lnTo>
              </a:path>
            </a:pathLst>
          </a:custGeom>
          <a:noFill/>
          <a:ln w="28575">
            <a:solidFill>
              <a:srgbClr val="66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495" name="Text Box 15"/>
          <p:cNvSpPr txBox="1">
            <a:spLocks noChangeArrowheads="1"/>
          </p:cNvSpPr>
          <p:nvPr/>
        </p:nvSpPr>
        <p:spPr bwMode="auto">
          <a:xfrm>
            <a:off x="228600" y="4648200"/>
            <a:ext cx="4343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Расстояние от точки до прямой – длина перпендикуляра, опущенного из точки А на прямую.</a:t>
            </a:r>
            <a:endParaRPr lang="ru-RU" sz="2800" i="1"/>
          </a:p>
        </p:txBody>
      </p:sp>
      <p:sp>
        <p:nvSpPr>
          <p:cNvPr id="532496" name="Text Box 16"/>
          <p:cNvSpPr txBox="1">
            <a:spLocks noChangeArrowheads="1"/>
          </p:cNvSpPr>
          <p:nvPr/>
        </p:nvSpPr>
        <p:spPr bwMode="auto">
          <a:xfrm>
            <a:off x="673100" y="979488"/>
            <a:ext cx="4889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3200"/>
          </a:p>
        </p:txBody>
      </p:sp>
      <p:sp>
        <p:nvSpPr>
          <p:cNvPr id="532507" name="Freeform 27"/>
          <p:cNvSpPr>
            <a:spLocks/>
          </p:cNvSpPr>
          <p:nvPr/>
        </p:nvSpPr>
        <p:spPr bwMode="auto">
          <a:xfrm>
            <a:off x="5181600" y="3065463"/>
            <a:ext cx="3124200" cy="1060450"/>
          </a:xfrm>
          <a:custGeom>
            <a:avLst/>
            <a:gdLst/>
            <a:ahLst/>
            <a:cxnLst>
              <a:cxn ang="0">
                <a:pos x="376" y="826"/>
              </a:cxn>
              <a:cxn ang="0">
                <a:pos x="29" y="429"/>
              </a:cxn>
              <a:cxn ang="0">
                <a:pos x="549" y="123"/>
              </a:cxn>
              <a:cxn ang="0">
                <a:pos x="2413" y="1"/>
              </a:cxn>
              <a:cxn ang="0">
                <a:pos x="3712" y="116"/>
              </a:cxn>
              <a:cxn ang="0">
                <a:pos x="4147" y="398"/>
              </a:cxn>
              <a:cxn ang="0">
                <a:pos x="3728" y="1060"/>
              </a:cxn>
              <a:cxn ang="0">
                <a:pos x="2352" y="948"/>
              </a:cxn>
              <a:cxn ang="0">
                <a:pos x="1040" y="980"/>
              </a:cxn>
              <a:cxn ang="0">
                <a:pos x="376" y="826"/>
              </a:cxn>
            </a:cxnLst>
            <a:rect l="0" t="0" r="r" b="b"/>
            <a:pathLst>
              <a:path w="4150" h="1152">
                <a:moveTo>
                  <a:pt x="376" y="826"/>
                </a:moveTo>
                <a:cubicBezTo>
                  <a:pt x="231" y="744"/>
                  <a:pt x="0" y="546"/>
                  <a:pt x="29" y="429"/>
                </a:cubicBezTo>
                <a:cubicBezTo>
                  <a:pt x="58" y="312"/>
                  <a:pt x="152" y="195"/>
                  <a:pt x="549" y="123"/>
                </a:cubicBezTo>
                <a:cubicBezTo>
                  <a:pt x="946" y="52"/>
                  <a:pt x="1886" y="2"/>
                  <a:pt x="2413" y="1"/>
                </a:cubicBezTo>
                <a:cubicBezTo>
                  <a:pt x="2940" y="0"/>
                  <a:pt x="3423" y="50"/>
                  <a:pt x="3712" y="116"/>
                </a:cubicBezTo>
                <a:cubicBezTo>
                  <a:pt x="4001" y="182"/>
                  <a:pt x="4144" y="241"/>
                  <a:pt x="4147" y="398"/>
                </a:cubicBezTo>
                <a:cubicBezTo>
                  <a:pt x="4150" y="555"/>
                  <a:pt x="4027" y="968"/>
                  <a:pt x="3728" y="1060"/>
                </a:cubicBezTo>
                <a:cubicBezTo>
                  <a:pt x="3429" y="1152"/>
                  <a:pt x="2800" y="961"/>
                  <a:pt x="2352" y="948"/>
                </a:cubicBezTo>
                <a:cubicBezTo>
                  <a:pt x="1904" y="935"/>
                  <a:pt x="1369" y="1000"/>
                  <a:pt x="1040" y="980"/>
                </a:cubicBezTo>
                <a:cubicBezTo>
                  <a:pt x="711" y="960"/>
                  <a:pt x="514" y="858"/>
                  <a:pt x="376" y="8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80322" dir="6506097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53250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3363913"/>
            <a:ext cx="381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32524" name="Group 44"/>
          <p:cNvGrpSpPr>
            <a:grpSpLocks/>
          </p:cNvGrpSpPr>
          <p:nvPr/>
        </p:nvGrpSpPr>
        <p:grpSpPr bwMode="auto">
          <a:xfrm>
            <a:off x="6553200" y="1192213"/>
            <a:ext cx="481013" cy="2628900"/>
            <a:chOff x="4224" y="1080"/>
            <a:chExt cx="303" cy="1656"/>
          </a:xfrm>
        </p:grpSpPr>
        <p:sp>
          <p:nvSpPr>
            <p:cNvPr id="532513" name="Freeform 33"/>
            <p:cNvSpPr>
              <a:spLocks/>
            </p:cNvSpPr>
            <p:nvPr/>
          </p:nvSpPr>
          <p:spPr bwMode="auto">
            <a:xfrm>
              <a:off x="4246" y="1080"/>
              <a:ext cx="2" cy="14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440"/>
                </a:cxn>
              </a:cxnLst>
              <a:rect l="0" t="0" r="r" b="b"/>
              <a:pathLst>
                <a:path w="2" h="1440">
                  <a:moveTo>
                    <a:pt x="0" y="0"/>
                  </a:moveTo>
                  <a:lnTo>
                    <a:pt x="2" y="1440"/>
                  </a:lnTo>
                </a:path>
              </a:pathLst>
            </a:custGeom>
            <a:noFill/>
            <a:ln w="28575" cmpd="sng">
              <a:solidFill>
                <a:srgbClr val="0033CC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2514" name="Oval 34"/>
            <p:cNvSpPr>
              <a:spLocks noChangeArrowheads="1"/>
            </p:cNvSpPr>
            <p:nvPr/>
          </p:nvSpPr>
          <p:spPr bwMode="auto">
            <a:xfrm>
              <a:off x="4224" y="24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2515" name="Text Box 35"/>
            <p:cNvSpPr txBox="1">
              <a:spLocks noChangeArrowheads="1"/>
            </p:cNvSpPr>
            <p:nvPr/>
          </p:nvSpPr>
          <p:spPr bwMode="auto">
            <a:xfrm>
              <a:off x="4272" y="244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/>
                <a:t>Н</a:t>
              </a:r>
            </a:p>
          </p:txBody>
        </p:sp>
      </p:grpSp>
      <p:sp>
        <p:nvSpPr>
          <p:cNvPr id="532509" name="Oval 29"/>
          <p:cNvSpPr>
            <a:spLocks noChangeArrowheads="1"/>
          </p:cNvSpPr>
          <p:nvPr/>
        </p:nvSpPr>
        <p:spPr bwMode="auto">
          <a:xfrm>
            <a:off x="6553200" y="11541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11" name="Text Box 31"/>
          <p:cNvSpPr txBox="1">
            <a:spLocks noChangeArrowheads="1"/>
          </p:cNvSpPr>
          <p:nvPr/>
        </p:nvSpPr>
        <p:spPr bwMode="auto">
          <a:xfrm>
            <a:off x="6629400" y="8255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А</a:t>
            </a:r>
          </a:p>
        </p:txBody>
      </p:sp>
      <p:sp>
        <p:nvSpPr>
          <p:cNvPr id="532526" name="Text Box 46"/>
          <p:cNvSpPr txBox="1">
            <a:spLocks noChangeArrowheads="1"/>
          </p:cNvSpPr>
          <p:nvPr/>
        </p:nvSpPr>
        <p:spPr bwMode="auto">
          <a:xfrm>
            <a:off x="4495800" y="4724400"/>
            <a:ext cx="4495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Расстояние от точки до плоскости –  длина перпендикуляра</a:t>
            </a:r>
          </a:p>
        </p:txBody>
      </p:sp>
      <p:sp>
        <p:nvSpPr>
          <p:cNvPr id="532527" name="Text Box 47"/>
          <p:cNvSpPr txBox="1">
            <a:spLocks noChangeArrowheads="1"/>
          </p:cNvSpPr>
          <p:nvPr/>
        </p:nvSpPr>
        <p:spPr bwMode="auto">
          <a:xfrm>
            <a:off x="76200" y="762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Повторение</a:t>
            </a:r>
            <a:endParaRPr lang="ru-RU" sz="28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32532" name="Group 52"/>
          <p:cNvGrpSpPr>
            <a:grpSpLocks/>
          </p:cNvGrpSpPr>
          <p:nvPr/>
        </p:nvGrpSpPr>
        <p:grpSpPr bwMode="auto">
          <a:xfrm>
            <a:off x="2603500" y="838200"/>
            <a:ext cx="617538" cy="3008313"/>
            <a:chOff x="1640" y="528"/>
            <a:chExt cx="389" cy="1895"/>
          </a:xfrm>
        </p:grpSpPr>
        <p:grpSp>
          <p:nvGrpSpPr>
            <p:cNvPr id="532530" name="Group 50"/>
            <p:cNvGrpSpPr>
              <a:grpSpLocks/>
            </p:cNvGrpSpPr>
            <p:nvPr/>
          </p:nvGrpSpPr>
          <p:grpSpPr bwMode="auto">
            <a:xfrm>
              <a:off x="1640" y="912"/>
              <a:ext cx="361" cy="1511"/>
              <a:chOff x="1640" y="912"/>
              <a:chExt cx="361" cy="1511"/>
            </a:xfrm>
          </p:grpSpPr>
          <p:sp>
            <p:nvSpPr>
              <p:cNvPr id="532493" name="Freeform 13"/>
              <p:cNvSpPr>
                <a:spLocks/>
              </p:cNvSpPr>
              <p:nvPr/>
            </p:nvSpPr>
            <p:spPr bwMode="auto">
              <a:xfrm>
                <a:off x="1896" y="968"/>
                <a:ext cx="105" cy="14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5" y="1455"/>
                  </a:cxn>
                </a:cxnLst>
                <a:rect l="0" t="0" r="r" b="b"/>
                <a:pathLst>
                  <a:path w="105" h="1455">
                    <a:moveTo>
                      <a:pt x="0" y="0"/>
                    </a:moveTo>
                    <a:lnTo>
                      <a:pt x="105" y="1455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2505" name="Freeform 25"/>
              <p:cNvSpPr>
                <a:spLocks/>
              </p:cNvSpPr>
              <p:nvPr/>
            </p:nvSpPr>
            <p:spPr bwMode="auto">
              <a:xfrm>
                <a:off x="1640" y="968"/>
                <a:ext cx="272" cy="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" y="272"/>
                  </a:cxn>
                  <a:cxn ang="0">
                    <a:pos x="272" y="240"/>
                  </a:cxn>
                </a:cxnLst>
                <a:rect l="0" t="0" r="r" b="b"/>
                <a:pathLst>
                  <a:path w="272" h="272">
                    <a:moveTo>
                      <a:pt x="0" y="0"/>
                    </a:moveTo>
                    <a:lnTo>
                      <a:pt x="32" y="272"/>
                    </a:lnTo>
                    <a:lnTo>
                      <a:pt x="272" y="24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2529" name="Oval 49"/>
              <p:cNvSpPr>
                <a:spLocks noChangeArrowheads="1"/>
              </p:cNvSpPr>
              <p:nvPr/>
            </p:nvSpPr>
            <p:spPr bwMode="auto">
              <a:xfrm>
                <a:off x="1872" y="9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32531" name="Text Box 51"/>
            <p:cNvSpPr txBox="1">
              <a:spLocks noChangeArrowheads="1"/>
            </p:cNvSpPr>
            <p:nvPr/>
          </p:nvSpPr>
          <p:spPr bwMode="auto">
            <a:xfrm>
              <a:off x="1728" y="528"/>
              <a:ext cx="30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Н</a:t>
              </a:r>
              <a:endParaRPr lang="ru-RU" sz="3200"/>
            </a:p>
          </p:txBody>
        </p:sp>
      </p:grpSp>
      <p:sp>
        <p:nvSpPr>
          <p:cNvPr id="532498" name="Text Box 18"/>
          <p:cNvSpPr txBox="1">
            <a:spLocks noChangeArrowheads="1"/>
          </p:cNvSpPr>
          <p:nvPr/>
        </p:nvSpPr>
        <p:spPr bwMode="auto">
          <a:xfrm>
            <a:off x="3200400" y="3657600"/>
            <a:ext cx="47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</a:t>
            </a:r>
            <a:endParaRPr lang="ru-RU" sz="3200"/>
          </a:p>
        </p:txBody>
      </p:sp>
      <p:sp>
        <p:nvSpPr>
          <p:cNvPr id="532528" name="Oval 48"/>
          <p:cNvSpPr>
            <a:spLocks noChangeArrowheads="1"/>
          </p:cNvSpPr>
          <p:nvPr/>
        </p:nvSpPr>
        <p:spPr bwMode="auto">
          <a:xfrm>
            <a:off x="3124200" y="3810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53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95" grpId="0"/>
      <p:bldP spid="5325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938" name="Group 18"/>
          <p:cNvGrpSpPr>
            <a:grpSpLocks/>
          </p:cNvGrpSpPr>
          <p:nvPr/>
        </p:nvGrpSpPr>
        <p:grpSpPr bwMode="auto">
          <a:xfrm>
            <a:off x="4254500" y="1485900"/>
            <a:ext cx="26988" cy="4914900"/>
            <a:chOff x="2488" y="1200"/>
            <a:chExt cx="17" cy="3096"/>
          </a:xfrm>
        </p:grpSpPr>
        <p:sp>
          <p:nvSpPr>
            <p:cNvPr id="465939" name="Freeform 19"/>
            <p:cNvSpPr>
              <a:spLocks/>
            </p:cNvSpPr>
            <p:nvPr/>
          </p:nvSpPr>
          <p:spPr bwMode="auto">
            <a:xfrm>
              <a:off x="2504" y="1200"/>
              <a:ext cx="1" cy="1680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0" y="0"/>
                </a:cxn>
              </a:cxnLst>
              <a:rect l="0" t="0" r="r" b="b"/>
              <a:pathLst>
                <a:path w="1" h="1680">
                  <a:moveTo>
                    <a:pt x="0" y="1680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65940" name="Freeform 20"/>
            <p:cNvSpPr>
              <a:spLocks/>
            </p:cNvSpPr>
            <p:nvPr/>
          </p:nvSpPr>
          <p:spPr bwMode="auto">
            <a:xfrm>
              <a:off x="2488" y="2832"/>
              <a:ext cx="8" cy="856"/>
            </a:xfrm>
            <a:custGeom>
              <a:avLst/>
              <a:gdLst/>
              <a:ahLst/>
              <a:cxnLst>
                <a:cxn ang="0">
                  <a:pos x="0" y="856"/>
                </a:cxn>
                <a:cxn ang="0">
                  <a:pos x="8" y="0"/>
                </a:cxn>
              </a:cxnLst>
              <a:rect l="0" t="0" r="r" b="b"/>
              <a:pathLst>
                <a:path w="8" h="856">
                  <a:moveTo>
                    <a:pt x="0" y="856"/>
                  </a:moveTo>
                  <a:lnTo>
                    <a:pt x="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65941" name="Freeform 21"/>
            <p:cNvSpPr>
              <a:spLocks/>
            </p:cNvSpPr>
            <p:nvPr/>
          </p:nvSpPr>
          <p:spPr bwMode="auto">
            <a:xfrm>
              <a:off x="2488" y="3720"/>
              <a:ext cx="1" cy="576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0" y="0"/>
                </a:cxn>
              </a:cxnLst>
              <a:rect l="0" t="0" r="r" b="b"/>
              <a:pathLst>
                <a:path w="1" h="576">
                  <a:moveTo>
                    <a:pt x="0" y="57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65922" name="Group 2"/>
          <p:cNvGrpSpPr>
            <a:grpSpLocks/>
          </p:cNvGrpSpPr>
          <p:nvPr/>
        </p:nvGrpSpPr>
        <p:grpSpPr bwMode="auto">
          <a:xfrm>
            <a:off x="304800" y="3810000"/>
            <a:ext cx="8534400" cy="1828800"/>
            <a:chOff x="336" y="2024"/>
            <a:chExt cx="4280" cy="1152"/>
          </a:xfrm>
        </p:grpSpPr>
        <p:sp>
          <p:nvSpPr>
            <p:cNvPr id="465923" name="Freeform 3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solidFill>
              <a:srgbClr val="9999FF">
                <a:alpha val="4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65924" name="Freeform 4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9999FF">
                <a:alpha val="4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65925" name="Freeform 5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9999FF">
                <a:alpha val="4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65931" name="Text Box 11"/>
          <p:cNvSpPr txBox="1">
            <a:spLocks noChangeArrowheads="1"/>
          </p:cNvSpPr>
          <p:nvPr/>
        </p:nvSpPr>
        <p:spPr bwMode="auto">
          <a:xfrm>
            <a:off x="3902075" y="13335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В</a:t>
            </a:r>
          </a:p>
        </p:txBody>
      </p:sp>
      <p:sp>
        <p:nvSpPr>
          <p:cNvPr id="465936" name="Freeform 16"/>
          <p:cNvSpPr>
            <a:spLocks/>
          </p:cNvSpPr>
          <p:nvPr/>
        </p:nvSpPr>
        <p:spPr bwMode="auto">
          <a:xfrm>
            <a:off x="4267200" y="38481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65932" name="Text Box 12"/>
          <p:cNvSpPr txBox="1">
            <a:spLocks noChangeArrowheads="1"/>
          </p:cNvSpPr>
          <p:nvPr/>
        </p:nvSpPr>
        <p:spPr bwMode="auto">
          <a:xfrm>
            <a:off x="4191000" y="42291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465930" name="Freeform 10"/>
          <p:cNvSpPr>
            <a:spLocks/>
          </p:cNvSpPr>
          <p:nvPr/>
        </p:nvSpPr>
        <p:spPr bwMode="auto">
          <a:xfrm>
            <a:off x="4279900" y="1752600"/>
            <a:ext cx="2489200" cy="3632200"/>
          </a:xfrm>
          <a:custGeom>
            <a:avLst/>
            <a:gdLst/>
            <a:ahLst/>
            <a:cxnLst>
              <a:cxn ang="0">
                <a:pos x="1568" y="2288"/>
              </a:cxn>
              <a:cxn ang="0">
                <a:pos x="1544" y="2272"/>
              </a:cxn>
              <a:cxn ang="0">
                <a:pos x="0" y="8"/>
              </a:cxn>
              <a:cxn ang="0">
                <a:pos x="0" y="0"/>
              </a:cxn>
              <a:cxn ang="0">
                <a:pos x="1536" y="2272"/>
              </a:cxn>
              <a:cxn ang="0">
                <a:pos x="1552" y="2272"/>
              </a:cxn>
            </a:cxnLst>
            <a:rect l="0" t="0" r="r" b="b"/>
            <a:pathLst>
              <a:path w="1568" h="2288">
                <a:moveTo>
                  <a:pt x="1568" y="2288"/>
                </a:moveTo>
                <a:lnTo>
                  <a:pt x="1544" y="2272"/>
                </a:lnTo>
                <a:lnTo>
                  <a:pt x="0" y="8"/>
                </a:lnTo>
                <a:lnTo>
                  <a:pt x="0" y="0"/>
                </a:lnTo>
                <a:lnTo>
                  <a:pt x="1536" y="2272"/>
                </a:lnTo>
                <a:lnTo>
                  <a:pt x="1552" y="2272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65934" name="Text Box 14"/>
          <p:cNvSpPr txBox="1">
            <a:spLocks noChangeArrowheads="1"/>
          </p:cNvSpPr>
          <p:nvPr/>
        </p:nvSpPr>
        <p:spPr bwMode="auto">
          <a:xfrm>
            <a:off x="6781800" y="4914900"/>
            <a:ext cx="481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M</a:t>
            </a:r>
            <a:endParaRPr lang="ru-RU" sz="2800" b="1"/>
          </a:p>
        </p:txBody>
      </p:sp>
      <p:sp>
        <p:nvSpPr>
          <p:cNvPr id="465955" name="Oval 35"/>
          <p:cNvSpPr>
            <a:spLocks noChangeArrowheads="1"/>
          </p:cNvSpPr>
          <p:nvPr/>
        </p:nvSpPr>
        <p:spPr bwMode="auto">
          <a:xfrm>
            <a:off x="4191000" y="40767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5959" name="Oval 39"/>
          <p:cNvSpPr>
            <a:spLocks noChangeArrowheads="1"/>
          </p:cNvSpPr>
          <p:nvPr/>
        </p:nvSpPr>
        <p:spPr bwMode="auto">
          <a:xfrm>
            <a:off x="4191000" y="17145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5960" name="Text Box 40"/>
          <p:cNvSpPr txBox="1">
            <a:spLocks noChangeArrowheads="1"/>
          </p:cNvSpPr>
          <p:nvPr/>
        </p:nvSpPr>
        <p:spPr bwMode="auto">
          <a:xfrm>
            <a:off x="152400" y="76200"/>
            <a:ext cx="891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Из точки В к плоскости проведена наклонная, равная 12 см. Угол между наклонной и ее проекцией на плоскость равен 30</a:t>
            </a:r>
            <a:r>
              <a:rPr lang="ru-RU" sz="2400" baseline="30000"/>
              <a:t>0</a:t>
            </a:r>
            <a:r>
              <a:rPr lang="ru-RU" sz="2400"/>
              <a:t>. Найти расстояние от точки В до плоскости.</a:t>
            </a:r>
          </a:p>
        </p:txBody>
      </p:sp>
      <p:sp>
        <p:nvSpPr>
          <p:cNvPr id="465961" name="Freeform 41"/>
          <p:cNvSpPr>
            <a:spLocks/>
          </p:cNvSpPr>
          <p:nvPr/>
        </p:nvSpPr>
        <p:spPr bwMode="auto">
          <a:xfrm>
            <a:off x="4292600" y="4191000"/>
            <a:ext cx="2489200" cy="1219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68" y="768"/>
              </a:cxn>
            </a:cxnLst>
            <a:rect l="0" t="0" r="r" b="b"/>
            <a:pathLst>
              <a:path w="1568" h="768">
                <a:moveTo>
                  <a:pt x="0" y="0"/>
                </a:moveTo>
                <a:lnTo>
                  <a:pt x="1568" y="768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65962" name="Oval 42"/>
          <p:cNvSpPr>
            <a:spLocks noChangeArrowheads="1"/>
          </p:cNvSpPr>
          <p:nvPr/>
        </p:nvSpPr>
        <p:spPr bwMode="auto">
          <a:xfrm>
            <a:off x="6629400" y="5257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5963" name="Rectangle 43"/>
          <p:cNvSpPr>
            <a:spLocks noChangeArrowheads="1"/>
          </p:cNvSpPr>
          <p:nvPr/>
        </p:nvSpPr>
        <p:spPr bwMode="auto">
          <a:xfrm>
            <a:off x="5257800" y="2971800"/>
            <a:ext cx="969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12 см</a:t>
            </a:r>
          </a:p>
        </p:txBody>
      </p:sp>
      <p:sp>
        <p:nvSpPr>
          <p:cNvPr id="465964" name="Rectangle 44"/>
          <p:cNvSpPr>
            <a:spLocks noChangeArrowheads="1"/>
          </p:cNvSpPr>
          <p:nvPr/>
        </p:nvSpPr>
        <p:spPr bwMode="auto">
          <a:xfrm>
            <a:off x="5867400" y="470852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30</a:t>
            </a:r>
            <a:r>
              <a:rPr lang="ru-RU" sz="2000" b="1" baseline="30000"/>
              <a:t>0</a:t>
            </a:r>
            <a:endParaRPr lang="ru-RU" sz="2000" b="1"/>
          </a:p>
        </p:txBody>
      </p:sp>
      <p:sp>
        <p:nvSpPr>
          <p:cNvPr id="465965" name="Rectangle 45"/>
          <p:cNvSpPr>
            <a:spLocks noChangeArrowheads="1"/>
          </p:cNvSpPr>
          <p:nvPr/>
        </p:nvSpPr>
        <p:spPr bwMode="auto">
          <a:xfrm>
            <a:off x="3810000" y="2416175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5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5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6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5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5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46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5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5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46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6" grpId="0" animBg="1"/>
      <p:bldP spid="465963" grpId="0"/>
      <p:bldP spid="465964" grpId="0"/>
      <p:bldP spid="4659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538" name="Group 10"/>
          <p:cNvGrpSpPr>
            <a:grpSpLocks/>
          </p:cNvGrpSpPr>
          <p:nvPr/>
        </p:nvGrpSpPr>
        <p:grpSpPr bwMode="auto">
          <a:xfrm>
            <a:off x="4254500" y="1943100"/>
            <a:ext cx="26988" cy="4914900"/>
            <a:chOff x="2488" y="1200"/>
            <a:chExt cx="17" cy="3096"/>
          </a:xfrm>
        </p:grpSpPr>
        <p:sp>
          <p:nvSpPr>
            <p:cNvPr id="534539" name="Freeform 11"/>
            <p:cNvSpPr>
              <a:spLocks/>
            </p:cNvSpPr>
            <p:nvPr/>
          </p:nvSpPr>
          <p:spPr bwMode="auto">
            <a:xfrm>
              <a:off x="2504" y="1200"/>
              <a:ext cx="1" cy="1680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0" y="0"/>
                </a:cxn>
              </a:cxnLst>
              <a:rect l="0" t="0" r="r" b="b"/>
              <a:pathLst>
                <a:path w="1" h="1680">
                  <a:moveTo>
                    <a:pt x="0" y="1680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4540" name="Freeform 12"/>
            <p:cNvSpPr>
              <a:spLocks/>
            </p:cNvSpPr>
            <p:nvPr/>
          </p:nvSpPr>
          <p:spPr bwMode="auto">
            <a:xfrm>
              <a:off x="2488" y="2832"/>
              <a:ext cx="8" cy="856"/>
            </a:xfrm>
            <a:custGeom>
              <a:avLst/>
              <a:gdLst/>
              <a:ahLst/>
              <a:cxnLst>
                <a:cxn ang="0">
                  <a:pos x="0" y="856"/>
                </a:cxn>
                <a:cxn ang="0">
                  <a:pos x="8" y="0"/>
                </a:cxn>
              </a:cxnLst>
              <a:rect l="0" t="0" r="r" b="b"/>
              <a:pathLst>
                <a:path w="8" h="856">
                  <a:moveTo>
                    <a:pt x="0" y="856"/>
                  </a:moveTo>
                  <a:lnTo>
                    <a:pt x="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4541" name="Freeform 13"/>
            <p:cNvSpPr>
              <a:spLocks/>
            </p:cNvSpPr>
            <p:nvPr/>
          </p:nvSpPr>
          <p:spPr bwMode="auto">
            <a:xfrm>
              <a:off x="2488" y="3720"/>
              <a:ext cx="1" cy="576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0" y="0"/>
                </a:cxn>
              </a:cxnLst>
              <a:rect l="0" t="0" r="r" b="b"/>
              <a:pathLst>
                <a:path w="1" h="576">
                  <a:moveTo>
                    <a:pt x="0" y="57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4570" name="Group 42"/>
          <p:cNvGrpSpPr>
            <a:grpSpLocks/>
          </p:cNvGrpSpPr>
          <p:nvPr/>
        </p:nvGrpSpPr>
        <p:grpSpPr bwMode="auto">
          <a:xfrm>
            <a:off x="152400" y="4343400"/>
            <a:ext cx="8534400" cy="1828800"/>
            <a:chOff x="336" y="2024"/>
            <a:chExt cx="4280" cy="1152"/>
          </a:xfrm>
        </p:grpSpPr>
        <p:sp>
          <p:nvSpPr>
            <p:cNvPr id="534571" name="Freeform 43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solidFill>
              <a:srgbClr val="9999FF">
                <a:alpha val="4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4572" name="Freeform 44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9999FF">
                <a:alpha val="4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4573" name="Freeform 45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9999FF">
                <a:alpha val="4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534557" name="Object 29"/>
          <p:cNvGraphicFramePr>
            <a:graphicFrameLocks noChangeAspect="1"/>
          </p:cNvGraphicFramePr>
          <p:nvPr/>
        </p:nvGraphicFramePr>
        <p:xfrm>
          <a:off x="4191000" y="3352800"/>
          <a:ext cx="609600" cy="577850"/>
        </p:xfrm>
        <a:graphic>
          <a:graphicData uri="http://schemas.openxmlformats.org/presentationml/2006/ole">
            <p:oleObj spid="_x0000_s534557" name="Формула" r:id="rId4" imgW="241200" imgH="228600" progId="Equation.3">
              <p:embed/>
            </p:oleObj>
          </a:graphicData>
        </a:graphic>
      </p:graphicFrame>
      <p:sp>
        <p:nvSpPr>
          <p:cNvPr id="534534" name="Text Box 6"/>
          <p:cNvSpPr txBox="1">
            <a:spLocks noChangeArrowheads="1"/>
          </p:cNvSpPr>
          <p:nvPr/>
        </p:nvSpPr>
        <p:spPr bwMode="auto">
          <a:xfrm>
            <a:off x="3902075" y="17907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В</a:t>
            </a:r>
          </a:p>
        </p:txBody>
      </p:sp>
      <p:sp>
        <p:nvSpPr>
          <p:cNvPr id="534535" name="Freeform 7"/>
          <p:cNvSpPr>
            <a:spLocks/>
          </p:cNvSpPr>
          <p:nvPr/>
        </p:nvSpPr>
        <p:spPr bwMode="auto">
          <a:xfrm>
            <a:off x="4267200" y="43053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4537" name="Text Box 9"/>
          <p:cNvSpPr txBox="1">
            <a:spLocks noChangeArrowheads="1"/>
          </p:cNvSpPr>
          <p:nvPr/>
        </p:nvSpPr>
        <p:spPr bwMode="auto">
          <a:xfrm>
            <a:off x="4191000" y="46863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534545" name="Text Box 17"/>
          <p:cNvSpPr txBox="1">
            <a:spLocks noChangeArrowheads="1"/>
          </p:cNvSpPr>
          <p:nvPr/>
        </p:nvSpPr>
        <p:spPr bwMode="auto">
          <a:xfrm>
            <a:off x="6781800" y="5372100"/>
            <a:ext cx="481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M</a:t>
            </a:r>
            <a:endParaRPr lang="ru-RU" sz="2800" b="1"/>
          </a:p>
        </p:txBody>
      </p:sp>
      <p:sp>
        <p:nvSpPr>
          <p:cNvPr id="534548" name="Freeform 20"/>
          <p:cNvSpPr>
            <a:spLocks/>
          </p:cNvSpPr>
          <p:nvPr/>
        </p:nvSpPr>
        <p:spPr bwMode="auto">
          <a:xfrm flipH="1">
            <a:off x="4048125" y="43053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4551" name="Text Box 23"/>
          <p:cNvSpPr txBox="1">
            <a:spLocks noChangeArrowheads="1"/>
          </p:cNvSpPr>
          <p:nvPr/>
        </p:nvSpPr>
        <p:spPr bwMode="auto">
          <a:xfrm>
            <a:off x="762000" y="54483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А</a:t>
            </a:r>
          </a:p>
        </p:txBody>
      </p:sp>
      <p:sp>
        <p:nvSpPr>
          <p:cNvPr id="534556" name="Text Box 28"/>
          <p:cNvSpPr txBox="1">
            <a:spLocks noChangeArrowheads="1"/>
          </p:cNvSpPr>
          <p:nvPr/>
        </p:nvSpPr>
        <p:spPr bwMode="auto">
          <a:xfrm>
            <a:off x="152400" y="76200"/>
            <a:ext cx="8915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Из точки В к плоскости проведены две наклонные, которые образуют со своими проекциями на плоскость углы в 30</a:t>
            </a:r>
            <a:r>
              <a:rPr lang="ru-RU" sz="2400" baseline="30000"/>
              <a:t>0</a:t>
            </a:r>
            <a:r>
              <a:rPr lang="ru-RU" sz="2400"/>
              <a:t>. Угол между наклонными равен 60</a:t>
            </a:r>
            <a:r>
              <a:rPr lang="ru-RU" sz="2400" baseline="30000"/>
              <a:t>0</a:t>
            </a:r>
            <a:r>
              <a:rPr lang="ru-RU" sz="2400"/>
              <a:t>. Найдите расстояние между основаниями наклонных, если расстояние от точки В до плоскости равно      .</a:t>
            </a:r>
          </a:p>
        </p:txBody>
      </p:sp>
      <p:sp>
        <p:nvSpPr>
          <p:cNvPr id="534558" name="Line 30"/>
          <p:cNvSpPr>
            <a:spLocks noChangeShapeType="1"/>
          </p:cNvSpPr>
          <p:nvPr/>
        </p:nvSpPr>
        <p:spPr bwMode="auto">
          <a:xfrm flipV="1">
            <a:off x="1219200" y="5791200"/>
            <a:ext cx="5486400" cy="76200"/>
          </a:xfrm>
          <a:prstGeom prst="line">
            <a:avLst/>
          </a:prstGeom>
          <a:noFill/>
          <a:ln w="38100" cmpd="dbl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4559" name="Rectangle 31"/>
          <p:cNvSpPr>
            <a:spLocks noChangeArrowheads="1"/>
          </p:cNvSpPr>
          <p:nvPr/>
        </p:nvSpPr>
        <p:spPr bwMode="auto">
          <a:xfrm>
            <a:off x="5918200" y="5181600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30</a:t>
            </a:r>
            <a:r>
              <a:rPr lang="ru-RU" sz="2000" b="1" baseline="30000"/>
              <a:t>0</a:t>
            </a:r>
            <a:endParaRPr lang="ru-RU" sz="2000" b="1"/>
          </a:p>
        </p:txBody>
      </p:sp>
      <p:sp>
        <p:nvSpPr>
          <p:cNvPr id="534560" name="Rectangle 32"/>
          <p:cNvSpPr>
            <a:spLocks noChangeArrowheads="1"/>
          </p:cNvSpPr>
          <p:nvPr/>
        </p:nvSpPr>
        <p:spPr bwMode="auto">
          <a:xfrm>
            <a:off x="1524000" y="531812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30</a:t>
            </a:r>
            <a:r>
              <a:rPr lang="ru-RU" sz="2000" b="1" baseline="30000"/>
              <a:t>0</a:t>
            </a:r>
            <a:endParaRPr lang="ru-RU" sz="2000" b="1"/>
          </a:p>
        </p:txBody>
      </p:sp>
      <p:graphicFrame>
        <p:nvGraphicFramePr>
          <p:cNvPr id="534561" name="Object 33"/>
          <p:cNvGraphicFramePr>
            <a:graphicFrameLocks noChangeAspect="1"/>
          </p:cNvGraphicFramePr>
          <p:nvPr/>
        </p:nvGraphicFramePr>
        <p:xfrm>
          <a:off x="5314950" y="3276600"/>
          <a:ext cx="801688" cy="577850"/>
        </p:xfrm>
        <a:graphic>
          <a:graphicData uri="http://schemas.openxmlformats.org/presentationml/2006/ole">
            <p:oleObj spid="_x0000_s534561" name="Формула" r:id="rId5" imgW="317160" imgH="228600" progId="Equation.3">
              <p:embed/>
            </p:oleObj>
          </a:graphicData>
        </a:graphic>
      </p:graphicFrame>
      <p:graphicFrame>
        <p:nvGraphicFramePr>
          <p:cNvPr id="534562" name="Object 34"/>
          <p:cNvGraphicFramePr>
            <a:graphicFrameLocks noChangeAspect="1"/>
          </p:cNvGraphicFramePr>
          <p:nvPr/>
        </p:nvGraphicFramePr>
        <p:xfrm>
          <a:off x="2133600" y="3429000"/>
          <a:ext cx="801688" cy="577850"/>
        </p:xfrm>
        <a:graphic>
          <a:graphicData uri="http://schemas.openxmlformats.org/presentationml/2006/ole">
            <p:oleObj spid="_x0000_s534562" name="Формула" r:id="rId6" imgW="317160" imgH="228600" progId="Equation.3">
              <p:embed/>
            </p:oleObj>
          </a:graphicData>
        </a:graphic>
      </p:graphicFrame>
      <p:sp>
        <p:nvSpPr>
          <p:cNvPr id="534565" name="Freeform 37"/>
          <p:cNvSpPr>
            <a:spLocks/>
          </p:cNvSpPr>
          <p:nvPr/>
        </p:nvSpPr>
        <p:spPr bwMode="auto">
          <a:xfrm>
            <a:off x="4267200" y="2209800"/>
            <a:ext cx="2476500" cy="3606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60" y="2272"/>
              </a:cxn>
              <a:cxn ang="0">
                <a:pos x="0" y="1536"/>
              </a:cxn>
            </a:cxnLst>
            <a:rect l="0" t="0" r="r" b="b"/>
            <a:pathLst>
              <a:path w="1560" h="2272">
                <a:moveTo>
                  <a:pt x="0" y="0"/>
                </a:moveTo>
                <a:lnTo>
                  <a:pt x="1560" y="2272"/>
                </a:lnTo>
                <a:lnTo>
                  <a:pt x="0" y="153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4566" name="Freeform 38"/>
          <p:cNvSpPr>
            <a:spLocks/>
          </p:cNvSpPr>
          <p:nvPr/>
        </p:nvSpPr>
        <p:spPr bwMode="auto">
          <a:xfrm>
            <a:off x="1219200" y="2209800"/>
            <a:ext cx="3048000" cy="3657600"/>
          </a:xfrm>
          <a:custGeom>
            <a:avLst/>
            <a:gdLst/>
            <a:ahLst/>
            <a:cxnLst>
              <a:cxn ang="0">
                <a:pos x="1920" y="0"/>
              </a:cxn>
              <a:cxn ang="0">
                <a:pos x="0" y="2304"/>
              </a:cxn>
              <a:cxn ang="0">
                <a:pos x="1920" y="1536"/>
              </a:cxn>
            </a:cxnLst>
            <a:rect l="0" t="0" r="r" b="b"/>
            <a:pathLst>
              <a:path w="1920" h="2304">
                <a:moveTo>
                  <a:pt x="1920" y="0"/>
                </a:moveTo>
                <a:lnTo>
                  <a:pt x="0" y="2304"/>
                </a:lnTo>
                <a:lnTo>
                  <a:pt x="1920" y="153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4554" name="Oval 26"/>
          <p:cNvSpPr>
            <a:spLocks noChangeArrowheads="1"/>
          </p:cNvSpPr>
          <p:nvPr/>
        </p:nvSpPr>
        <p:spPr bwMode="auto">
          <a:xfrm>
            <a:off x="4191000" y="45339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34568" name="Object 40"/>
          <p:cNvGraphicFramePr>
            <a:graphicFrameLocks noChangeAspect="1"/>
          </p:cNvGraphicFramePr>
          <p:nvPr/>
        </p:nvGraphicFramePr>
        <p:xfrm>
          <a:off x="3048000" y="1474788"/>
          <a:ext cx="533400" cy="506412"/>
        </p:xfrm>
        <a:graphic>
          <a:graphicData uri="http://schemas.openxmlformats.org/presentationml/2006/ole">
            <p:oleObj spid="_x0000_s534568" name="Формула" r:id="rId7" imgW="241200" imgH="228600" progId="Equation.3">
              <p:embed/>
            </p:oleObj>
          </a:graphicData>
        </a:graphic>
      </p:graphicFrame>
      <p:sp>
        <p:nvSpPr>
          <p:cNvPr id="534569" name="Rectangle 41"/>
          <p:cNvSpPr>
            <a:spLocks noChangeArrowheads="1"/>
          </p:cNvSpPr>
          <p:nvPr/>
        </p:nvSpPr>
        <p:spPr bwMode="auto">
          <a:xfrm>
            <a:off x="3697288" y="5241925"/>
            <a:ext cx="4937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grpSp>
        <p:nvGrpSpPr>
          <p:cNvPr id="534575" name="Group 47"/>
          <p:cNvGrpSpPr>
            <a:grpSpLocks/>
          </p:cNvGrpSpPr>
          <p:nvPr/>
        </p:nvGrpSpPr>
        <p:grpSpPr bwMode="auto">
          <a:xfrm>
            <a:off x="1219200" y="2235200"/>
            <a:ext cx="5486400" cy="3632200"/>
            <a:chOff x="768" y="1408"/>
            <a:chExt cx="3456" cy="2288"/>
          </a:xfrm>
        </p:grpSpPr>
        <p:sp>
          <p:nvSpPr>
            <p:cNvPr id="534574" name="Freeform 46"/>
            <p:cNvSpPr>
              <a:spLocks/>
            </p:cNvSpPr>
            <p:nvPr/>
          </p:nvSpPr>
          <p:spPr bwMode="auto">
            <a:xfrm>
              <a:off x="768" y="1408"/>
              <a:ext cx="3456" cy="2288"/>
            </a:xfrm>
            <a:custGeom>
              <a:avLst/>
              <a:gdLst/>
              <a:ahLst/>
              <a:cxnLst>
                <a:cxn ang="0">
                  <a:pos x="0" y="2288"/>
                </a:cxn>
                <a:cxn ang="0">
                  <a:pos x="3456" y="2240"/>
                </a:cxn>
                <a:cxn ang="0">
                  <a:pos x="1920" y="0"/>
                </a:cxn>
                <a:cxn ang="0">
                  <a:pos x="0" y="2288"/>
                </a:cxn>
              </a:cxnLst>
              <a:rect l="0" t="0" r="r" b="b"/>
              <a:pathLst>
                <a:path w="3456" h="2288">
                  <a:moveTo>
                    <a:pt x="0" y="2288"/>
                  </a:moveTo>
                  <a:lnTo>
                    <a:pt x="3456" y="2240"/>
                  </a:lnTo>
                  <a:lnTo>
                    <a:pt x="1920" y="0"/>
                  </a:lnTo>
                  <a:lnTo>
                    <a:pt x="0" y="2288"/>
                  </a:lnTo>
                  <a:close/>
                </a:path>
              </a:pathLst>
            </a:custGeom>
            <a:solidFill>
              <a:srgbClr val="FF99CC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4563" name="Arc 35"/>
            <p:cNvSpPr>
              <a:spLocks/>
            </p:cNvSpPr>
            <p:nvPr/>
          </p:nvSpPr>
          <p:spPr bwMode="auto">
            <a:xfrm>
              <a:off x="2316" y="1488"/>
              <a:ext cx="704" cy="480"/>
            </a:xfrm>
            <a:custGeom>
              <a:avLst/>
              <a:gdLst>
                <a:gd name="G0" fmla="+- 14924 0 0"/>
                <a:gd name="G1" fmla="+- 0 0 0"/>
                <a:gd name="G2" fmla="+- 21600 0 0"/>
                <a:gd name="T0" fmla="*/ 30180 w 30180"/>
                <a:gd name="T1" fmla="*/ 15291 h 21600"/>
                <a:gd name="T2" fmla="*/ 0 w 30180"/>
                <a:gd name="T3" fmla="*/ 15616 h 21600"/>
                <a:gd name="T4" fmla="*/ 14924 w 3018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80" h="21600" fill="none" extrusionOk="0">
                  <a:moveTo>
                    <a:pt x="30179" y="15290"/>
                  </a:moveTo>
                  <a:cubicBezTo>
                    <a:pt x="26130" y="19331"/>
                    <a:pt x="20644" y="21599"/>
                    <a:pt x="14924" y="21600"/>
                  </a:cubicBezTo>
                  <a:cubicBezTo>
                    <a:pt x="9364" y="21600"/>
                    <a:pt x="4019" y="19456"/>
                    <a:pt x="0" y="15615"/>
                  </a:cubicBezTo>
                </a:path>
                <a:path w="30180" h="21600" stroke="0" extrusionOk="0">
                  <a:moveTo>
                    <a:pt x="30179" y="15290"/>
                  </a:moveTo>
                  <a:cubicBezTo>
                    <a:pt x="26130" y="19331"/>
                    <a:pt x="20644" y="21599"/>
                    <a:pt x="14924" y="21600"/>
                  </a:cubicBezTo>
                  <a:cubicBezTo>
                    <a:pt x="9364" y="21600"/>
                    <a:pt x="4019" y="19456"/>
                    <a:pt x="0" y="15615"/>
                  </a:cubicBezTo>
                  <a:lnTo>
                    <a:pt x="14924" y="0"/>
                  </a:lnTo>
                  <a:close/>
                </a:path>
              </a:pathLst>
            </a:cu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34555" name="Oval 27"/>
          <p:cNvSpPr>
            <a:spLocks noChangeArrowheads="1"/>
          </p:cNvSpPr>
          <p:nvPr/>
        </p:nvSpPr>
        <p:spPr bwMode="auto">
          <a:xfrm>
            <a:off x="4191000" y="21717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4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4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4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4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34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53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4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4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53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4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4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53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3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53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4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5" grpId="0" animBg="1"/>
      <p:bldP spid="534548" grpId="0" animBg="1"/>
      <p:bldP spid="534558" grpId="0" animBg="1"/>
      <p:bldP spid="534559" grpId="0"/>
      <p:bldP spid="534560" grpId="0"/>
      <p:bldP spid="5345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674" name="Group 2"/>
          <p:cNvGrpSpPr>
            <a:grpSpLocks/>
          </p:cNvGrpSpPr>
          <p:nvPr/>
        </p:nvGrpSpPr>
        <p:grpSpPr bwMode="auto">
          <a:xfrm>
            <a:off x="304800" y="4191000"/>
            <a:ext cx="8534400" cy="1866900"/>
            <a:chOff x="336" y="2024"/>
            <a:chExt cx="4280" cy="1152"/>
          </a:xfrm>
        </p:grpSpPr>
        <p:sp>
          <p:nvSpPr>
            <p:cNvPr id="540675" name="Freeform 3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CC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0676" name="Freeform 4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gradFill rotWithShape="1">
              <a:gsLst>
                <a:gs pos="0">
                  <a:srgbClr val="CCCCFF"/>
                </a:gs>
                <a:gs pos="100000">
                  <a:srgbClr val="99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0677" name="Freeform 5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gradFill rotWithShape="1">
              <a:gsLst>
                <a:gs pos="0">
                  <a:srgbClr val="CCCCFF"/>
                </a:gs>
                <a:gs pos="100000">
                  <a:srgbClr val="99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0678" name="Group 6"/>
          <p:cNvGrpSpPr>
            <a:grpSpLocks/>
          </p:cNvGrpSpPr>
          <p:nvPr/>
        </p:nvGrpSpPr>
        <p:grpSpPr bwMode="auto">
          <a:xfrm>
            <a:off x="4254500" y="1943100"/>
            <a:ext cx="26988" cy="4914900"/>
            <a:chOff x="2488" y="1200"/>
            <a:chExt cx="17" cy="3096"/>
          </a:xfrm>
        </p:grpSpPr>
        <p:sp>
          <p:nvSpPr>
            <p:cNvPr id="540679" name="Freeform 7"/>
            <p:cNvSpPr>
              <a:spLocks/>
            </p:cNvSpPr>
            <p:nvPr/>
          </p:nvSpPr>
          <p:spPr bwMode="auto">
            <a:xfrm>
              <a:off x="2504" y="1200"/>
              <a:ext cx="1" cy="1680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0" y="0"/>
                </a:cxn>
              </a:cxnLst>
              <a:rect l="0" t="0" r="r" b="b"/>
              <a:pathLst>
                <a:path w="1" h="1680">
                  <a:moveTo>
                    <a:pt x="0" y="1680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0680" name="Freeform 8"/>
            <p:cNvSpPr>
              <a:spLocks/>
            </p:cNvSpPr>
            <p:nvPr/>
          </p:nvSpPr>
          <p:spPr bwMode="auto">
            <a:xfrm>
              <a:off x="2488" y="2832"/>
              <a:ext cx="8" cy="856"/>
            </a:xfrm>
            <a:custGeom>
              <a:avLst/>
              <a:gdLst/>
              <a:ahLst/>
              <a:cxnLst>
                <a:cxn ang="0">
                  <a:pos x="0" y="856"/>
                </a:cxn>
                <a:cxn ang="0">
                  <a:pos x="8" y="0"/>
                </a:cxn>
              </a:cxnLst>
              <a:rect l="0" t="0" r="r" b="b"/>
              <a:pathLst>
                <a:path w="8" h="856">
                  <a:moveTo>
                    <a:pt x="0" y="856"/>
                  </a:moveTo>
                  <a:lnTo>
                    <a:pt x="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0681" name="Freeform 9"/>
            <p:cNvSpPr>
              <a:spLocks/>
            </p:cNvSpPr>
            <p:nvPr/>
          </p:nvSpPr>
          <p:spPr bwMode="auto">
            <a:xfrm>
              <a:off x="2488" y="3720"/>
              <a:ext cx="1" cy="576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0" y="0"/>
                </a:cxn>
              </a:cxnLst>
              <a:rect l="0" t="0" r="r" b="b"/>
              <a:pathLst>
                <a:path w="1" h="576">
                  <a:moveTo>
                    <a:pt x="0" y="57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540682" name="Object 10"/>
          <p:cNvGraphicFramePr>
            <a:graphicFrameLocks noChangeAspect="1"/>
          </p:cNvGraphicFramePr>
          <p:nvPr/>
        </p:nvGraphicFramePr>
        <p:xfrm>
          <a:off x="4191000" y="3352800"/>
          <a:ext cx="609600" cy="577850"/>
        </p:xfrm>
        <a:graphic>
          <a:graphicData uri="http://schemas.openxmlformats.org/presentationml/2006/ole">
            <p:oleObj spid="_x0000_s540682" name="Формула" r:id="rId4" imgW="241200" imgH="228600" progId="Equation.3">
              <p:embed/>
            </p:oleObj>
          </a:graphicData>
        </a:graphic>
      </p:graphicFrame>
      <p:sp>
        <p:nvSpPr>
          <p:cNvPr id="540683" name="Text Box 11"/>
          <p:cNvSpPr txBox="1">
            <a:spLocks noChangeArrowheads="1"/>
          </p:cNvSpPr>
          <p:nvPr/>
        </p:nvSpPr>
        <p:spPr bwMode="auto">
          <a:xfrm>
            <a:off x="3902075" y="17907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В</a:t>
            </a:r>
          </a:p>
        </p:txBody>
      </p:sp>
      <p:sp>
        <p:nvSpPr>
          <p:cNvPr id="540684" name="Freeform 12"/>
          <p:cNvSpPr>
            <a:spLocks/>
          </p:cNvSpPr>
          <p:nvPr/>
        </p:nvSpPr>
        <p:spPr bwMode="auto">
          <a:xfrm>
            <a:off x="4267200" y="43053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0685" name="Text Box 13"/>
          <p:cNvSpPr txBox="1">
            <a:spLocks noChangeArrowheads="1"/>
          </p:cNvSpPr>
          <p:nvPr/>
        </p:nvSpPr>
        <p:spPr bwMode="auto">
          <a:xfrm>
            <a:off x="4191000" y="46863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540686" name="Text Box 14"/>
          <p:cNvSpPr txBox="1">
            <a:spLocks noChangeArrowheads="1"/>
          </p:cNvSpPr>
          <p:nvPr/>
        </p:nvSpPr>
        <p:spPr bwMode="auto">
          <a:xfrm>
            <a:off x="6781800" y="5372100"/>
            <a:ext cx="481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M</a:t>
            </a:r>
            <a:endParaRPr lang="ru-RU" sz="2800" b="1"/>
          </a:p>
        </p:txBody>
      </p:sp>
      <p:sp>
        <p:nvSpPr>
          <p:cNvPr id="540687" name="Freeform 15"/>
          <p:cNvSpPr>
            <a:spLocks/>
          </p:cNvSpPr>
          <p:nvPr/>
        </p:nvSpPr>
        <p:spPr bwMode="auto">
          <a:xfrm flipH="1">
            <a:off x="4048125" y="43053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0688" name="Text Box 16"/>
          <p:cNvSpPr txBox="1">
            <a:spLocks noChangeArrowheads="1"/>
          </p:cNvSpPr>
          <p:nvPr/>
        </p:nvSpPr>
        <p:spPr bwMode="auto">
          <a:xfrm>
            <a:off x="930275" y="5334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А</a:t>
            </a:r>
          </a:p>
        </p:txBody>
      </p:sp>
      <p:sp>
        <p:nvSpPr>
          <p:cNvPr id="540689" name="Text Box 17"/>
          <p:cNvSpPr txBox="1">
            <a:spLocks noChangeArrowheads="1"/>
          </p:cNvSpPr>
          <p:nvPr/>
        </p:nvSpPr>
        <p:spPr bwMode="auto">
          <a:xfrm>
            <a:off x="152400" y="76200"/>
            <a:ext cx="8915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Из точки В к плоскости проведены две наклонные, которые образуют со своими проекциями на плоскость углы в 30</a:t>
            </a:r>
            <a:r>
              <a:rPr lang="ru-RU" sz="2400" baseline="30000"/>
              <a:t>0</a:t>
            </a:r>
            <a:r>
              <a:rPr lang="ru-RU" sz="2400"/>
              <a:t>. Угол между наклонными равен 90</a:t>
            </a:r>
            <a:r>
              <a:rPr lang="ru-RU" sz="2400" baseline="30000"/>
              <a:t>0</a:t>
            </a:r>
            <a:r>
              <a:rPr lang="ru-RU" sz="2400"/>
              <a:t>. Найдите расстояние между основаниями наклонных, если расстояние от точки В до плоскости равно      .</a:t>
            </a:r>
          </a:p>
        </p:txBody>
      </p:sp>
      <p:sp>
        <p:nvSpPr>
          <p:cNvPr id="540690" name="Freeform 18"/>
          <p:cNvSpPr>
            <a:spLocks/>
          </p:cNvSpPr>
          <p:nvPr/>
        </p:nvSpPr>
        <p:spPr bwMode="auto">
          <a:xfrm>
            <a:off x="1282700" y="5346700"/>
            <a:ext cx="5791200" cy="50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48" y="32"/>
              </a:cxn>
            </a:cxnLst>
            <a:rect l="0" t="0" r="r" b="b"/>
            <a:pathLst>
              <a:path w="3648" h="32">
                <a:moveTo>
                  <a:pt x="0" y="0"/>
                </a:moveTo>
                <a:lnTo>
                  <a:pt x="3648" y="32"/>
                </a:lnTo>
              </a:path>
            </a:pathLst>
          </a:custGeom>
          <a:noFill/>
          <a:ln w="38100" cmpd="dbl">
            <a:solidFill>
              <a:srgbClr val="0000FF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0691" name="Rectangle 19"/>
          <p:cNvSpPr>
            <a:spLocks noChangeArrowheads="1"/>
          </p:cNvSpPr>
          <p:nvPr/>
        </p:nvSpPr>
        <p:spPr bwMode="auto">
          <a:xfrm>
            <a:off x="6299200" y="493712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30</a:t>
            </a:r>
            <a:r>
              <a:rPr lang="ru-RU" sz="2000" b="1" baseline="30000"/>
              <a:t>0</a:t>
            </a:r>
            <a:endParaRPr lang="ru-RU" sz="2000" b="1"/>
          </a:p>
        </p:txBody>
      </p:sp>
      <p:sp>
        <p:nvSpPr>
          <p:cNvPr id="540692" name="Rectangle 20"/>
          <p:cNvSpPr>
            <a:spLocks noChangeArrowheads="1"/>
          </p:cNvSpPr>
          <p:nvPr/>
        </p:nvSpPr>
        <p:spPr bwMode="auto">
          <a:xfrm>
            <a:off x="1524000" y="493712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30</a:t>
            </a:r>
            <a:r>
              <a:rPr lang="ru-RU" sz="2000" b="1" baseline="30000"/>
              <a:t>0</a:t>
            </a:r>
            <a:endParaRPr lang="ru-RU" sz="2000" b="1"/>
          </a:p>
        </p:txBody>
      </p:sp>
      <p:graphicFrame>
        <p:nvGraphicFramePr>
          <p:cNvPr id="540693" name="Object 21"/>
          <p:cNvGraphicFramePr>
            <a:graphicFrameLocks noChangeAspect="1"/>
          </p:cNvGraphicFramePr>
          <p:nvPr/>
        </p:nvGraphicFramePr>
        <p:xfrm>
          <a:off x="5599113" y="3276600"/>
          <a:ext cx="801687" cy="577850"/>
        </p:xfrm>
        <a:graphic>
          <a:graphicData uri="http://schemas.openxmlformats.org/presentationml/2006/ole">
            <p:oleObj spid="_x0000_s540693" name="Формула" r:id="rId5" imgW="317160" imgH="228600" progId="Equation.3">
              <p:embed/>
            </p:oleObj>
          </a:graphicData>
        </a:graphic>
      </p:graphicFrame>
      <p:graphicFrame>
        <p:nvGraphicFramePr>
          <p:cNvPr id="540694" name="Object 22"/>
          <p:cNvGraphicFramePr>
            <a:graphicFrameLocks noChangeAspect="1"/>
          </p:cNvGraphicFramePr>
          <p:nvPr/>
        </p:nvGraphicFramePr>
        <p:xfrm>
          <a:off x="2057400" y="3308350"/>
          <a:ext cx="801688" cy="577850"/>
        </p:xfrm>
        <a:graphic>
          <a:graphicData uri="http://schemas.openxmlformats.org/presentationml/2006/ole">
            <p:oleObj spid="_x0000_s540694" name="Формула" r:id="rId6" imgW="317160" imgH="228600" progId="Equation.3">
              <p:embed/>
            </p:oleObj>
          </a:graphicData>
        </a:graphic>
      </p:graphicFrame>
      <p:sp>
        <p:nvSpPr>
          <p:cNvPr id="540698" name="Freeform 26"/>
          <p:cNvSpPr>
            <a:spLocks/>
          </p:cNvSpPr>
          <p:nvPr/>
        </p:nvSpPr>
        <p:spPr bwMode="auto">
          <a:xfrm>
            <a:off x="4267200" y="2209800"/>
            <a:ext cx="2832100" cy="3213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84" y="2024"/>
              </a:cxn>
              <a:cxn ang="0">
                <a:pos x="0" y="1536"/>
              </a:cxn>
            </a:cxnLst>
            <a:rect l="0" t="0" r="r" b="b"/>
            <a:pathLst>
              <a:path w="1784" h="2024">
                <a:moveTo>
                  <a:pt x="0" y="0"/>
                </a:moveTo>
                <a:lnTo>
                  <a:pt x="1784" y="2024"/>
                </a:lnTo>
                <a:lnTo>
                  <a:pt x="0" y="153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0699" name="Freeform 27"/>
          <p:cNvSpPr>
            <a:spLocks/>
          </p:cNvSpPr>
          <p:nvPr/>
        </p:nvSpPr>
        <p:spPr bwMode="auto">
          <a:xfrm>
            <a:off x="1257300" y="2209800"/>
            <a:ext cx="3009900" cy="3162300"/>
          </a:xfrm>
          <a:custGeom>
            <a:avLst/>
            <a:gdLst/>
            <a:ahLst/>
            <a:cxnLst>
              <a:cxn ang="0">
                <a:pos x="1896" y="0"/>
              </a:cxn>
              <a:cxn ang="0">
                <a:pos x="0" y="1992"/>
              </a:cxn>
              <a:cxn ang="0">
                <a:pos x="1896" y="1536"/>
              </a:cxn>
            </a:cxnLst>
            <a:rect l="0" t="0" r="r" b="b"/>
            <a:pathLst>
              <a:path w="1896" h="1992">
                <a:moveTo>
                  <a:pt x="1896" y="0"/>
                </a:moveTo>
                <a:lnTo>
                  <a:pt x="0" y="1992"/>
                </a:lnTo>
                <a:lnTo>
                  <a:pt x="1896" y="153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0701" name="Oval 29"/>
          <p:cNvSpPr>
            <a:spLocks noChangeArrowheads="1"/>
          </p:cNvSpPr>
          <p:nvPr/>
        </p:nvSpPr>
        <p:spPr bwMode="auto">
          <a:xfrm>
            <a:off x="4191000" y="45339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40702" name="Object 30"/>
          <p:cNvGraphicFramePr>
            <a:graphicFrameLocks noChangeAspect="1"/>
          </p:cNvGraphicFramePr>
          <p:nvPr/>
        </p:nvGraphicFramePr>
        <p:xfrm>
          <a:off x="3048000" y="1474788"/>
          <a:ext cx="533400" cy="506412"/>
        </p:xfrm>
        <a:graphic>
          <a:graphicData uri="http://schemas.openxmlformats.org/presentationml/2006/ole">
            <p:oleObj spid="_x0000_s540702" name="Формула" r:id="rId7" imgW="241200" imgH="228600" progId="Equation.3">
              <p:embed/>
            </p:oleObj>
          </a:graphicData>
        </a:graphic>
      </p:graphicFrame>
      <p:sp>
        <p:nvSpPr>
          <p:cNvPr id="540704" name="Rectangle 32"/>
          <p:cNvSpPr>
            <a:spLocks noChangeArrowheads="1"/>
          </p:cNvSpPr>
          <p:nvPr/>
        </p:nvSpPr>
        <p:spPr bwMode="auto">
          <a:xfrm>
            <a:off x="3657600" y="52578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540700" name="Oval 28"/>
          <p:cNvSpPr>
            <a:spLocks noChangeArrowheads="1"/>
          </p:cNvSpPr>
          <p:nvPr/>
        </p:nvSpPr>
        <p:spPr bwMode="auto">
          <a:xfrm>
            <a:off x="4191000" y="21717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40708" name="Group 36"/>
          <p:cNvGrpSpPr>
            <a:grpSpLocks/>
          </p:cNvGrpSpPr>
          <p:nvPr/>
        </p:nvGrpSpPr>
        <p:grpSpPr bwMode="auto">
          <a:xfrm>
            <a:off x="1282700" y="2235200"/>
            <a:ext cx="5791200" cy="3175000"/>
            <a:chOff x="808" y="1408"/>
            <a:chExt cx="3648" cy="2000"/>
          </a:xfrm>
        </p:grpSpPr>
        <p:sp>
          <p:nvSpPr>
            <p:cNvPr id="540706" name="Freeform 34"/>
            <p:cNvSpPr>
              <a:spLocks/>
            </p:cNvSpPr>
            <p:nvPr/>
          </p:nvSpPr>
          <p:spPr bwMode="auto">
            <a:xfrm>
              <a:off x="808" y="1408"/>
              <a:ext cx="3648" cy="2000"/>
            </a:xfrm>
            <a:custGeom>
              <a:avLst/>
              <a:gdLst/>
              <a:ahLst/>
              <a:cxnLst>
                <a:cxn ang="0">
                  <a:pos x="0" y="1952"/>
                </a:cxn>
                <a:cxn ang="0">
                  <a:pos x="3648" y="2000"/>
                </a:cxn>
                <a:cxn ang="0">
                  <a:pos x="1880" y="0"/>
                </a:cxn>
                <a:cxn ang="0">
                  <a:pos x="0" y="1952"/>
                </a:cxn>
              </a:cxnLst>
              <a:rect l="0" t="0" r="r" b="b"/>
              <a:pathLst>
                <a:path w="3648" h="2000">
                  <a:moveTo>
                    <a:pt x="0" y="1952"/>
                  </a:moveTo>
                  <a:lnTo>
                    <a:pt x="3648" y="2000"/>
                  </a:lnTo>
                  <a:lnTo>
                    <a:pt x="1880" y="0"/>
                  </a:lnTo>
                  <a:lnTo>
                    <a:pt x="0" y="1952"/>
                  </a:lnTo>
                  <a:close/>
                </a:path>
              </a:pathLst>
            </a:custGeom>
            <a:solidFill>
              <a:srgbClr val="FF99CC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0703" name="Freeform 31"/>
            <p:cNvSpPr>
              <a:spLocks/>
            </p:cNvSpPr>
            <p:nvPr/>
          </p:nvSpPr>
          <p:spPr bwMode="auto">
            <a:xfrm>
              <a:off x="2448" y="1632"/>
              <a:ext cx="448" cy="248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210" y="248"/>
                </a:cxn>
                <a:cxn ang="0">
                  <a:pos x="448" y="0"/>
                </a:cxn>
              </a:cxnLst>
              <a:rect l="0" t="0" r="r" b="b"/>
              <a:pathLst>
                <a:path w="448" h="248">
                  <a:moveTo>
                    <a:pt x="0" y="32"/>
                  </a:moveTo>
                  <a:lnTo>
                    <a:pt x="210" y="248"/>
                  </a:lnTo>
                  <a:lnTo>
                    <a:pt x="448" y="0"/>
                  </a:ln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0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0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4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0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0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40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0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0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54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0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0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54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0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0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54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0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40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54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0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84" grpId="0" animBg="1"/>
      <p:bldP spid="540687" grpId="0" animBg="1"/>
      <p:bldP spid="540690" grpId="0" animBg="1"/>
      <p:bldP spid="540691" grpId="0"/>
      <p:bldP spid="540692" grpId="0"/>
      <p:bldP spid="5407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26" name="Group 6"/>
          <p:cNvGrpSpPr>
            <a:grpSpLocks/>
          </p:cNvGrpSpPr>
          <p:nvPr/>
        </p:nvGrpSpPr>
        <p:grpSpPr bwMode="auto">
          <a:xfrm>
            <a:off x="4254500" y="1943100"/>
            <a:ext cx="26988" cy="4914900"/>
            <a:chOff x="2488" y="1200"/>
            <a:chExt cx="17" cy="3096"/>
          </a:xfrm>
        </p:grpSpPr>
        <p:sp>
          <p:nvSpPr>
            <p:cNvPr id="542727" name="Freeform 7"/>
            <p:cNvSpPr>
              <a:spLocks/>
            </p:cNvSpPr>
            <p:nvPr/>
          </p:nvSpPr>
          <p:spPr bwMode="auto">
            <a:xfrm>
              <a:off x="2504" y="1200"/>
              <a:ext cx="1" cy="1680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0" y="0"/>
                </a:cxn>
              </a:cxnLst>
              <a:rect l="0" t="0" r="r" b="b"/>
              <a:pathLst>
                <a:path w="1" h="1680">
                  <a:moveTo>
                    <a:pt x="0" y="1680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28" name="Freeform 8"/>
            <p:cNvSpPr>
              <a:spLocks/>
            </p:cNvSpPr>
            <p:nvPr/>
          </p:nvSpPr>
          <p:spPr bwMode="auto">
            <a:xfrm>
              <a:off x="2488" y="2832"/>
              <a:ext cx="8" cy="856"/>
            </a:xfrm>
            <a:custGeom>
              <a:avLst/>
              <a:gdLst/>
              <a:ahLst/>
              <a:cxnLst>
                <a:cxn ang="0">
                  <a:pos x="0" y="856"/>
                </a:cxn>
                <a:cxn ang="0">
                  <a:pos x="8" y="0"/>
                </a:cxn>
              </a:cxnLst>
              <a:rect l="0" t="0" r="r" b="b"/>
              <a:pathLst>
                <a:path w="8" h="856">
                  <a:moveTo>
                    <a:pt x="0" y="856"/>
                  </a:moveTo>
                  <a:lnTo>
                    <a:pt x="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29" name="Freeform 9"/>
            <p:cNvSpPr>
              <a:spLocks/>
            </p:cNvSpPr>
            <p:nvPr/>
          </p:nvSpPr>
          <p:spPr bwMode="auto">
            <a:xfrm>
              <a:off x="2488" y="3720"/>
              <a:ext cx="1" cy="576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0" y="0"/>
                </a:cxn>
              </a:cxnLst>
              <a:rect l="0" t="0" r="r" b="b"/>
              <a:pathLst>
                <a:path w="1" h="576">
                  <a:moveTo>
                    <a:pt x="0" y="57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2753" name="Group 33"/>
          <p:cNvGrpSpPr>
            <a:grpSpLocks/>
          </p:cNvGrpSpPr>
          <p:nvPr/>
        </p:nvGrpSpPr>
        <p:grpSpPr bwMode="auto">
          <a:xfrm>
            <a:off x="152400" y="4191000"/>
            <a:ext cx="8534400" cy="1828800"/>
            <a:chOff x="336" y="2024"/>
            <a:chExt cx="4280" cy="1152"/>
          </a:xfrm>
        </p:grpSpPr>
        <p:sp>
          <p:nvSpPr>
            <p:cNvPr id="542754" name="Freeform 34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solidFill>
              <a:srgbClr val="9999FF">
                <a:alpha val="39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55" name="Freeform 35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9999FF">
                <a:alpha val="39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56" name="Freeform 36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9999FF">
                <a:alpha val="39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42731" name="Text Box 11"/>
          <p:cNvSpPr txBox="1">
            <a:spLocks noChangeArrowheads="1"/>
          </p:cNvSpPr>
          <p:nvPr/>
        </p:nvSpPr>
        <p:spPr bwMode="auto">
          <a:xfrm>
            <a:off x="3902075" y="17907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В</a:t>
            </a:r>
          </a:p>
        </p:txBody>
      </p:sp>
      <p:sp>
        <p:nvSpPr>
          <p:cNvPr id="542732" name="Freeform 12"/>
          <p:cNvSpPr>
            <a:spLocks/>
          </p:cNvSpPr>
          <p:nvPr/>
        </p:nvSpPr>
        <p:spPr bwMode="auto">
          <a:xfrm>
            <a:off x="4267200" y="43053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733" name="Text Box 13"/>
          <p:cNvSpPr txBox="1">
            <a:spLocks noChangeArrowheads="1"/>
          </p:cNvSpPr>
          <p:nvPr/>
        </p:nvSpPr>
        <p:spPr bwMode="auto">
          <a:xfrm>
            <a:off x="4191000" y="46863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542734" name="Text Box 14"/>
          <p:cNvSpPr txBox="1">
            <a:spLocks noChangeArrowheads="1"/>
          </p:cNvSpPr>
          <p:nvPr/>
        </p:nvSpPr>
        <p:spPr bwMode="auto">
          <a:xfrm>
            <a:off x="6781800" y="5372100"/>
            <a:ext cx="481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M</a:t>
            </a:r>
            <a:endParaRPr lang="ru-RU" sz="2800" b="1"/>
          </a:p>
        </p:txBody>
      </p:sp>
      <p:sp>
        <p:nvSpPr>
          <p:cNvPr id="542735" name="Freeform 15"/>
          <p:cNvSpPr>
            <a:spLocks/>
          </p:cNvSpPr>
          <p:nvPr/>
        </p:nvSpPr>
        <p:spPr bwMode="auto">
          <a:xfrm flipH="1">
            <a:off x="4048125" y="4305300"/>
            <a:ext cx="219075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0"/>
              </a:cxn>
              <a:cxn ang="0">
                <a:pos x="136" y="264"/>
              </a:cxn>
            </a:cxnLst>
            <a:rect l="0" t="0" r="r" b="b"/>
            <a:pathLst>
              <a:path w="138" h="264">
                <a:moveTo>
                  <a:pt x="0" y="0"/>
                </a:moveTo>
                <a:lnTo>
                  <a:pt x="138" y="70"/>
                </a:lnTo>
                <a:lnTo>
                  <a:pt x="136" y="26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736" name="Text Box 16"/>
          <p:cNvSpPr txBox="1">
            <a:spLocks noChangeArrowheads="1"/>
          </p:cNvSpPr>
          <p:nvPr/>
        </p:nvSpPr>
        <p:spPr bwMode="auto">
          <a:xfrm>
            <a:off x="930275" y="5334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А</a:t>
            </a:r>
          </a:p>
        </p:txBody>
      </p:sp>
      <p:sp>
        <p:nvSpPr>
          <p:cNvPr id="542737" name="Text Box 17"/>
          <p:cNvSpPr txBox="1">
            <a:spLocks noChangeArrowheads="1"/>
          </p:cNvSpPr>
          <p:nvPr/>
        </p:nvSpPr>
        <p:spPr bwMode="auto">
          <a:xfrm>
            <a:off x="152400" y="76200"/>
            <a:ext cx="8915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Из точки В к плоскости проведены две наклонные, длины</a:t>
            </a:r>
          </a:p>
          <a:p>
            <a:r>
              <a:rPr lang="ru-RU" sz="2400"/>
              <a:t>которых равны 12 и        . Их проекции на плоскость относятся как 2 : 3. Найдите расстояние от точки В до плоскости.</a:t>
            </a:r>
          </a:p>
        </p:txBody>
      </p:sp>
      <p:graphicFrame>
        <p:nvGraphicFramePr>
          <p:cNvPr id="542741" name="Object 21"/>
          <p:cNvGraphicFramePr>
            <a:graphicFrameLocks noChangeAspect="1"/>
          </p:cNvGraphicFramePr>
          <p:nvPr/>
        </p:nvGraphicFramePr>
        <p:xfrm>
          <a:off x="5614988" y="3276600"/>
          <a:ext cx="769937" cy="577850"/>
        </p:xfrm>
        <a:graphic>
          <a:graphicData uri="http://schemas.openxmlformats.org/presentationml/2006/ole">
            <p:oleObj spid="_x0000_s542741" name="Формула" r:id="rId4" imgW="304560" imgH="228600" progId="Equation.3">
              <p:embed/>
            </p:oleObj>
          </a:graphicData>
        </a:graphic>
      </p:graphicFrame>
      <p:graphicFrame>
        <p:nvGraphicFramePr>
          <p:cNvPr id="542742" name="Object 22"/>
          <p:cNvGraphicFramePr>
            <a:graphicFrameLocks noChangeAspect="1"/>
          </p:cNvGraphicFramePr>
          <p:nvPr/>
        </p:nvGraphicFramePr>
        <p:xfrm>
          <a:off x="2233613" y="3387725"/>
          <a:ext cx="449262" cy="417513"/>
        </p:xfrm>
        <a:graphic>
          <a:graphicData uri="http://schemas.openxmlformats.org/presentationml/2006/ole">
            <p:oleObj spid="_x0000_s542742" name="Формула" r:id="rId5" imgW="177480" imgH="164880" progId="Equation.3">
              <p:embed/>
            </p:oleObj>
          </a:graphicData>
        </a:graphic>
      </p:graphicFrame>
      <p:sp>
        <p:nvSpPr>
          <p:cNvPr id="542744" name="Freeform 24"/>
          <p:cNvSpPr>
            <a:spLocks/>
          </p:cNvSpPr>
          <p:nvPr/>
        </p:nvSpPr>
        <p:spPr bwMode="auto">
          <a:xfrm>
            <a:off x="4267200" y="2209800"/>
            <a:ext cx="2832100" cy="3213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84" y="2024"/>
              </a:cxn>
              <a:cxn ang="0">
                <a:pos x="0" y="1536"/>
              </a:cxn>
            </a:cxnLst>
            <a:rect l="0" t="0" r="r" b="b"/>
            <a:pathLst>
              <a:path w="1784" h="2024">
                <a:moveTo>
                  <a:pt x="0" y="0"/>
                </a:moveTo>
                <a:lnTo>
                  <a:pt x="1784" y="2024"/>
                </a:lnTo>
                <a:lnTo>
                  <a:pt x="0" y="153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745" name="Freeform 25"/>
          <p:cNvSpPr>
            <a:spLocks/>
          </p:cNvSpPr>
          <p:nvPr/>
        </p:nvSpPr>
        <p:spPr bwMode="auto">
          <a:xfrm>
            <a:off x="1257300" y="2209800"/>
            <a:ext cx="3009900" cy="3162300"/>
          </a:xfrm>
          <a:custGeom>
            <a:avLst/>
            <a:gdLst/>
            <a:ahLst/>
            <a:cxnLst>
              <a:cxn ang="0">
                <a:pos x="1896" y="0"/>
              </a:cxn>
              <a:cxn ang="0">
                <a:pos x="0" y="1992"/>
              </a:cxn>
              <a:cxn ang="0">
                <a:pos x="1896" y="1536"/>
              </a:cxn>
            </a:cxnLst>
            <a:rect l="0" t="0" r="r" b="b"/>
            <a:pathLst>
              <a:path w="1896" h="1992">
                <a:moveTo>
                  <a:pt x="1896" y="0"/>
                </a:moveTo>
                <a:lnTo>
                  <a:pt x="0" y="1992"/>
                </a:lnTo>
                <a:lnTo>
                  <a:pt x="1896" y="153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746" name="Oval 26"/>
          <p:cNvSpPr>
            <a:spLocks noChangeArrowheads="1"/>
          </p:cNvSpPr>
          <p:nvPr/>
        </p:nvSpPr>
        <p:spPr bwMode="auto">
          <a:xfrm>
            <a:off x="4191000" y="21717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747" name="Oval 27"/>
          <p:cNvSpPr>
            <a:spLocks noChangeArrowheads="1"/>
          </p:cNvSpPr>
          <p:nvPr/>
        </p:nvSpPr>
        <p:spPr bwMode="auto">
          <a:xfrm>
            <a:off x="4191000" y="45339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42748" name="Object 28"/>
          <p:cNvGraphicFramePr>
            <a:graphicFrameLocks noChangeAspect="1"/>
          </p:cNvGraphicFramePr>
          <p:nvPr/>
        </p:nvGraphicFramePr>
        <p:xfrm>
          <a:off x="3124200" y="395288"/>
          <a:ext cx="685800" cy="515937"/>
        </p:xfrm>
        <a:graphic>
          <a:graphicData uri="http://schemas.openxmlformats.org/presentationml/2006/ole">
            <p:oleObj spid="_x0000_s542748" name="Формула" r:id="rId6" imgW="304560" imgH="228600" progId="Equation.3">
              <p:embed/>
            </p:oleObj>
          </a:graphicData>
        </a:graphic>
      </p:graphicFrame>
      <p:sp>
        <p:nvSpPr>
          <p:cNvPr id="542750" name="Rectangle 30"/>
          <p:cNvSpPr>
            <a:spLocks noChangeArrowheads="1"/>
          </p:cNvSpPr>
          <p:nvPr/>
        </p:nvSpPr>
        <p:spPr bwMode="auto">
          <a:xfrm>
            <a:off x="3810000" y="31242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42751" name="Rectangle 31"/>
          <p:cNvSpPr>
            <a:spLocks noChangeArrowheads="1"/>
          </p:cNvSpPr>
          <p:nvPr/>
        </p:nvSpPr>
        <p:spPr bwMode="auto">
          <a:xfrm rot="-546157">
            <a:off x="2590800" y="4449763"/>
            <a:ext cx="635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2х</a:t>
            </a:r>
          </a:p>
        </p:txBody>
      </p:sp>
      <p:sp>
        <p:nvSpPr>
          <p:cNvPr id="542752" name="Rectangle 32"/>
          <p:cNvSpPr>
            <a:spLocks noChangeArrowheads="1"/>
          </p:cNvSpPr>
          <p:nvPr/>
        </p:nvSpPr>
        <p:spPr bwMode="auto">
          <a:xfrm rot="827311" flipH="1">
            <a:off x="5334000" y="4525963"/>
            <a:ext cx="635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3х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4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2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4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2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54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2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2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54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2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2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500"/>
                                        <p:tgtEl>
                                          <p:spTgt spid="54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32" grpId="0" animBg="1"/>
      <p:bldP spid="542735" grpId="0" animBg="1"/>
      <p:bldP spid="542750" grpId="0"/>
      <p:bldP spid="542751" grpId="0"/>
      <p:bldP spid="5427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783" name="Group 15"/>
          <p:cNvGrpSpPr>
            <a:grpSpLocks/>
          </p:cNvGrpSpPr>
          <p:nvPr/>
        </p:nvGrpSpPr>
        <p:grpSpPr bwMode="auto">
          <a:xfrm>
            <a:off x="4419600" y="1600200"/>
            <a:ext cx="673100" cy="4978400"/>
            <a:chOff x="3272" y="576"/>
            <a:chExt cx="424" cy="3136"/>
          </a:xfrm>
        </p:grpSpPr>
        <p:grpSp>
          <p:nvGrpSpPr>
            <p:cNvPr id="544784" name="Group 16"/>
            <p:cNvGrpSpPr>
              <a:grpSpLocks/>
            </p:cNvGrpSpPr>
            <p:nvPr/>
          </p:nvGrpSpPr>
          <p:grpSpPr bwMode="auto">
            <a:xfrm>
              <a:off x="3600" y="624"/>
              <a:ext cx="52" cy="1296"/>
              <a:chOff x="2784" y="1872"/>
              <a:chExt cx="48" cy="1296"/>
            </a:xfrm>
          </p:grpSpPr>
          <p:sp>
            <p:nvSpPr>
              <p:cNvPr id="544785" name="Oval 17"/>
              <p:cNvSpPr>
                <a:spLocks noChangeArrowheads="1"/>
              </p:cNvSpPr>
              <p:nvPr/>
            </p:nvSpPr>
            <p:spPr bwMode="auto">
              <a:xfrm>
                <a:off x="2784" y="31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4786" name="Freeform 18"/>
              <p:cNvSpPr>
                <a:spLocks/>
              </p:cNvSpPr>
              <p:nvPr/>
            </p:nvSpPr>
            <p:spPr bwMode="auto">
              <a:xfrm>
                <a:off x="2792" y="1872"/>
                <a:ext cx="16" cy="125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258"/>
                  </a:cxn>
                </a:cxnLst>
                <a:rect l="0" t="0" r="r" b="b"/>
                <a:pathLst>
                  <a:path w="16" h="1258">
                    <a:moveTo>
                      <a:pt x="0" y="0"/>
                    </a:moveTo>
                    <a:lnTo>
                      <a:pt x="16" y="1258"/>
                    </a:lnTo>
                  </a:path>
                </a:pathLst>
              </a:custGeom>
              <a:noFill/>
              <a:ln w="28575" cmpd="sng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44787" name="Group 19"/>
            <p:cNvGrpSpPr>
              <a:grpSpLocks/>
            </p:cNvGrpSpPr>
            <p:nvPr/>
          </p:nvGrpSpPr>
          <p:grpSpPr bwMode="auto">
            <a:xfrm>
              <a:off x="3272" y="576"/>
              <a:ext cx="424" cy="3136"/>
              <a:chOff x="3272" y="576"/>
              <a:chExt cx="424" cy="3136"/>
            </a:xfrm>
          </p:grpSpPr>
          <p:sp>
            <p:nvSpPr>
              <p:cNvPr id="544788" name="Freeform 20"/>
              <p:cNvSpPr>
                <a:spLocks/>
              </p:cNvSpPr>
              <p:nvPr/>
            </p:nvSpPr>
            <p:spPr bwMode="auto">
              <a:xfrm>
                <a:off x="3616" y="1936"/>
                <a:ext cx="10" cy="13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28"/>
                  </a:cxn>
                </a:cxnLst>
                <a:rect l="0" t="0" r="r" b="b"/>
                <a:pathLst>
                  <a:path w="10" h="1328">
                    <a:moveTo>
                      <a:pt x="10" y="0"/>
                    </a:moveTo>
                    <a:lnTo>
                      <a:pt x="0" y="1328"/>
                    </a:lnTo>
                  </a:path>
                </a:pathLst>
              </a:custGeom>
              <a:noFill/>
              <a:ln w="28575" cap="flat" cmpd="sng">
                <a:solidFill>
                  <a:srgbClr val="FF33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4789" name="Text Box 21"/>
              <p:cNvSpPr txBox="1">
                <a:spLocks noChangeArrowheads="1"/>
              </p:cNvSpPr>
              <p:nvPr/>
            </p:nvSpPr>
            <p:spPr bwMode="auto">
              <a:xfrm>
                <a:off x="3272" y="576"/>
                <a:ext cx="42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8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М</a:t>
                </a:r>
              </a:p>
            </p:txBody>
          </p:sp>
          <p:sp>
            <p:nvSpPr>
              <p:cNvPr id="544790" name="Freeform 22"/>
              <p:cNvSpPr>
                <a:spLocks/>
              </p:cNvSpPr>
              <p:nvPr/>
            </p:nvSpPr>
            <p:spPr bwMode="auto">
              <a:xfrm>
                <a:off x="3616" y="3264"/>
                <a:ext cx="1" cy="4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48"/>
                  </a:cxn>
                </a:cxnLst>
                <a:rect l="0" t="0" r="r" b="b"/>
                <a:pathLst>
                  <a:path w="1" h="448">
                    <a:moveTo>
                      <a:pt x="0" y="0"/>
                    </a:moveTo>
                    <a:lnTo>
                      <a:pt x="0" y="448"/>
                    </a:lnTo>
                  </a:path>
                </a:pathLst>
              </a:custGeom>
              <a:noFill/>
              <a:ln w="28575" cap="flat" cmpd="sng">
                <a:solidFill>
                  <a:srgbClr val="FF33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44770" name="Group 2"/>
          <p:cNvGrpSpPr>
            <a:grpSpLocks/>
          </p:cNvGrpSpPr>
          <p:nvPr/>
        </p:nvGrpSpPr>
        <p:grpSpPr bwMode="auto">
          <a:xfrm>
            <a:off x="228600" y="3505200"/>
            <a:ext cx="6934200" cy="2362200"/>
            <a:chOff x="336" y="2024"/>
            <a:chExt cx="4280" cy="1152"/>
          </a:xfrm>
        </p:grpSpPr>
        <p:sp>
          <p:nvSpPr>
            <p:cNvPr id="544771" name="Freeform 3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solidFill>
              <a:srgbClr val="9999FF">
                <a:alpha val="35001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4772" name="Freeform 4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9966FF">
                <a:alpha val="35001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4773" name="Freeform 5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9966FF">
                <a:alpha val="35001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44775" name="Freeform 7"/>
          <p:cNvSpPr>
            <a:spLocks/>
          </p:cNvSpPr>
          <p:nvPr/>
        </p:nvSpPr>
        <p:spPr bwMode="auto">
          <a:xfrm>
            <a:off x="1574800" y="3670300"/>
            <a:ext cx="3390900" cy="19685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2136" y="0"/>
              </a:cxn>
              <a:cxn ang="0">
                <a:pos x="1904" y="1240"/>
              </a:cxn>
              <a:cxn ang="0">
                <a:pos x="0" y="344"/>
              </a:cxn>
            </a:cxnLst>
            <a:rect l="0" t="0" r="r" b="b"/>
            <a:pathLst>
              <a:path w="2136" h="1240">
                <a:moveTo>
                  <a:pt x="0" y="328"/>
                </a:moveTo>
                <a:lnTo>
                  <a:pt x="2136" y="0"/>
                </a:lnTo>
                <a:lnTo>
                  <a:pt x="1904" y="1240"/>
                </a:lnTo>
                <a:lnTo>
                  <a:pt x="0" y="34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4776" name="Freeform 8"/>
          <p:cNvSpPr>
            <a:spLocks/>
          </p:cNvSpPr>
          <p:nvPr/>
        </p:nvSpPr>
        <p:spPr bwMode="auto">
          <a:xfrm>
            <a:off x="3403600" y="3683000"/>
            <a:ext cx="1549400" cy="1397000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976" y="0"/>
              </a:cxn>
              <a:cxn ang="0">
                <a:pos x="0" y="880"/>
              </a:cxn>
            </a:cxnLst>
            <a:rect l="0" t="0" r="r" b="b"/>
            <a:pathLst>
              <a:path w="976" h="880">
                <a:moveTo>
                  <a:pt x="944" y="0"/>
                </a:moveTo>
                <a:lnTo>
                  <a:pt x="976" y="0"/>
                </a:lnTo>
                <a:lnTo>
                  <a:pt x="0" y="88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4777" name="Freeform 9"/>
          <p:cNvSpPr>
            <a:spLocks/>
          </p:cNvSpPr>
          <p:nvPr/>
        </p:nvSpPr>
        <p:spPr bwMode="auto">
          <a:xfrm>
            <a:off x="3657600" y="4826000"/>
            <a:ext cx="279400" cy="393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6" y="80"/>
              </a:cxn>
              <a:cxn ang="0">
                <a:pos x="8" y="248"/>
              </a:cxn>
            </a:cxnLst>
            <a:rect l="0" t="0" r="r" b="b"/>
            <a:pathLst>
              <a:path w="176" h="248">
                <a:moveTo>
                  <a:pt x="0" y="0"/>
                </a:moveTo>
                <a:lnTo>
                  <a:pt x="176" y="80"/>
                </a:lnTo>
                <a:lnTo>
                  <a:pt x="8" y="248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4778" name="Text Box 10"/>
          <p:cNvSpPr txBox="1">
            <a:spLocks noChangeArrowheads="1"/>
          </p:cNvSpPr>
          <p:nvPr/>
        </p:nvSpPr>
        <p:spPr bwMode="auto">
          <a:xfrm rot="-2445713">
            <a:off x="3886200" y="3937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П-я </a:t>
            </a:r>
          </a:p>
        </p:txBody>
      </p:sp>
      <p:sp>
        <p:nvSpPr>
          <p:cNvPr id="544779" name="Text Box 11"/>
          <p:cNvSpPr txBox="1">
            <a:spLocks noChangeArrowheads="1"/>
          </p:cNvSpPr>
          <p:nvPr/>
        </p:nvSpPr>
        <p:spPr bwMode="auto">
          <a:xfrm>
            <a:off x="228600" y="76200"/>
            <a:ext cx="8915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Через вершину С треугольника АВС проведена прямая СМ, перпендикулярная к его плоскости. Угол С равен 30</a:t>
            </a:r>
            <a:r>
              <a:rPr lang="ru-RU" sz="2400" baseline="30000"/>
              <a:t>0</a:t>
            </a:r>
            <a:r>
              <a:rPr lang="ru-RU" sz="2400"/>
              <a:t>.</a:t>
            </a:r>
            <a:r>
              <a:rPr lang="ru-RU" sz="2400" baseline="30000"/>
              <a:t> </a:t>
            </a:r>
            <a:r>
              <a:rPr lang="ru-RU" sz="2400"/>
              <a:t>Найдите расстояния: 1) от точки А до прямой ВС;</a:t>
            </a:r>
          </a:p>
          <a:p>
            <a:r>
              <a:rPr lang="ru-RU" sz="2400"/>
              <a:t>2) от точки М до прямой ВС, если АС = 12 см, а АМ = </a:t>
            </a:r>
            <a:endParaRPr lang="ru-RU" sz="2800" i="1"/>
          </a:p>
        </p:txBody>
      </p:sp>
      <p:sp>
        <p:nvSpPr>
          <p:cNvPr id="544780" name="Text Box 12"/>
          <p:cNvSpPr txBox="1">
            <a:spLocks noChangeArrowheads="1"/>
          </p:cNvSpPr>
          <p:nvPr/>
        </p:nvSpPr>
        <p:spPr bwMode="auto">
          <a:xfrm>
            <a:off x="4953000" y="3556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А</a:t>
            </a:r>
          </a:p>
        </p:txBody>
      </p:sp>
      <p:sp>
        <p:nvSpPr>
          <p:cNvPr id="544781" name="Text Box 13"/>
          <p:cNvSpPr txBox="1">
            <a:spLocks noChangeArrowheads="1"/>
          </p:cNvSpPr>
          <p:nvPr/>
        </p:nvSpPr>
        <p:spPr bwMode="auto">
          <a:xfrm>
            <a:off x="1295400" y="4191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В</a:t>
            </a:r>
          </a:p>
        </p:txBody>
      </p:sp>
      <p:sp>
        <p:nvSpPr>
          <p:cNvPr id="544782" name="Text Box 14"/>
          <p:cNvSpPr txBox="1">
            <a:spLocks noChangeArrowheads="1"/>
          </p:cNvSpPr>
          <p:nvPr/>
        </p:nvSpPr>
        <p:spPr bwMode="auto">
          <a:xfrm>
            <a:off x="4495800" y="5461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544791" name="Text Box 23"/>
          <p:cNvSpPr txBox="1">
            <a:spLocks noChangeArrowheads="1"/>
          </p:cNvSpPr>
          <p:nvPr/>
        </p:nvSpPr>
        <p:spPr bwMode="auto">
          <a:xfrm>
            <a:off x="4930775" y="2565400"/>
            <a:ext cx="70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44792" name="Text Box 24"/>
          <p:cNvSpPr txBox="1">
            <a:spLocks noChangeArrowheads="1"/>
          </p:cNvSpPr>
          <p:nvPr/>
        </p:nvSpPr>
        <p:spPr bwMode="auto">
          <a:xfrm rot="17988702">
            <a:off x="3733800" y="2794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Н-я</a:t>
            </a:r>
          </a:p>
        </p:txBody>
      </p:sp>
      <p:grpSp>
        <p:nvGrpSpPr>
          <p:cNvPr id="544793" name="Group 25"/>
          <p:cNvGrpSpPr>
            <a:grpSpLocks/>
          </p:cNvGrpSpPr>
          <p:nvPr/>
        </p:nvGrpSpPr>
        <p:grpSpPr bwMode="auto">
          <a:xfrm>
            <a:off x="1752600" y="5749925"/>
            <a:ext cx="1027113" cy="787400"/>
            <a:chOff x="1392" y="3488"/>
            <a:chExt cx="676" cy="496"/>
          </a:xfrm>
        </p:grpSpPr>
        <p:graphicFrame>
          <p:nvGraphicFramePr>
            <p:cNvPr id="544794" name="Object 26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44794" name="Формула" r:id="rId4" imgW="190440" imgH="152280" progId="Equation.3">
                <p:embed/>
              </p:oleObj>
            </a:graphicData>
          </a:graphic>
        </p:graphicFrame>
        <p:sp>
          <p:nvSpPr>
            <p:cNvPr id="544795" name="Text Box 27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44796" name="Group 28"/>
          <p:cNvGrpSpPr>
            <a:grpSpLocks/>
          </p:cNvGrpSpPr>
          <p:nvPr/>
        </p:nvGrpSpPr>
        <p:grpSpPr bwMode="auto">
          <a:xfrm>
            <a:off x="155575" y="5953125"/>
            <a:ext cx="1722438" cy="850900"/>
            <a:chOff x="528" y="3616"/>
            <a:chExt cx="1134" cy="536"/>
          </a:xfrm>
        </p:grpSpPr>
        <p:sp>
          <p:nvSpPr>
            <p:cNvPr id="544797" name="Text Box 29"/>
            <p:cNvSpPr txBox="1">
              <a:spLocks noChangeArrowheads="1"/>
            </p:cNvSpPr>
            <p:nvPr/>
          </p:nvSpPr>
          <p:spPr bwMode="auto">
            <a:xfrm>
              <a:off x="528" y="3616"/>
              <a:ext cx="113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СВ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44798" name="Object 30"/>
            <p:cNvGraphicFramePr>
              <a:graphicFrameLocks noChangeAspect="1"/>
            </p:cNvGraphicFramePr>
            <p:nvPr/>
          </p:nvGraphicFramePr>
          <p:xfrm>
            <a:off x="864" y="3648"/>
            <a:ext cx="231" cy="250"/>
          </p:xfrm>
          <a:graphic>
            <a:graphicData uri="http://schemas.openxmlformats.org/presentationml/2006/ole">
              <p:oleObj spid="_x0000_s544798" name="Формула" r:id="rId5" imgW="152280" imgH="164880" progId="Equation.3">
                <p:embed/>
              </p:oleObj>
            </a:graphicData>
          </a:graphic>
        </p:graphicFrame>
        <p:sp>
          <p:nvSpPr>
            <p:cNvPr id="544799" name="Text Box 31"/>
            <p:cNvSpPr txBox="1">
              <a:spLocks noChangeArrowheads="1"/>
            </p:cNvSpPr>
            <p:nvPr/>
          </p:nvSpPr>
          <p:spPr bwMode="auto">
            <a:xfrm>
              <a:off x="1075" y="3902"/>
              <a:ext cx="5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544800" name="Group 32"/>
          <p:cNvGrpSpPr>
            <a:grpSpLocks/>
          </p:cNvGrpSpPr>
          <p:nvPr/>
        </p:nvGrpSpPr>
        <p:grpSpPr bwMode="auto">
          <a:xfrm>
            <a:off x="2660650" y="6003925"/>
            <a:ext cx="1782763" cy="854075"/>
            <a:chOff x="1872" y="3648"/>
            <a:chExt cx="1174" cy="538"/>
          </a:xfrm>
        </p:grpSpPr>
        <p:sp>
          <p:nvSpPr>
            <p:cNvPr id="544801" name="Text Box 33"/>
            <p:cNvSpPr txBox="1">
              <a:spLocks noChangeArrowheads="1"/>
            </p:cNvSpPr>
            <p:nvPr/>
          </p:nvSpPr>
          <p:spPr bwMode="auto">
            <a:xfrm>
              <a:off x="1872" y="3648"/>
              <a:ext cx="117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СВ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MF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44802" name="Object 34"/>
            <p:cNvGraphicFramePr>
              <a:graphicFrameLocks noChangeAspect="1"/>
            </p:cNvGraphicFramePr>
            <p:nvPr/>
          </p:nvGraphicFramePr>
          <p:xfrm>
            <a:off x="2217" y="3686"/>
            <a:ext cx="231" cy="250"/>
          </p:xfrm>
          <a:graphic>
            <a:graphicData uri="http://schemas.openxmlformats.org/presentationml/2006/ole">
              <p:oleObj spid="_x0000_s544802" name="Формула" r:id="rId6" imgW="152280" imgH="164880" progId="Equation.3">
                <p:embed/>
              </p:oleObj>
            </a:graphicData>
          </a:graphic>
        </p:graphicFrame>
        <p:sp>
          <p:nvSpPr>
            <p:cNvPr id="544803" name="Text Box 35"/>
            <p:cNvSpPr txBox="1">
              <a:spLocks noChangeArrowheads="1"/>
            </p:cNvSpPr>
            <p:nvPr/>
          </p:nvSpPr>
          <p:spPr bwMode="auto">
            <a:xfrm>
              <a:off x="2400" y="3936"/>
              <a:ext cx="5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44804" name="Text Box 36"/>
          <p:cNvSpPr txBox="1">
            <a:spLocks noChangeArrowheads="1"/>
          </p:cNvSpPr>
          <p:nvPr/>
        </p:nvSpPr>
        <p:spPr bwMode="auto">
          <a:xfrm>
            <a:off x="5486400" y="5883275"/>
            <a:ext cx="33670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en-US" sz="2400"/>
              <a:t>F </a:t>
            </a:r>
            <a:r>
              <a:rPr lang="ru-RU" sz="2400"/>
              <a:t>и М</a:t>
            </a:r>
            <a:r>
              <a:rPr lang="en-US" sz="2400"/>
              <a:t>F</a:t>
            </a:r>
            <a:r>
              <a:rPr lang="ru-RU" sz="2400"/>
              <a:t> – </a:t>
            </a:r>
          </a:p>
          <a:p>
            <a:r>
              <a:rPr lang="ru-RU" sz="2400"/>
              <a:t>искомые расстояния</a:t>
            </a:r>
            <a:r>
              <a:rPr lang="en-US" sz="2400"/>
              <a:t>   </a:t>
            </a:r>
            <a:endParaRPr lang="ru-RU" sz="2400"/>
          </a:p>
        </p:txBody>
      </p:sp>
      <p:sp>
        <p:nvSpPr>
          <p:cNvPr id="544805" name="Freeform 37"/>
          <p:cNvSpPr>
            <a:spLocks/>
          </p:cNvSpPr>
          <p:nvPr/>
        </p:nvSpPr>
        <p:spPr bwMode="auto">
          <a:xfrm>
            <a:off x="3073400" y="4495800"/>
            <a:ext cx="482600" cy="431800"/>
          </a:xfrm>
          <a:custGeom>
            <a:avLst/>
            <a:gdLst/>
            <a:ahLst/>
            <a:cxnLst>
              <a:cxn ang="0">
                <a:pos x="0" y="272"/>
              </a:cxn>
              <a:cxn ang="0">
                <a:pos x="112" y="0"/>
              </a:cxn>
              <a:cxn ang="0">
                <a:pos x="304" y="96"/>
              </a:cxn>
            </a:cxnLst>
            <a:rect l="0" t="0" r="r" b="b"/>
            <a:pathLst>
              <a:path w="304" h="272">
                <a:moveTo>
                  <a:pt x="0" y="272"/>
                </a:moveTo>
                <a:lnTo>
                  <a:pt x="112" y="0"/>
                </a:lnTo>
                <a:lnTo>
                  <a:pt x="304" y="96"/>
                </a:lnTo>
              </a:path>
            </a:pathLst>
          </a:custGeom>
          <a:noFill/>
          <a:ln w="28575" cmpd="sng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544806" name="Object 38"/>
          <p:cNvGraphicFramePr>
            <a:graphicFrameLocks noChangeAspect="1"/>
          </p:cNvGraphicFramePr>
          <p:nvPr/>
        </p:nvGraphicFramePr>
        <p:xfrm>
          <a:off x="7937500" y="1143000"/>
          <a:ext cx="1116013" cy="493713"/>
        </p:xfrm>
        <a:graphic>
          <a:graphicData uri="http://schemas.openxmlformats.org/presentationml/2006/ole">
            <p:oleObj spid="_x0000_s544806" name="Формула" r:id="rId7" imgW="545760" imgH="241200" progId="Equation.3">
              <p:embed/>
            </p:oleObj>
          </a:graphicData>
        </a:graphic>
      </p:graphicFrame>
      <p:sp>
        <p:nvSpPr>
          <p:cNvPr id="544807" name="Freeform 39"/>
          <p:cNvSpPr>
            <a:spLocks/>
          </p:cNvSpPr>
          <p:nvPr/>
        </p:nvSpPr>
        <p:spPr bwMode="auto">
          <a:xfrm>
            <a:off x="3403600" y="1651000"/>
            <a:ext cx="1574800" cy="3403600"/>
          </a:xfrm>
          <a:custGeom>
            <a:avLst/>
            <a:gdLst/>
            <a:ahLst/>
            <a:cxnLst>
              <a:cxn ang="0">
                <a:pos x="0" y="2128"/>
              </a:cxn>
              <a:cxn ang="0">
                <a:pos x="0" y="2144"/>
              </a:cxn>
              <a:cxn ang="0">
                <a:pos x="992" y="0"/>
              </a:cxn>
            </a:cxnLst>
            <a:rect l="0" t="0" r="r" b="b"/>
            <a:pathLst>
              <a:path w="992" h="2144">
                <a:moveTo>
                  <a:pt x="0" y="2128"/>
                </a:moveTo>
                <a:lnTo>
                  <a:pt x="0" y="2144"/>
                </a:lnTo>
                <a:lnTo>
                  <a:pt x="992" y="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44808" name="Group 40"/>
          <p:cNvGrpSpPr>
            <a:grpSpLocks/>
          </p:cNvGrpSpPr>
          <p:nvPr/>
        </p:nvGrpSpPr>
        <p:grpSpPr bwMode="auto">
          <a:xfrm>
            <a:off x="2971800" y="5029200"/>
            <a:ext cx="457200" cy="519113"/>
            <a:chOff x="1872" y="3168"/>
            <a:chExt cx="288" cy="327"/>
          </a:xfrm>
        </p:grpSpPr>
        <p:sp>
          <p:nvSpPr>
            <p:cNvPr id="544809" name="Text Box 41"/>
            <p:cNvSpPr txBox="1">
              <a:spLocks noChangeArrowheads="1"/>
            </p:cNvSpPr>
            <p:nvPr/>
          </p:nvSpPr>
          <p:spPr bwMode="auto">
            <a:xfrm>
              <a:off x="1872" y="3168"/>
              <a:ext cx="2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F</a:t>
              </a:r>
              <a:endParaRPr lang="ru-RU" sz="2800" b="1"/>
            </a:p>
          </p:txBody>
        </p:sp>
        <p:sp>
          <p:nvSpPr>
            <p:cNvPr id="544810" name="Oval 42"/>
            <p:cNvSpPr>
              <a:spLocks noChangeArrowheads="1"/>
            </p:cNvSpPr>
            <p:nvPr/>
          </p:nvSpPr>
          <p:spPr bwMode="auto">
            <a:xfrm>
              <a:off x="2112" y="316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44811" name="Rectangle 43"/>
          <p:cNvSpPr>
            <a:spLocks noChangeArrowheads="1"/>
          </p:cNvSpPr>
          <p:nvPr/>
        </p:nvSpPr>
        <p:spPr bwMode="auto">
          <a:xfrm>
            <a:off x="4165600" y="5181600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30</a:t>
            </a:r>
            <a:r>
              <a:rPr lang="ru-RU" sz="2000" b="1" baseline="30000"/>
              <a:t>0</a:t>
            </a:r>
          </a:p>
        </p:txBody>
      </p:sp>
      <p:sp>
        <p:nvSpPr>
          <p:cNvPr id="544818" name="Oval 50"/>
          <p:cNvSpPr>
            <a:spLocks noChangeArrowheads="1"/>
          </p:cNvSpPr>
          <p:nvPr/>
        </p:nvSpPr>
        <p:spPr bwMode="auto">
          <a:xfrm>
            <a:off x="4953000" y="3657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4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4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48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4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4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54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4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4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54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4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4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54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5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44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44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54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48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44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44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54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44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44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54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4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76" grpId="0" animBg="1"/>
      <p:bldP spid="544777" grpId="0" animBg="1"/>
      <p:bldP spid="544778" grpId="0"/>
      <p:bldP spid="544791" grpId="0"/>
      <p:bldP spid="544792" grpId="0"/>
      <p:bldP spid="544804" grpId="0"/>
      <p:bldP spid="544805" grpId="0" animBg="1"/>
      <p:bldP spid="544807" grpId="0" animBg="1"/>
      <p:bldP spid="5448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914" name="Group 26"/>
          <p:cNvGrpSpPr>
            <a:grpSpLocks/>
          </p:cNvGrpSpPr>
          <p:nvPr/>
        </p:nvGrpSpPr>
        <p:grpSpPr bwMode="auto">
          <a:xfrm>
            <a:off x="5638800" y="3644900"/>
            <a:ext cx="3124200" cy="2603500"/>
            <a:chOff x="3552" y="2296"/>
            <a:chExt cx="1968" cy="1640"/>
          </a:xfrm>
        </p:grpSpPr>
        <p:sp>
          <p:nvSpPr>
            <p:cNvPr id="549912" name="Freeform 24"/>
            <p:cNvSpPr>
              <a:spLocks/>
            </p:cNvSpPr>
            <p:nvPr/>
          </p:nvSpPr>
          <p:spPr bwMode="auto">
            <a:xfrm>
              <a:off x="3552" y="3408"/>
              <a:ext cx="1968" cy="528"/>
            </a:xfrm>
            <a:custGeom>
              <a:avLst/>
              <a:gdLst/>
              <a:ahLst/>
              <a:cxnLst>
                <a:cxn ang="0">
                  <a:pos x="0" y="672"/>
                </a:cxn>
                <a:cxn ang="0">
                  <a:pos x="576" y="0"/>
                </a:cxn>
                <a:cxn ang="0">
                  <a:pos x="1968" y="0"/>
                </a:cxn>
                <a:cxn ang="0">
                  <a:pos x="1392" y="672"/>
                </a:cxn>
                <a:cxn ang="0">
                  <a:pos x="0" y="672"/>
                </a:cxn>
              </a:cxnLst>
              <a:rect l="0" t="0" r="r" b="b"/>
              <a:pathLst>
                <a:path w="1968" h="672">
                  <a:moveTo>
                    <a:pt x="0" y="672"/>
                  </a:moveTo>
                  <a:lnTo>
                    <a:pt x="576" y="0"/>
                  </a:lnTo>
                  <a:lnTo>
                    <a:pt x="1968" y="0"/>
                  </a:lnTo>
                  <a:lnTo>
                    <a:pt x="1392" y="672"/>
                  </a:lnTo>
                  <a:lnTo>
                    <a:pt x="0" y="67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549913" name="Freeform 25"/>
            <p:cNvSpPr>
              <a:spLocks/>
            </p:cNvSpPr>
            <p:nvPr/>
          </p:nvSpPr>
          <p:spPr bwMode="auto">
            <a:xfrm>
              <a:off x="3552" y="2296"/>
              <a:ext cx="864" cy="1640"/>
            </a:xfrm>
            <a:custGeom>
              <a:avLst/>
              <a:gdLst/>
              <a:ahLst/>
              <a:cxnLst>
                <a:cxn ang="0">
                  <a:pos x="576" y="1112"/>
                </a:cxn>
                <a:cxn ang="0">
                  <a:pos x="864" y="0"/>
                </a:cxn>
                <a:cxn ang="0">
                  <a:pos x="240" y="624"/>
                </a:cxn>
                <a:cxn ang="0">
                  <a:pos x="0" y="1640"/>
                </a:cxn>
              </a:cxnLst>
              <a:rect l="0" t="0" r="r" b="b"/>
              <a:pathLst>
                <a:path w="864" h="1640">
                  <a:moveTo>
                    <a:pt x="576" y="1112"/>
                  </a:moveTo>
                  <a:lnTo>
                    <a:pt x="864" y="0"/>
                  </a:lnTo>
                  <a:lnTo>
                    <a:pt x="240" y="624"/>
                  </a:lnTo>
                  <a:lnTo>
                    <a:pt x="0" y="164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40161" dir="11906097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49915" name="Freeform 27"/>
          <p:cNvSpPr>
            <a:spLocks/>
          </p:cNvSpPr>
          <p:nvPr/>
        </p:nvSpPr>
        <p:spPr bwMode="auto">
          <a:xfrm>
            <a:off x="5981700" y="4191000"/>
            <a:ext cx="2171700" cy="1765300"/>
          </a:xfrm>
          <a:custGeom>
            <a:avLst/>
            <a:gdLst/>
            <a:ahLst/>
            <a:cxnLst>
              <a:cxn ang="0">
                <a:pos x="208" y="16"/>
              </a:cxn>
              <a:cxn ang="0">
                <a:pos x="0" y="928"/>
              </a:cxn>
              <a:cxn ang="0">
                <a:pos x="984" y="920"/>
              </a:cxn>
              <a:cxn ang="0">
                <a:pos x="984" y="728"/>
              </a:cxn>
              <a:cxn ang="0">
                <a:pos x="936" y="488"/>
              </a:cxn>
              <a:cxn ang="0">
                <a:pos x="792" y="248"/>
              </a:cxn>
              <a:cxn ang="0">
                <a:pos x="600" y="104"/>
              </a:cxn>
              <a:cxn ang="0">
                <a:pos x="408" y="8"/>
              </a:cxn>
              <a:cxn ang="0">
                <a:pos x="192" y="0"/>
              </a:cxn>
            </a:cxnLst>
            <a:rect l="0" t="0" r="r" b="b"/>
            <a:pathLst>
              <a:path w="984" h="928">
                <a:moveTo>
                  <a:pt x="208" y="16"/>
                </a:moveTo>
                <a:lnTo>
                  <a:pt x="0" y="928"/>
                </a:lnTo>
                <a:lnTo>
                  <a:pt x="984" y="920"/>
                </a:lnTo>
                <a:lnTo>
                  <a:pt x="984" y="728"/>
                </a:lnTo>
                <a:lnTo>
                  <a:pt x="936" y="488"/>
                </a:lnTo>
                <a:lnTo>
                  <a:pt x="792" y="248"/>
                </a:lnTo>
                <a:lnTo>
                  <a:pt x="600" y="104"/>
                </a:lnTo>
                <a:lnTo>
                  <a:pt x="408" y="8"/>
                </a:lnTo>
                <a:lnTo>
                  <a:pt x="192" y="0"/>
                </a:lnTo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FFCCFF"/>
              </a:gs>
            </a:gsLst>
            <a:path path="rect">
              <a:fillToRect t="100000" r="100000"/>
            </a:path>
          </a:gradFill>
          <a:ln w="9525">
            <a:solidFill>
              <a:srgbClr val="FF66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9890" name="Rectangle 2"/>
          <p:cNvSpPr>
            <a:spLocks noChangeArrowheads="1"/>
          </p:cNvSpPr>
          <p:nvPr/>
        </p:nvSpPr>
        <p:spPr bwMode="auto">
          <a:xfrm>
            <a:off x="381000" y="381000"/>
            <a:ext cx="8458200" cy="624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9891" name="Text Box 3"/>
          <p:cNvSpPr txBox="1">
            <a:spLocks noChangeArrowheads="1"/>
          </p:cNvSpPr>
          <p:nvPr/>
        </p:nvSpPr>
        <p:spPr bwMode="auto">
          <a:xfrm>
            <a:off x="990600" y="457200"/>
            <a:ext cx="257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Планиметрия</a:t>
            </a:r>
          </a:p>
        </p:txBody>
      </p:sp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5257800" y="457200"/>
            <a:ext cx="2728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Стереометрия</a:t>
            </a:r>
          </a:p>
        </p:txBody>
      </p:sp>
      <p:sp>
        <p:nvSpPr>
          <p:cNvPr id="549893" name="Freeform 5"/>
          <p:cNvSpPr>
            <a:spLocks/>
          </p:cNvSpPr>
          <p:nvPr/>
        </p:nvSpPr>
        <p:spPr bwMode="auto">
          <a:xfrm>
            <a:off x="4445000" y="393700"/>
            <a:ext cx="25400" cy="619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3904"/>
              </a:cxn>
            </a:cxnLst>
            <a:rect l="0" t="0" r="r" b="b"/>
            <a:pathLst>
              <a:path w="16" h="3904">
                <a:moveTo>
                  <a:pt x="0" y="0"/>
                </a:moveTo>
                <a:lnTo>
                  <a:pt x="16" y="390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9894" name="Freeform 6"/>
          <p:cNvSpPr>
            <a:spLocks/>
          </p:cNvSpPr>
          <p:nvPr/>
        </p:nvSpPr>
        <p:spPr bwMode="auto">
          <a:xfrm>
            <a:off x="381000" y="1054100"/>
            <a:ext cx="8458200" cy="25400"/>
          </a:xfrm>
          <a:custGeom>
            <a:avLst/>
            <a:gdLst/>
            <a:ahLst/>
            <a:cxnLst>
              <a:cxn ang="0">
                <a:pos x="5328" y="0"/>
              </a:cxn>
              <a:cxn ang="0">
                <a:pos x="0" y="16"/>
              </a:cxn>
            </a:cxnLst>
            <a:rect l="0" t="0" r="r" b="b"/>
            <a:pathLst>
              <a:path w="5328" h="16">
                <a:moveTo>
                  <a:pt x="5328" y="0"/>
                </a:moveTo>
                <a:lnTo>
                  <a:pt x="0" y="1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457200" y="1447800"/>
            <a:ext cx="4038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Углом на плоскости мы называем фигуру, образованную двумя лучами, исходящими из одной точки.</a:t>
            </a:r>
          </a:p>
        </p:txBody>
      </p:sp>
      <p:sp>
        <p:nvSpPr>
          <p:cNvPr id="549896" name="Text Box 8"/>
          <p:cNvSpPr txBox="1">
            <a:spLocks noChangeArrowheads="1"/>
          </p:cNvSpPr>
          <p:nvPr/>
        </p:nvSpPr>
        <p:spPr bwMode="auto">
          <a:xfrm>
            <a:off x="4572000" y="3276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Двугранный угол</a:t>
            </a:r>
          </a:p>
        </p:txBody>
      </p:sp>
      <p:grpSp>
        <p:nvGrpSpPr>
          <p:cNvPr id="549904" name="Group 16"/>
          <p:cNvGrpSpPr>
            <a:grpSpLocks/>
          </p:cNvGrpSpPr>
          <p:nvPr/>
        </p:nvGrpSpPr>
        <p:grpSpPr bwMode="auto">
          <a:xfrm>
            <a:off x="533400" y="3352800"/>
            <a:ext cx="3429000" cy="3124200"/>
            <a:chOff x="336" y="2112"/>
            <a:chExt cx="2160" cy="1968"/>
          </a:xfrm>
        </p:grpSpPr>
        <p:sp>
          <p:nvSpPr>
            <p:cNvPr id="549899" name="Freeform 11"/>
            <p:cNvSpPr>
              <a:spLocks/>
            </p:cNvSpPr>
            <p:nvPr/>
          </p:nvSpPr>
          <p:spPr bwMode="auto">
            <a:xfrm>
              <a:off x="544" y="2160"/>
              <a:ext cx="1856" cy="1632"/>
            </a:xfrm>
            <a:custGeom>
              <a:avLst/>
              <a:gdLst/>
              <a:ahLst/>
              <a:cxnLst>
                <a:cxn ang="0">
                  <a:pos x="1616" y="0"/>
                </a:cxn>
                <a:cxn ang="0">
                  <a:pos x="0" y="1032"/>
                </a:cxn>
                <a:cxn ang="0">
                  <a:pos x="1856" y="1632"/>
                </a:cxn>
              </a:cxnLst>
              <a:rect l="0" t="0" r="r" b="b"/>
              <a:pathLst>
                <a:path w="1856" h="1632">
                  <a:moveTo>
                    <a:pt x="1616" y="0"/>
                  </a:moveTo>
                  <a:lnTo>
                    <a:pt x="0" y="1032"/>
                  </a:lnTo>
                  <a:lnTo>
                    <a:pt x="1856" y="1632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9900" name="Oval 12"/>
            <p:cNvSpPr>
              <a:spLocks noChangeArrowheads="1"/>
            </p:cNvSpPr>
            <p:nvPr/>
          </p:nvSpPr>
          <p:spPr bwMode="auto">
            <a:xfrm flipV="1">
              <a:off x="528" y="316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9901" name="Text Box 13"/>
            <p:cNvSpPr txBox="1">
              <a:spLocks noChangeArrowheads="1"/>
            </p:cNvSpPr>
            <p:nvPr/>
          </p:nvSpPr>
          <p:spPr bwMode="auto">
            <a:xfrm>
              <a:off x="2208" y="211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</a:p>
          </p:txBody>
        </p:sp>
        <p:sp>
          <p:nvSpPr>
            <p:cNvPr id="549902" name="Text Box 14"/>
            <p:cNvSpPr txBox="1">
              <a:spLocks noChangeArrowheads="1"/>
            </p:cNvSpPr>
            <p:nvPr/>
          </p:nvSpPr>
          <p:spPr bwMode="auto">
            <a:xfrm>
              <a:off x="336" y="283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</a:p>
          </p:txBody>
        </p:sp>
        <p:sp>
          <p:nvSpPr>
            <p:cNvPr id="549903" name="Text Box 15"/>
            <p:cNvSpPr txBox="1">
              <a:spLocks noChangeArrowheads="1"/>
            </p:cNvSpPr>
            <p:nvPr/>
          </p:nvSpPr>
          <p:spPr bwMode="auto">
            <a:xfrm>
              <a:off x="2208" y="379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</a:p>
          </p:txBody>
        </p:sp>
      </p:grpSp>
      <p:grpSp>
        <p:nvGrpSpPr>
          <p:cNvPr id="549911" name="Group 23"/>
          <p:cNvGrpSpPr>
            <a:grpSpLocks/>
          </p:cNvGrpSpPr>
          <p:nvPr/>
        </p:nvGrpSpPr>
        <p:grpSpPr bwMode="auto">
          <a:xfrm>
            <a:off x="5181600" y="1219200"/>
            <a:ext cx="2362200" cy="2017713"/>
            <a:chOff x="3072" y="1008"/>
            <a:chExt cx="1488" cy="1271"/>
          </a:xfrm>
        </p:grpSpPr>
        <p:sp>
          <p:nvSpPr>
            <p:cNvPr id="549906" name="Freeform 18"/>
            <p:cNvSpPr>
              <a:spLocks/>
            </p:cNvSpPr>
            <p:nvPr/>
          </p:nvSpPr>
          <p:spPr bwMode="auto">
            <a:xfrm>
              <a:off x="3264" y="1036"/>
              <a:ext cx="1232" cy="956"/>
            </a:xfrm>
            <a:custGeom>
              <a:avLst/>
              <a:gdLst/>
              <a:ahLst/>
              <a:cxnLst>
                <a:cxn ang="0">
                  <a:pos x="1072" y="0"/>
                </a:cxn>
                <a:cxn ang="0">
                  <a:pos x="0" y="620"/>
                </a:cxn>
                <a:cxn ang="0">
                  <a:pos x="1232" y="956"/>
                </a:cxn>
              </a:cxnLst>
              <a:rect l="0" t="0" r="r" b="b"/>
              <a:pathLst>
                <a:path w="1232" h="956">
                  <a:moveTo>
                    <a:pt x="1072" y="0"/>
                  </a:moveTo>
                  <a:lnTo>
                    <a:pt x="0" y="620"/>
                  </a:lnTo>
                  <a:lnTo>
                    <a:pt x="1232" y="95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9907" name="Oval 19"/>
            <p:cNvSpPr>
              <a:spLocks noChangeArrowheads="1"/>
            </p:cNvSpPr>
            <p:nvPr/>
          </p:nvSpPr>
          <p:spPr bwMode="auto">
            <a:xfrm flipV="1">
              <a:off x="3248" y="1626"/>
              <a:ext cx="64" cy="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9908" name="Text Box 20"/>
            <p:cNvSpPr txBox="1">
              <a:spLocks noChangeArrowheads="1"/>
            </p:cNvSpPr>
            <p:nvPr/>
          </p:nvSpPr>
          <p:spPr bwMode="auto">
            <a:xfrm>
              <a:off x="4368" y="1008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</a:p>
          </p:txBody>
        </p:sp>
        <p:sp>
          <p:nvSpPr>
            <p:cNvPr id="549909" name="Text Box 21"/>
            <p:cNvSpPr txBox="1">
              <a:spLocks noChangeArrowheads="1"/>
            </p:cNvSpPr>
            <p:nvPr/>
          </p:nvSpPr>
          <p:spPr bwMode="auto">
            <a:xfrm>
              <a:off x="3072" y="1392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</a:p>
          </p:txBody>
        </p:sp>
        <p:sp>
          <p:nvSpPr>
            <p:cNvPr id="549910" name="Text Box 22"/>
            <p:cNvSpPr txBox="1">
              <a:spLocks noChangeArrowheads="1"/>
            </p:cNvSpPr>
            <p:nvPr/>
          </p:nvSpPr>
          <p:spPr bwMode="auto">
            <a:xfrm>
              <a:off x="4368" y="1991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</a:p>
          </p:txBody>
        </p:sp>
      </p:grpSp>
      <p:sp>
        <p:nvSpPr>
          <p:cNvPr id="549916" name="Freeform 28"/>
          <p:cNvSpPr>
            <a:spLocks/>
          </p:cNvSpPr>
          <p:nvPr/>
        </p:nvSpPr>
        <p:spPr bwMode="auto">
          <a:xfrm>
            <a:off x="5981700" y="5410200"/>
            <a:ext cx="2184400" cy="533400"/>
          </a:xfrm>
          <a:custGeom>
            <a:avLst/>
            <a:gdLst/>
            <a:ahLst/>
            <a:cxnLst>
              <a:cxn ang="0">
                <a:pos x="1376" y="0"/>
              </a:cxn>
              <a:cxn ang="0">
                <a:pos x="352" y="0"/>
              </a:cxn>
              <a:cxn ang="0">
                <a:pos x="0" y="336"/>
              </a:cxn>
            </a:cxnLst>
            <a:rect l="0" t="0" r="r" b="b"/>
            <a:pathLst>
              <a:path w="1376" h="336">
                <a:moveTo>
                  <a:pt x="1376" y="0"/>
                </a:moveTo>
                <a:lnTo>
                  <a:pt x="352" y="0"/>
                </a:lnTo>
                <a:lnTo>
                  <a:pt x="0" y="33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9918" name="Freeform 30"/>
          <p:cNvSpPr>
            <a:spLocks/>
          </p:cNvSpPr>
          <p:nvPr/>
        </p:nvSpPr>
        <p:spPr bwMode="auto">
          <a:xfrm>
            <a:off x="6540500" y="4140200"/>
            <a:ext cx="330200" cy="1295400"/>
          </a:xfrm>
          <a:custGeom>
            <a:avLst/>
            <a:gdLst/>
            <a:ahLst/>
            <a:cxnLst>
              <a:cxn ang="0">
                <a:pos x="208" y="0"/>
              </a:cxn>
              <a:cxn ang="0">
                <a:pos x="0" y="816"/>
              </a:cxn>
            </a:cxnLst>
            <a:rect l="0" t="0" r="r" b="b"/>
            <a:pathLst>
              <a:path w="208" h="816">
                <a:moveTo>
                  <a:pt x="208" y="0"/>
                </a:moveTo>
                <a:lnTo>
                  <a:pt x="0" y="81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9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9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4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9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9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9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915" grpId="0" animBg="1"/>
      <p:bldP spid="549896" grpId="1"/>
      <p:bldP spid="549916" grpId="0" animBg="1"/>
      <p:bldP spid="5499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8" name="Text Box 4"/>
          <p:cNvSpPr txBox="1">
            <a:spLocks noChangeArrowheads="1"/>
          </p:cNvSpPr>
          <p:nvPr/>
        </p:nvSpPr>
        <p:spPr bwMode="auto">
          <a:xfrm>
            <a:off x="152400" y="76200"/>
            <a:ext cx="8915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Двугранным углом называется фигура, образованная прямой </a:t>
            </a:r>
            <a:r>
              <a:rPr lang="en-US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двумя полуплоскостями с общей границей </a:t>
            </a:r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не принадлежащими одной плоскости.</a:t>
            </a:r>
          </a:p>
        </p:txBody>
      </p:sp>
      <p:sp>
        <p:nvSpPr>
          <p:cNvPr id="548876" name="Freeform 12"/>
          <p:cNvSpPr>
            <a:spLocks/>
          </p:cNvSpPr>
          <p:nvPr/>
        </p:nvSpPr>
        <p:spPr bwMode="auto">
          <a:xfrm>
            <a:off x="6489700" y="2338388"/>
            <a:ext cx="1574800" cy="3249612"/>
          </a:xfrm>
          <a:custGeom>
            <a:avLst/>
            <a:gdLst/>
            <a:ahLst/>
            <a:cxnLst>
              <a:cxn ang="0">
                <a:pos x="848" y="2031"/>
              </a:cxn>
              <a:cxn ang="0">
                <a:pos x="0" y="1551"/>
              </a:cxn>
              <a:cxn ang="0">
                <a:pos x="100" y="0"/>
              </a:cxn>
              <a:cxn ang="0">
                <a:pos x="992" y="463"/>
              </a:cxn>
              <a:cxn ang="0">
                <a:pos x="976" y="479"/>
              </a:cxn>
              <a:cxn ang="0">
                <a:pos x="864" y="2047"/>
              </a:cxn>
              <a:cxn ang="0">
                <a:pos x="848" y="2031"/>
              </a:cxn>
            </a:cxnLst>
            <a:rect l="0" t="0" r="r" b="b"/>
            <a:pathLst>
              <a:path w="992" h="2047">
                <a:moveTo>
                  <a:pt x="848" y="2031"/>
                </a:moveTo>
                <a:lnTo>
                  <a:pt x="0" y="1551"/>
                </a:lnTo>
                <a:lnTo>
                  <a:pt x="100" y="0"/>
                </a:lnTo>
                <a:lnTo>
                  <a:pt x="992" y="463"/>
                </a:lnTo>
                <a:lnTo>
                  <a:pt x="976" y="479"/>
                </a:lnTo>
                <a:lnTo>
                  <a:pt x="864" y="2047"/>
                </a:lnTo>
                <a:lnTo>
                  <a:pt x="848" y="2031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48877" name="Freeform 13"/>
          <p:cNvSpPr>
            <a:spLocks/>
          </p:cNvSpPr>
          <p:nvPr/>
        </p:nvSpPr>
        <p:spPr bwMode="auto">
          <a:xfrm>
            <a:off x="5168900" y="2336800"/>
            <a:ext cx="1473200" cy="3276600"/>
          </a:xfrm>
          <a:custGeom>
            <a:avLst/>
            <a:gdLst/>
            <a:ahLst/>
            <a:cxnLst>
              <a:cxn ang="0">
                <a:pos x="0" y="2064"/>
              </a:cxn>
              <a:cxn ang="0">
                <a:pos x="832" y="1568"/>
              </a:cxn>
              <a:cxn ang="0">
                <a:pos x="928" y="0"/>
              </a:cxn>
              <a:cxn ang="0">
                <a:pos x="96" y="544"/>
              </a:cxn>
              <a:cxn ang="0">
                <a:pos x="0" y="2064"/>
              </a:cxn>
            </a:cxnLst>
            <a:rect l="0" t="0" r="r" b="b"/>
            <a:pathLst>
              <a:path w="928" h="2064">
                <a:moveTo>
                  <a:pt x="0" y="2064"/>
                </a:moveTo>
                <a:lnTo>
                  <a:pt x="832" y="1568"/>
                </a:lnTo>
                <a:lnTo>
                  <a:pt x="928" y="0"/>
                </a:lnTo>
                <a:lnTo>
                  <a:pt x="96" y="544"/>
                </a:lnTo>
                <a:lnTo>
                  <a:pt x="0" y="206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48880" name="Text Box 16"/>
          <p:cNvSpPr txBox="1">
            <a:spLocks noChangeArrowheads="1"/>
          </p:cNvSpPr>
          <p:nvPr/>
        </p:nvSpPr>
        <p:spPr bwMode="auto">
          <a:xfrm>
            <a:off x="2286000" y="5791200"/>
            <a:ext cx="6538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Две полуплоскости – грани двугранного угла</a:t>
            </a:r>
          </a:p>
        </p:txBody>
      </p:sp>
      <p:sp>
        <p:nvSpPr>
          <p:cNvPr id="548881" name="Rectangle 17"/>
          <p:cNvSpPr>
            <a:spLocks noChangeArrowheads="1"/>
          </p:cNvSpPr>
          <p:nvPr/>
        </p:nvSpPr>
        <p:spPr bwMode="auto">
          <a:xfrm>
            <a:off x="2819400" y="1676400"/>
            <a:ext cx="54467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Прямая</a:t>
            </a:r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</a:t>
            </a:r>
            <a:r>
              <a:rPr lang="ru-RU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400"/>
              <a:t>ребро двугранного угла</a:t>
            </a:r>
          </a:p>
        </p:txBody>
      </p:sp>
      <p:sp>
        <p:nvSpPr>
          <p:cNvPr id="548882" name="Rectangle 18"/>
          <p:cNvSpPr>
            <a:spLocks noChangeArrowheads="1"/>
          </p:cNvSpPr>
          <p:nvPr/>
        </p:nvSpPr>
        <p:spPr bwMode="auto">
          <a:xfrm>
            <a:off x="6248400" y="251460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36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548885" name="Group 21"/>
          <p:cNvGrpSpPr>
            <a:grpSpLocks/>
          </p:cNvGrpSpPr>
          <p:nvPr/>
        </p:nvGrpSpPr>
        <p:grpSpPr bwMode="auto">
          <a:xfrm>
            <a:off x="457200" y="3200400"/>
            <a:ext cx="4191000" cy="2322513"/>
            <a:chOff x="432" y="1728"/>
            <a:chExt cx="2640" cy="1463"/>
          </a:xfrm>
        </p:grpSpPr>
        <p:pic>
          <p:nvPicPr>
            <p:cNvPr id="548883" name="Picture 19" descr="j0283043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2" y="1728"/>
              <a:ext cx="1536" cy="1463"/>
            </a:xfrm>
            <a:prstGeom prst="rect">
              <a:avLst/>
            </a:prstGeom>
            <a:noFill/>
          </p:spPr>
        </p:pic>
        <p:pic>
          <p:nvPicPr>
            <p:cNvPr id="548884" name="Picture 20" descr="23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08" y="2064"/>
              <a:ext cx="864" cy="960"/>
            </a:xfrm>
            <a:prstGeom prst="rect">
              <a:avLst/>
            </a:prstGeom>
            <a:noFill/>
          </p:spPr>
        </p:pic>
      </p:grpSp>
      <p:grpSp>
        <p:nvGrpSpPr>
          <p:cNvPr id="548888" name="Group 24"/>
          <p:cNvGrpSpPr>
            <a:grpSpLocks/>
          </p:cNvGrpSpPr>
          <p:nvPr/>
        </p:nvGrpSpPr>
        <p:grpSpPr bwMode="auto">
          <a:xfrm>
            <a:off x="1143000" y="3352800"/>
            <a:ext cx="1530350" cy="1035050"/>
            <a:chOff x="1210" y="2122"/>
            <a:chExt cx="964" cy="652"/>
          </a:xfrm>
        </p:grpSpPr>
        <p:sp>
          <p:nvSpPr>
            <p:cNvPr id="548887" name="Freeform 23"/>
            <p:cNvSpPr>
              <a:spLocks/>
            </p:cNvSpPr>
            <p:nvPr/>
          </p:nvSpPr>
          <p:spPr bwMode="auto">
            <a:xfrm>
              <a:off x="1210" y="2122"/>
              <a:ext cx="694" cy="560"/>
            </a:xfrm>
            <a:custGeom>
              <a:avLst/>
              <a:gdLst/>
              <a:ahLst/>
              <a:cxnLst>
                <a:cxn ang="0">
                  <a:pos x="312" y="0"/>
                </a:cxn>
                <a:cxn ang="0">
                  <a:pos x="694" y="210"/>
                </a:cxn>
                <a:cxn ang="0">
                  <a:pos x="404" y="560"/>
                </a:cxn>
                <a:cxn ang="0">
                  <a:pos x="0" y="372"/>
                </a:cxn>
                <a:cxn ang="0">
                  <a:pos x="312" y="0"/>
                </a:cxn>
              </a:cxnLst>
              <a:rect l="0" t="0" r="r" b="b"/>
              <a:pathLst>
                <a:path w="694" h="560">
                  <a:moveTo>
                    <a:pt x="312" y="0"/>
                  </a:moveTo>
                  <a:lnTo>
                    <a:pt x="694" y="210"/>
                  </a:lnTo>
                  <a:lnTo>
                    <a:pt x="404" y="560"/>
                  </a:lnTo>
                  <a:lnTo>
                    <a:pt x="0" y="372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66FFFF">
                <a:alpha val="74001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8886" name="Freeform 22"/>
            <p:cNvSpPr>
              <a:spLocks/>
            </p:cNvSpPr>
            <p:nvPr/>
          </p:nvSpPr>
          <p:spPr bwMode="auto">
            <a:xfrm>
              <a:off x="1526" y="2126"/>
              <a:ext cx="648" cy="648"/>
            </a:xfrm>
            <a:custGeom>
              <a:avLst/>
              <a:gdLst/>
              <a:ahLst/>
              <a:cxnLst>
                <a:cxn ang="0">
                  <a:pos x="276" y="480"/>
                </a:cxn>
                <a:cxn ang="0">
                  <a:pos x="648" y="648"/>
                </a:cxn>
                <a:cxn ang="0">
                  <a:pos x="372" y="200"/>
                </a:cxn>
                <a:cxn ang="0">
                  <a:pos x="0" y="0"/>
                </a:cxn>
                <a:cxn ang="0">
                  <a:pos x="276" y="480"/>
                </a:cxn>
              </a:cxnLst>
              <a:rect l="0" t="0" r="r" b="b"/>
              <a:pathLst>
                <a:path w="648" h="648">
                  <a:moveTo>
                    <a:pt x="276" y="480"/>
                  </a:moveTo>
                  <a:lnTo>
                    <a:pt x="648" y="648"/>
                  </a:lnTo>
                  <a:lnTo>
                    <a:pt x="372" y="200"/>
                  </a:lnTo>
                  <a:lnTo>
                    <a:pt x="0" y="0"/>
                  </a:lnTo>
                  <a:lnTo>
                    <a:pt x="276" y="480"/>
                  </a:lnTo>
                  <a:close/>
                </a:path>
              </a:pathLst>
            </a:custGeom>
            <a:solidFill>
              <a:srgbClr val="FF66CC">
                <a:alpha val="74001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8892" name="Group 28"/>
          <p:cNvGrpSpPr>
            <a:grpSpLocks/>
          </p:cNvGrpSpPr>
          <p:nvPr/>
        </p:nvGrpSpPr>
        <p:grpSpPr bwMode="auto">
          <a:xfrm>
            <a:off x="3629025" y="4695825"/>
            <a:ext cx="755650" cy="546100"/>
            <a:chOff x="2286" y="2958"/>
            <a:chExt cx="476" cy="344"/>
          </a:xfrm>
        </p:grpSpPr>
        <p:sp>
          <p:nvSpPr>
            <p:cNvPr id="548889" name="Freeform 25"/>
            <p:cNvSpPr>
              <a:spLocks/>
            </p:cNvSpPr>
            <p:nvPr/>
          </p:nvSpPr>
          <p:spPr bwMode="auto">
            <a:xfrm>
              <a:off x="2286" y="2970"/>
              <a:ext cx="232" cy="328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232" y="328"/>
                </a:cxn>
                <a:cxn ang="0">
                  <a:pos x="228" y="168"/>
                </a:cxn>
                <a:cxn ang="0">
                  <a:pos x="12" y="0"/>
                </a:cxn>
                <a:cxn ang="0">
                  <a:pos x="0" y="180"/>
                </a:cxn>
                <a:cxn ang="0">
                  <a:pos x="0" y="180"/>
                </a:cxn>
              </a:cxnLst>
              <a:rect l="0" t="0" r="r" b="b"/>
              <a:pathLst>
                <a:path w="232" h="328">
                  <a:moveTo>
                    <a:pt x="0" y="180"/>
                  </a:moveTo>
                  <a:lnTo>
                    <a:pt x="232" y="328"/>
                  </a:lnTo>
                  <a:lnTo>
                    <a:pt x="228" y="168"/>
                  </a:lnTo>
                  <a:lnTo>
                    <a:pt x="12" y="0"/>
                  </a:lnTo>
                  <a:lnTo>
                    <a:pt x="0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FFFF00">
                <a:alpha val="69000"/>
              </a:srgbClr>
            </a:soli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8891" name="Freeform 27"/>
            <p:cNvSpPr>
              <a:spLocks/>
            </p:cNvSpPr>
            <p:nvPr/>
          </p:nvSpPr>
          <p:spPr bwMode="auto">
            <a:xfrm>
              <a:off x="2514" y="2958"/>
              <a:ext cx="248" cy="344"/>
            </a:xfrm>
            <a:custGeom>
              <a:avLst/>
              <a:gdLst/>
              <a:ahLst/>
              <a:cxnLst>
                <a:cxn ang="0">
                  <a:pos x="236" y="192"/>
                </a:cxn>
                <a:cxn ang="0">
                  <a:pos x="4" y="344"/>
                </a:cxn>
                <a:cxn ang="0">
                  <a:pos x="0" y="184"/>
                </a:cxn>
                <a:cxn ang="0">
                  <a:pos x="248" y="0"/>
                </a:cxn>
                <a:cxn ang="0">
                  <a:pos x="236" y="192"/>
                </a:cxn>
                <a:cxn ang="0">
                  <a:pos x="236" y="192"/>
                </a:cxn>
              </a:cxnLst>
              <a:rect l="0" t="0" r="r" b="b"/>
              <a:pathLst>
                <a:path w="248" h="344">
                  <a:moveTo>
                    <a:pt x="236" y="192"/>
                  </a:moveTo>
                  <a:lnTo>
                    <a:pt x="4" y="344"/>
                  </a:lnTo>
                  <a:lnTo>
                    <a:pt x="0" y="184"/>
                  </a:lnTo>
                  <a:lnTo>
                    <a:pt x="248" y="0"/>
                  </a:lnTo>
                  <a:lnTo>
                    <a:pt x="236" y="192"/>
                  </a:lnTo>
                  <a:lnTo>
                    <a:pt x="236" y="192"/>
                  </a:lnTo>
                  <a:close/>
                </a:path>
              </a:pathLst>
            </a:custGeom>
            <a:solidFill>
              <a:srgbClr val="FFFF00">
                <a:alpha val="69000"/>
              </a:srgbClr>
            </a:soli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4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4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6.2963E-6 L 3.88889E-6 -0.23333 " pathEditMode="relative" ptsTypes="AA">
                                      <p:cBhvr>
                                        <p:cTn id="26" dur="2000" fill="hold"/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8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18519E-6 L 0.05 -0.06667 " pathEditMode="relative" ptsTypes="AA">
                                      <p:cBhvr>
                                        <p:cTn id="33" dur="2000" fill="hold"/>
                                        <p:tgtEl>
                                          <p:spTgt spid="5488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80" grpId="0"/>
      <p:bldP spid="5488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45" name="Freeform 9"/>
          <p:cNvSpPr>
            <a:spLocks/>
          </p:cNvSpPr>
          <p:nvPr/>
        </p:nvSpPr>
        <p:spPr bwMode="auto">
          <a:xfrm>
            <a:off x="6489700" y="1195388"/>
            <a:ext cx="1574800" cy="3249612"/>
          </a:xfrm>
          <a:custGeom>
            <a:avLst/>
            <a:gdLst/>
            <a:ahLst/>
            <a:cxnLst>
              <a:cxn ang="0">
                <a:pos x="848" y="2031"/>
              </a:cxn>
              <a:cxn ang="0">
                <a:pos x="0" y="1551"/>
              </a:cxn>
              <a:cxn ang="0">
                <a:pos x="100" y="0"/>
              </a:cxn>
              <a:cxn ang="0">
                <a:pos x="992" y="463"/>
              </a:cxn>
              <a:cxn ang="0">
                <a:pos x="976" y="479"/>
              </a:cxn>
              <a:cxn ang="0">
                <a:pos x="864" y="2047"/>
              </a:cxn>
              <a:cxn ang="0">
                <a:pos x="848" y="2031"/>
              </a:cxn>
            </a:cxnLst>
            <a:rect l="0" t="0" r="r" b="b"/>
            <a:pathLst>
              <a:path w="992" h="2047">
                <a:moveTo>
                  <a:pt x="848" y="2031"/>
                </a:moveTo>
                <a:lnTo>
                  <a:pt x="0" y="1551"/>
                </a:lnTo>
                <a:lnTo>
                  <a:pt x="100" y="0"/>
                </a:lnTo>
                <a:lnTo>
                  <a:pt x="992" y="463"/>
                </a:lnTo>
                <a:lnTo>
                  <a:pt x="976" y="479"/>
                </a:lnTo>
                <a:lnTo>
                  <a:pt x="864" y="2047"/>
                </a:lnTo>
                <a:lnTo>
                  <a:pt x="848" y="2031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1946" name="Freeform 10"/>
          <p:cNvSpPr>
            <a:spLocks/>
          </p:cNvSpPr>
          <p:nvPr/>
        </p:nvSpPr>
        <p:spPr bwMode="auto">
          <a:xfrm>
            <a:off x="5168900" y="1193800"/>
            <a:ext cx="1473200" cy="3276600"/>
          </a:xfrm>
          <a:custGeom>
            <a:avLst/>
            <a:gdLst/>
            <a:ahLst/>
            <a:cxnLst>
              <a:cxn ang="0">
                <a:pos x="0" y="2064"/>
              </a:cxn>
              <a:cxn ang="0">
                <a:pos x="832" y="1568"/>
              </a:cxn>
              <a:cxn ang="0">
                <a:pos x="928" y="0"/>
              </a:cxn>
              <a:cxn ang="0">
                <a:pos x="96" y="544"/>
              </a:cxn>
              <a:cxn ang="0">
                <a:pos x="0" y="2064"/>
              </a:cxn>
            </a:cxnLst>
            <a:rect l="0" t="0" r="r" b="b"/>
            <a:pathLst>
              <a:path w="928" h="2064">
                <a:moveTo>
                  <a:pt x="0" y="2064"/>
                </a:moveTo>
                <a:lnTo>
                  <a:pt x="832" y="1568"/>
                </a:lnTo>
                <a:lnTo>
                  <a:pt x="928" y="0"/>
                </a:lnTo>
                <a:lnTo>
                  <a:pt x="96" y="544"/>
                </a:lnTo>
                <a:lnTo>
                  <a:pt x="0" y="206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51977" name="Group 41"/>
          <p:cNvGrpSpPr>
            <a:grpSpLocks/>
          </p:cNvGrpSpPr>
          <p:nvPr/>
        </p:nvGrpSpPr>
        <p:grpSpPr bwMode="auto">
          <a:xfrm>
            <a:off x="5245100" y="1905000"/>
            <a:ext cx="2616200" cy="1651000"/>
            <a:chOff x="3304" y="1200"/>
            <a:chExt cx="1648" cy="1040"/>
          </a:xfrm>
        </p:grpSpPr>
        <p:sp>
          <p:nvSpPr>
            <p:cNvPr id="551947" name="Freeform 11"/>
            <p:cNvSpPr>
              <a:spLocks/>
            </p:cNvSpPr>
            <p:nvPr/>
          </p:nvSpPr>
          <p:spPr bwMode="auto">
            <a:xfrm>
              <a:off x="3304" y="1408"/>
              <a:ext cx="1648" cy="832"/>
            </a:xfrm>
            <a:custGeom>
              <a:avLst/>
              <a:gdLst/>
              <a:ahLst/>
              <a:cxnLst>
                <a:cxn ang="0">
                  <a:pos x="1648" y="528"/>
                </a:cxn>
                <a:cxn ang="0">
                  <a:pos x="848" y="0"/>
                </a:cxn>
                <a:cxn ang="0">
                  <a:pos x="0" y="512"/>
                </a:cxn>
                <a:cxn ang="0">
                  <a:pos x="240" y="736"/>
                </a:cxn>
                <a:cxn ang="0">
                  <a:pos x="496" y="832"/>
                </a:cxn>
                <a:cxn ang="0">
                  <a:pos x="818" y="822"/>
                </a:cxn>
                <a:cxn ang="0">
                  <a:pos x="1168" y="800"/>
                </a:cxn>
                <a:cxn ang="0">
                  <a:pos x="1440" y="704"/>
                </a:cxn>
                <a:cxn ang="0">
                  <a:pos x="1632" y="544"/>
                </a:cxn>
              </a:cxnLst>
              <a:rect l="0" t="0" r="r" b="b"/>
              <a:pathLst>
                <a:path w="1648" h="832">
                  <a:moveTo>
                    <a:pt x="1648" y="528"/>
                  </a:moveTo>
                  <a:lnTo>
                    <a:pt x="848" y="0"/>
                  </a:lnTo>
                  <a:lnTo>
                    <a:pt x="0" y="512"/>
                  </a:lnTo>
                  <a:lnTo>
                    <a:pt x="240" y="736"/>
                  </a:lnTo>
                  <a:lnTo>
                    <a:pt x="496" y="832"/>
                  </a:lnTo>
                  <a:lnTo>
                    <a:pt x="818" y="822"/>
                  </a:lnTo>
                  <a:lnTo>
                    <a:pt x="1168" y="800"/>
                  </a:lnTo>
                  <a:lnTo>
                    <a:pt x="1440" y="704"/>
                  </a:lnTo>
                  <a:lnTo>
                    <a:pt x="1632" y="54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path path="rect">
                <a:fillToRect l="100000" b="100000"/>
              </a:path>
            </a:gradFill>
            <a:ln w="9525">
              <a:solidFill>
                <a:srgbClr val="FF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1976" name="Text Box 40"/>
            <p:cNvSpPr txBox="1">
              <a:spLocks noChangeArrowheads="1"/>
            </p:cNvSpPr>
            <p:nvPr/>
          </p:nvSpPr>
          <p:spPr bwMode="auto">
            <a:xfrm>
              <a:off x="4128" y="120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551939" name="Group 3"/>
          <p:cNvGrpSpPr>
            <a:grpSpLocks/>
          </p:cNvGrpSpPr>
          <p:nvPr/>
        </p:nvGrpSpPr>
        <p:grpSpPr bwMode="auto">
          <a:xfrm>
            <a:off x="876300" y="1130300"/>
            <a:ext cx="3124200" cy="2603500"/>
            <a:chOff x="3552" y="2296"/>
            <a:chExt cx="1968" cy="1640"/>
          </a:xfrm>
        </p:grpSpPr>
        <p:sp>
          <p:nvSpPr>
            <p:cNvPr id="551940" name="Freeform 4"/>
            <p:cNvSpPr>
              <a:spLocks/>
            </p:cNvSpPr>
            <p:nvPr/>
          </p:nvSpPr>
          <p:spPr bwMode="auto">
            <a:xfrm>
              <a:off x="3552" y="3408"/>
              <a:ext cx="1968" cy="528"/>
            </a:xfrm>
            <a:custGeom>
              <a:avLst/>
              <a:gdLst/>
              <a:ahLst/>
              <a:cxnLst>
                <a:cxn ang="0">
                  <a:pos x="0" y="672"/>
                </a:cxn>
                <a:cxn ang="0">
                  <a:pos x="576" y="0"/>
                </a:cxn>
                <a:cxn ang="0">
                  <a:pos x="1968" y="0"/>
                </a:cxn>
                <a:cxn ang="0">
                  <a:pos x="1392" y="672"/>
                </a:cxn>
                <a:cxn ang="0">
                  <a:pos x="0" y="672"/>
                </a:cxn>
              </a:cxnLst>
              <a:rect l="0" t="0" r="r" b="b"/>
              <a:pathLst>
                <a:path w="1968" h="672">
                  <a:moveTo>
                    <a:pt x="0" y="672"/>
                  </a:moveTo>
                  <a:lnTo>
                    <a:pt x="576" y="0"/>
                  </a:lnTo>
                  <a:lnTo>
                    <a:pt x="1968" y="0"/>
                  </a:lnTo>
                  <a:lnTo>
                    <a:pt x="1392" y="672"/>
                  </a:lnTo>
                  <a:lnTo>
                    <a:pt x="0" y="67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551941" name="Freeform 5"/>
            <p:cNvSpPr>
              <a:spLocks/>
            </p:cNvSpPr>
            <p:nvPr/>
          </p:nvSpPr>
          <p:spPr bwMode="auto">
            <a:xfrm>
              <a:off x="3552" y="2296"/>
              <a:ext cx="864" cy="1640"/>
            </a:xfrm>
            <a:custGeom>
              <a:avLst/>
              <a:gdLst/>
              <a:ahLst/>
              <a:cxnLst>
                <a:cxn ang="0">
                  <a:pos x="576" y="1112"/>
                </a:cxn>
                <a:cxn ang="0">
                  <a:pos x="864" y="0"/>
                </a:cxn>
                <a:cxn ang="0">
                  <a:pos x="240" y="624"/>
                </a:cxn>
                <a:cxn ang="0">
                  <a:pos x="0" y="1640"/>
                </a:cxn>
              </a:cxnLst>
              <a:rect l="0" t="0" r="r" b="b"/>
              <a:pathLst>
                <a:path w="864" h="1640">
                  <a:moveTo>
                    <a:pt x="576" y="1112"/>
                  </a:moveTo>
                  <a:lnTo>
                    <a:pt x="864" y="0"/>
                  </a:lnTo>
                  <a:lnTo>
                    <a:pt x="240" y="624"/>
                  </a:lnTo>
                  <a:lnTo>
                    <a:pt x="0" y="164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40161" dir="11906097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1942" name="Freeform 6"/>
          <p:cNvSpPr>
            <a:spLocks/>
          </p:cNvSpPr>
          <p:nvPr/>
        </p:nvSpPr>
        <p:spPr bwMode="auto">
          <a:xfrm>
            <a:off x="1219200" y="1676400"/>
            <a:ext cx="2171700" cy="1765300"/>
          </a:xfrm>
          <a:custGeom>
            <a:avLst/>
            <a:gdLst/>
            <a:ahLst/>
            <a:cxnLst>
              <a:cxn ang="0">
                <a:pos x="208" y="16"/>
              </a:cxn>
              <a:cxn ang="0">
                <a:pos x="0" y="928"/>
              </a:cxn>
              <a:cxn ang="0">
                <a:pos x="984" y="920"/>
              </a:cxn>
              <a:cxn ang="0">
                <a:pos x="984" y="728"/>
              </a:cxn>
              <a:cxn ang="0">
                <a:pos x="936" y="488"/>
              </a:cxn>
              <a:cxn ang="0">
                <a:pos x="792" y="248"/>
              </a:cxn>
              <a:cxn ang="0">
                <a:pos x="600" y="104"/>
              </a:cxn>
              <a:cxn ang="0">
                <a:pos x="408" y="8"/>
              </a:cxn>
              <a:cxn ang="0">
                <a:pos x="192" y="0"/>
              </a:cxn>
            </a:cxnLst>
            <a:rect l="0" t="0" r="r" b="b"/>
            <a:pathLst>
              <a:path w="984" h="928">
                <a:moveTo>
                  <a:pt x="208" y="16"/>
                </a:moveTo>
                <a:lnTo>
                  <a:pt x="0" y="928"/>
                </a:lnTo>
                <a:lnTo>
                  <a:pt x="984" y="920"/>
                </a:lnTo>
                <a:lnTo>
                  <a:pt x="984" y="728"/>
                </a:lnTo>
                <a:lnTo>
                  <a:pt x="936" y="488"/>
                </a:lnTo>
                <a:lnTo>
                  <a:pt x="792" y="248"/>
                </a:lnTo>
                <a:lnTo>
                  <a:pt x="600" y="104"/>
                </a:lnTo>
                <a:lnTo>
                  <a:pt x="408" y="8"/>
                </a:lnTo>
                <a:lnTo>
                  <a:pt x="192" y="0"/>
                </a:lnTo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FFCCFF"/>
              </a:gs>
            </a:gsLst>
            <a:path path="rect">
              <a:fillToRect t="100000" r="100000"/>
            </a:path>
          </a:gradFill>
          <a:ln w="9525">
            <a:solidFill>
              <a:srgbClr val="FF66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1943" name="Freeform 7"/>
          <p:cNvSpPr>
            <a:spLocks/>
          </p:cNvSpPr>
          <p:nvPr/>
        </p:nvSpPr>
        <p:spPr bwMode="auto">
          <a:xfrm>
            <a:off x="1219200" y="2895600"/>
            <a:ext cx="2184400" cy="533400"/>
          </a:xfrm>
          <a:custGeom>
            <a:avLst/>
            <a:gdLst/>
            <a:ahLst/>
            <a:cxnLst>
              <a:cxn ang="0">
                <a:pos x="1376" y="0"/>
              </a:cxn>
              <a:cxn ang="0">
                <a:pos x="352" y="0"/>
              </a:cxn>
              <a:cxn ang="0">
                <a:pos x="0" y="336"/>
              </a:cxn>
            </a:cxnLst>
            <a:rect l="0" t="0" r="r" b="b"/>
            <a:pathLst>
              <a:path w="1376" h="336">
                <a:moveTo>
                  <a:pt x="1376" y="0"/>
                </a:moveTo>
                <a:lnTo>
                  <a:pt x="352" y="0"/>
                </a:lnTo>
                <a:lnTo>
                  <a:pt x="0" y="33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1944" name="Freeform 8"/>
          <p:cNvSpPr>
            <a:spLocks/>
          </p:cNvSpPr>
          <p:nvPr/>
        </p:nvSpPr>
        <p:spPr bwMode="auto">
          <a:xfrm>
            <a:off x="1778000" y="1625600"/>
            <a:ext cx="330200" cy="1295400"/>
          </a:xfrm>
          <a:custGeom>
            <a:avLst/>
            <a:gdLst/>
            <a:ahLst/>
            <a:cxnLst>
              <a:cxn ang="0">
                <a:pos x="208" y="0"/>
              </a:cxn>
              <a:cxn ang="0">
                <a:pos x="0" y="816"/>
              </a:cxn>
            </a:cxnLst>
            <a:rect l="0" t="0" r="r" b="b"/>
            <a:pathLst>
              <a:path w="208" h="816">
                <a:moveTo>
                  <a:pt x="208" y="0"/>
                </a:moveTo>
                <a:lnTo>
                  <a:pt x="0" y="81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1948" name="Freeform 12"/>
          <p:cNvSpPr>
            <a:spLocks/>
          </p:cNvSpPr>
          <p:nvPr/>
        </p:nvSpPr>
        <p:spPr bwMode="auto">
          <a:xfrm>
            <a:off x="6489700" y="2235200"/>
            <a:ext cx="101600" cy="14478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896"/>
              </a:cxn>
              <a:cxn ang="0">
                <a:pos x="16" y="912"/>
              </a:cxn>
              <a:cxn ang="0">
                <a:pos x="0" y="912"/>
              </a:cxn>
            </a:cxnLst>
            <a:rect l="0" t="0" r="r" b="b"/>
            <a:pathLst>
              <a:path w="64" h="912">
                <a:moveTo>
                  <a:pt x="64" y="0"/>
                </a:moveTo>
                <a:lnTo>
                  <a:pt x="0" y="896"/>
                </a:lnTo>
                <a:lnTo>
                  <a:pt x="16" y="912"/>
                </a:lnTo>
                <a:lnTo>
                  <a:pt x="0" y="912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1949" name="Text Box 13"/>
          <p:cNvSpPr txBox="1">
            <a:spLocks noChangeArrowheads="1"/>
          </p:cNvSpPr>
          <p:nvPr/>
        </p:nvSpPr>
        <p:spPr bwMode="auto">
          <a:xfrm>
            <a:off x="7162800" y="990600"/>
            <a:ext cx="1835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Р</a:t>
            </a:r>
            <a:r>
              <a:rPr lang="en-US" sz="2400"/>
              <a:t>DEK</a:t>
            </a:r>
            <a:r>
              <a:rPr lang="ru-RU" sz="2400"/>
              <a:t> </a:t>
            </a:r>
          </a:p>
        </p:txBody>
      </p:sp>
      <p:sp>
        <p:nvSpPr>
          <p:cNvPr id="551950" name="Rectangle 14"/>
          <p:cNvSpPr>
            <a:spLocks noChangeArrowheads="1"/>
          </p:cNvSpPr>
          <p:nvPr/>
        </p:nvSpPr>
        <p:spPr bwMode="auto">
          <a:xfrm>
            <a:off x="228600" y="152400"/>
            <a:ext cx="838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Двугранный угол АВ</a:t>
            </a:r>
            <a:r>
              <a:rPr lang="en-US" sz="2400"/>
              <a:t>N</a:t>
            </a:r>
            <a:r>
              <a:rPr lang="ru-RU" sz="2400"/>
              <a:t>М, где В</a:t>
            </a:r>
            <a:r>
              <a:rPr lang="en-US" sz="2400"/>
              <a:t>N</a:t>
            </a:r>
            <a:r>
              <a:rPr lang="ru-RU" sz="2400"/>
              <a:t> – ребро, точки А и М лежат в гранях двугранного угла</a:t>
            </a:r>
          </a:p>
        </p:txBody>
      </p:sp>
      <p:sp>
        <p:nvSpPr>
          <p:cNvPr id="551953" name="Oval 17"/>
          <p:cNvSpPr>
            <a:spLocks noChangeArrowheads="1"/>
          </p:cNvSpPr>
          <p:nvPr/>
        </p:nvSpPr>
        <p:spPr bwMode="auto">
          <a:xfrm flipV="1">
            <a:off x="1295400" y="2362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1954" name="Text Box 18"/>
          <p:cNvSpPr txBox="1">
            <a:spLocks noChangeArrowheads="1"/>
          </p:cNvSpPr>
          <p:nvPr/>
        </p:nvSpPr>
        <p:spPr bwMode="auto">
          <a:xfrm>
            <a:off x="1219200" y="198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51955" name="Text Box 19"/>
          <p:cNvSpPr txBox="1">
            <a:spLocks noChangeArrowheads="1"/>
          </p:cNvSpPr>
          <p:nvPr/>
        </p:nvSpPr>
        <p:spPr bwMode="auto">
          <a:xfrm>
            <a:off x="533400" y="3505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51957" name="Text Box 21"/>
          <p:cNvSpPr txBox="1">
            <a:spLocks noChangeArrowheads="1"/>
          </p:cNvSpPr>
          <p:nvPr/>
        </p:nvSpPr>
        <p:spPr bwMode="auto">
          <a:xfrm>
            <a:off x="17526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1959" name="Text Box 23"/>
          <p:cNvSpPr txBox="1">
            <a:spLocks noChangeArrowheads="1"/>
          </p:cNvSpPr>
          <p:nvPr/>
        </p:nvSpPr>
        <p:spPr bwMode="auto">
          <a:xfrm>
            <a:off x="5486400" y="228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</a:p>
        </p:txBody>
      </p:sp>
      <p:sp>
        <p:nvSpPr>
          <p:cNvPr id="551960" name="Text Box 24"/>
          <p:cNvSpPr txBox="1">
            <a:spLocks noChangeArrowheads="1"/>
          </p:cNvSpPr>
          <p:nvPr/>
        </p:nvSpPr>
        <p:spPr bwMode="auto">
          <a:xfrm>
            <a:off x="2057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1961" name="Oval 25"/>
          <p:cNvSpPr>
            <a:spLocks noChangeArrowheads="1"/>
          </p:cNvSpPr>
          <p:nvPr/>
        </p:nvSpPr>
        <p:spPr bwMode="auto">
          <a:xfrm flipV="1">
            <a:off x="1981200" y="3581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1963" name="Oval 27"/>
          <p:cNvSpPr>
            <a:spLocks noChangeArrowheads="1"/>
          </p:cNvSpPr>
          <p:nvPr/>
        </p:nvSpPr>
        <p:spPr bwMode="auto">
          <a:xfrm flipV="1">
            <a:off x="7620000" y="2895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1964" name="Oval 28"/>
          <p:cNvSpPr>
            <a:spLocks noChangeArrowheads="1"/>
          </p:cNvSpPr>
          <p:nvPr/>
        </p:nvSpPr>
        <p:spPr bwMode="auto">
          <a:xfrm flipV="1">
            <a:off x="5638800" y="2743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1966" name="Text Box 30"/>
          <p:cNvSpPr txBox="1">
            <a:spLocks noChangeArrowheads="1"/>
          </p:cNvSpPr>
          <p:nvPr/>
        </p:nvSpPr>
        <p:spPr bwMode="auto">
          <a:xfrm>
            <a:off x="7467600" y="243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sp>
        <p:nvSpPr>
          <p:cNvPr id="551967" name="Text Box 31"/>
          <p:cNvSpPr txBox="1">
            <a:spLocks noChangeArrowheads="1"/>
          </p:cNvSpPr>
          <p:nvPr/>
        </p:nvSpPr>
        <p:spPr bwMode="auto">
          <a:xfrm>
            <a:off x="6477000" y="76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1968" name="Text Box 32"/>
          <p:cNvSpPr txBox="1">
            <a:spLocks noChangeArrowheads="1"/>
          </p:cNvSpPr>
          <p:nvPr/>
        </p:nvSpPr>
        <p:spPr bwMode="auto">
          <a:xfrm>
            <a:off x="6324600" y="3733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1969" name="Rectangle 33"/>
          <p:cNvSpPr>
            <a:spLocks noChangeArrowheads="1"/>
          </p:cNvSpPr>
          <p:nvPr/>
        </p:nvSpPr>
        <p:spPr bwMode="auto">
          <a:xfrm>
            <a:off x="152400" y="480060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Угол </a:t>
            </a:r>
            <a:r>
              <a:rPr lang="en-US" sz="2400"/>
              <a:t>SFX</a:t>
            </a:r>
            <a:r>
              <a:rPr lang="ru-RU" sz="2400"/>
              <a:t> – линейный угол двугранного угла</a:t>
            </a:r>
          </a:p>
        </p:txBody>
      </p:sp>
      <p:grpSp>
        <p:nvGrpSpPr>
          <p:cNvPr id="551975" name="Group 39"/>
          <p:cNvGrpSpPr>
            <a:grpSpLocks/>
          </p:cNvGrpSpPr>
          <p:nvPr/>
        </p:nvGrpSpPr>
        <p:grpSpPr bwMode="auto">
          <a:xfrm>
            <a:off x="990600" y="1371600"/>
            <a:ext cx="2590800" cy="2133600"/>
            <a:chOff x="624" y="864"/>
            <a:chExt cx="1632" cy="1344"/>
          </a:xfrm>
        </p:grpSpPr>
        <p:sp>
          <p:nvSpPr>
            <p:cNvPr id="551970" name="Text Box 34"/>
            <p:cNvSpPr txBox="1">
              <a:spLocks noChangeArrowheads="1"/>
            </p:cNvSpPr>
            <p:nvPr/>
          </p:nvSpPr>
          <p:spPr bwMode="auto">
            <a:xfrm>
              <a:off x="864" y="86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51971" name="Text Box 35"/>
            <p:cNvSpPr txBox="1">
              <a:spLocks noChangeArrowheads="1"/>
            </p:cNvSpPr>
            <p:nvPr/>
          </p:nvSpPr>
          <p:spPr bwMode="auto">
            <a:xfrm>
              <a:off x="1968" y="19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X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51973" name="Text Box 37"/>
            <p:cNvSpPr txBox="1">
              <a:spLocks noChangeArrowheads="1"/>
            </p:cNvSpPr>
            <p:nvPr/>
          </p:nvSpPr>
          <p:spPr bwMode="auto">
            <a:xfrm>
              <a:off x="624" y="19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51974" name="Freeform 38"/>
            <p:cNvSpPr>
              <a:spLocks/>
            </p:cNvSpPr>
            <p:nvPr/>
          </p:nvSpPr>
          <p:spPr bwMode="auto">
            <a:xfrm>
              <a:off x="768" y="1056"/>
              <a:ext cx="1440" cy="1104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0" y="1104"/>
                </a:cxn>
                <a:cxn ang="0">
                  <a:pos x="1440" y="1104"/>
                </a:cxn>
              </a:cxnLst>
              <a:rect l="0" t="0" r="r" b="b"/>
              <a:pathLst>
                <a:path w="1440" h="1104">
                  <a:moveTo>
                    <a:pt x="288" y="0"/>
                  </a:moveTo>
                  <a:lnTo>
                    <a:pt x="0" y="1104"/>
                  </a:lnTo>
                  <a:lnTo>
                    <a:pt x="1440" y="1104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1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1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5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5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1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1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5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51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2" grpId="0" animBg="1"/>
      <p:bldP spid="551949" grpId="0"/>
      <p:bldP spid="5519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Freeform 2"/>
          <p:cNvSpPr>
            <a:spLocks/>
          </p:cNvSpPr>
          <p:nvPr/>
        </p:nvSpPr>
        <p:spPr bwMode="auto">
          <a:xfrm>
            <a:off x="6489700" y="1830388"/>
            <a:ext cx="1574800" cy="3249612"/>
          </a:xfrm>
          <a:custGeom>
            <a:avLst/>
            <a:gdLst/>
            <a:ahLst/>
            <a:cxnLst>
              <a:cxn ang="0">
                <a:pos x="848" y="2031"/>
              </a:cxn>
              <a:cxn ang="0">
                <a:pos x="0" y="1551"/>
              </a:cxn>
              <a:cxn ang="0">
                <a:pos x="100" y="0"/>
              </a:cxn>
              <a:cxn ang="0">
                <a:pos x="992" y="463"/>
              </a:cxn>
              <a:cxn ang="0">
                <a:pos x="976" y="479"/>
              </a:cxn>
              <a:cxn ang="0">
                <a:pos x="864" y="2047"/>
              </a:cxn>
              <a:cxn ang="0">
                <a:pos x="848" y="2031"/>
              </a:cxn>
            </a:cxnLst>
            <a:rect l="0" t="0" r="r" b="b"/>
            <a:pathLst>
              <a:path w="992" h="2047">
                <a:moveTo>
                  <a:pt x="848" y="2031"/>
                </a:moveTo>
                <a:lnTo>
                  <a:pt x="0" y="1551"/>
                </a:lnTo>
                <a:lnTo>
                  <a:pt x="100" y="0"/>
                </a:lnTo>
                <a:lnTo>
                  <a:pt x="992" y="463"/>
                </a:lnTo>
                <a:lnTo>
                  <a:pt x="976" y="479"/>
                </a:lnTo>
                <a:lnTo>
                  <a:pt x="864" y="2047"/>
                </a:lnTo>
                <a:lnTo>
                  <a:pt x="848" y="2031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2963" name="Freeform 3"/>
          <p:cNvSpPr>
            <a:spLocks/>
          </p:cNvSpPr>
          <p:nvPr/>
        </p:nvSpPr>
        <p:spPr bwMode="auto">
          <a:xfrm>
            <a:off x="5168900" y="1828800"/>
            <a:ext cx="1473200" cy="3276600"/>
          </a:xfrm>
          <a:custGeom>
            <a:avLst/>
            <a:gdLst/>
            <a:ahLst/>
            <a:cxnLst>
              <a:cxn ang="0">
                <a:pos x="0" y="2064"/>
              </a:cxn>
              <a:cxn ang="0">
                <a:pos x="832" y="1568"/>
              </a:cxn>
              <a:cxn ang="0">
                <a:pos x="928" y="0"/>
              </a:cxn>
              <a:cxn ang="0">
                <a:pos x="96" y="544"/>
              </a:cxn>
              <a:cxn ang="0">
                <a:pos x="0" y="2064"/>
              </a:cxn>
            </a:cxnLst>
            <a:rect l="0" t="0" r="r" b="b"/>
            <a:pathLst>
              <a:path w="928" h="2064">
                <a:moveTo>
                  <a:pt x="0" y="2064"/>
                </a:moveTo>
                <a:lnTo>
                  <a:pt x="832" y="1568"/>
                </a:lnTo>
                <a:lnTo>
                  <a:pt x="928" y="0"/>
                </a:lnTo>
                <a:lnTo>
                  <a:pt x="96" y="544"/>
                </a:lnTo>
                <a:lnTo>
                  <a:pt x="0" y="206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53003" name="Group 43"/>
          <p:cNvGrpSpPr>
            <a:grpSpLocks/>
          </p:cNvGrpSpPr>
          <p:nvPr/>
        </p:nvGrpSpPr>
        <p:grpSpPr bwMode="auto">
          <a:xfrm>
            <a:off x="5105400" y="2606675"/>
            <a:ext cx="1481138" cy="1152525"/>
            <a:chOff x="3216" y="1242"/>
            <a:chExt cx="933" cy="726"/>
          </a:xfrm>
        </p:grpSpPr>
        <p:sp>
          <p:nvSpPr>
            <p:cNvPr id="552995" name="Freeform 35"/>
            <p:cNvSpPr>
              <a:spLocks/>
            </p:cNvSpPr>
            <p:nvPr/>
          </p:nvSpPr>
          <p:spPr bwMode="auto">
            <a:xfrm>
              <a:off x="3216" y="1408"/>
              <a:ext cx="920" cy="560"/>
            </a:xfrm>
            <a:custGeom>
              <a:avLst/>
              <a:gdLst/>
              <a:ahLst/>
              <a:cxnLst>
                <a:cxn ang="0">
                  <a:pos x="920" y="0"/>
                </a:cxn>
                <a:cxn ang="0">
                  <a:pos x="0" y="560"/>
                </a:cxn>
              </a:cxnLst>
              <a:rect l="0" t="0" r="r" b="b"/>
              <a:pathLst>
                <a:path w="920" h="560">
                  <a:moveTo>
                    <a:pt x="920" y="0"/>
                  </a:moveTo>
                  <a:lnTo>
                    <a:pt x="0" y="56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00" name="Freeform 40"/>
            <p:cNvSpPr>
              <a:spLocks/>
            </p:cNvSpPr>
            <p:nvPr/>
          </p:nvSpPr>
          <p:spPr bwMode="auto">
            <a:xfrm>
              <a:off x="3984" y="1242"/>
              <a:ext cx="165" cy="246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0" y="102"/>
                </a:cxn>
                <a:cxn ang="0">
                  <a:pos x="0" y="246"/>
                </a:cxn>
              </a:cxnLst>
              <a:rect l="0" t="0" r="r" b="b"/>
              <a:pathLst>
                <a:path w="165" h="246">
                  <a:moveTo>
                    <a:pt x="165" y="0"/>
                  </a:moveTo>
                  <a:lnTo>
                    <a:pt x="0" y="102"/>
                  </a:lnTo>
                  <a:lnTo>
                    <a:pt x="0" y="24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3004" name="Group 44"/>
          <p:cNvGrpSpPr>
            <a:grpSpLocks/>
          </p:cNvGrpSpPr>
          <p:nvPr/>
        </p:nvGrpSpPr>
        <p:grpSpPr bwMode="auto">
          <a:xfrm>
            <a:off x="6557963" y="2870200"/>
            <a:ext cx="1481137" cy="939800"/>
            <a:chOff x="4131" y="1408"/>
            <a:chExt cx="933" cy="592"/>
          </a:xfrm>
        </p:grpSpPr>
        <p:sp>
          <p:nvSpPr>
            <p:cNvPr id="552996" name="Freeform 36"/>
            <p:cNvSpPr>
              <a:spLocks/>
            </p:cNvSpPr>
            <p:nvPr/>
          </p:nvSpPr>
          <p:spPr bwMode="auto">
            <a:xfrm>
              <a:off x="4136" y="1408"/>
              <a:ext cx="928" cy="5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28" y="592"/>
                </a:cxn>
              </a:cxnLst>
              <a:rect l="0" t="0" r="r" b="b"/>
              <a:pathLst>
                <a:path w="928" h="592">
                  <a:moveTo>
                    <a:pt x="0" y="0"/>
                  </a:moveTo>
                  <a:lnTo>
                    <a:pt x="928" y="592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01" name="Freeform 41"/>
            <p:cNvSpPr>
              <a:spLocks/>
            </p:cNvSpPr>
            <p:nvPr/>
          </p:nvSpPr>
          <p:spPr bwMode="auto">
            <a:xfrm>
              <a:off x="4131" y="1506"/>
              <a:ext cx="156" cy="174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41" y="174"/>
                </a:cxn>
                <a:cxn ang="0">
                  <a:pos x="156" y="0"/>
                </a:cxn>
              </a:cxnLst>
              <a:rect l="0" t="0" r="r" b="b"/>
              <a:pathLst>
                <a:path w="156" h="174">
                  <a:moveTo>
                    <a:pt x="0" y="90"/>
                  </a:moveTo>
                  <a:lnTo>
                    <a:pt x="141" y="174"/>
                  </a:lnTo>
                  <a:lnTo>
                    <a:pt x="15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2965" name="Freeform 5"/>
          <p:cNvSpPr>
            <a:spLocks/>
          </p:cNvSpPr>
          <p:nvPr/>
        </p:nvSpPr>
        <p:spPr bwMode="auto">
          <a:xfrm>
            <a:off x="5245100" y="2882900"/>
            <a:ext cx="2616200" cy="1308100"/>
          </a:xfrm>
          <a:custGeom>
            <a:avLst/>
            <a:gdLst/>
            <a:ahLst/>
            <a:cxnLst>
              <a:cxn ang="0">
                <a:pos x="1648" y="520"/>
              </a:cxn>
              <a:cxn ang="0">
                <a:pos x="827" y="0"/>
              </a:cxn>
              <a:cxn ang="0">
                <a:pos x="0" y="504"/>
              </a:cxn>
              <a:cxn ang="0">
                <a:pos x="240" y="728"/>
              </a:cxn>
              <a:cxn ang="0">
                <a:pos x="496" y="824"/>
              </a:cxn>
              <a:cxn ang="0">
                <a:pos x="818" y="814"/>
              </a:cxn>
              <a:cxn ang="0">
                <a:pos x="1168" y="792"/>
              </a:cxn>
              <a:cxn ang="0">
                <a:pos x="1440" y="696"/>
              </a:cxn>
              <a:cxn ang="0">
                <a:pos x="1632" y="536"/>
              </a:cxn>
            </a:cxnLst>
            <a:rect l="0" t="0" r="r" b="b"/>
            <a:pathLst>
              <a:path w="1648" h="824">
                <a:moveTo>
                  <a:pt x="1648" y="520"/>
                </a:moveTo>
                <a:lnTo>
                  <a:pt x="827" y="0"/>
                </a:lnTo>
                <a:lnTo>
                  <a:pt x="0" y="504"/>
                </a:lnTo>
                <a:lnTo>
                  <a:pt x="240" y="728"/>
                </a:lnTo>
                <a:lnTo>
                  <a:pt x="496" y="824"/>
                </a:lnTo>
                <a:lnTo>
                  <a:pt x="818" y="814"/>
                </a:lnTo>
                <a:lnTo>
                  <a:pt x="1168" y="792"/>
                </a:lnTo>
                <a:lnTo>
                  <a:pt x="1440" y="696"/>
                </a:lnTo>
                <a:lnTo>
                  <a:pt x="1632" y="536"/>
                </a:lnTo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FFCCFF"/>
              </a:gs>
            </a:gsLst>
            <a:path path="rect">
              <a:fillToRect l="100000" b="100000"/>
            </a:path>
          </a:gradFill>
          <a:ln w="9525">
            <a:solidFill>
              <a:srgbClr val="FF66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2973" name="Freeform 13"/>
          <p:cNvSpPr>
            <a:spLocks/>
          </p:cNvSpPr>
          <p:nvPr/>
        </p:nvSpPr>
        <p:spPr bwMode="auto">
          <a:xfrm>
            <a:off x="6489700" y="2870200"/>
            <a:ext cx="101600" cy="14478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896"/>
              </a:cxn>
              <a:cxn ang="0">
                <a:pos x="16" y="912"/>
              </a:cxn>
              <a:cxn ang="0">
                <a:pos x="0" y="912"/>
              </a:cxn>
            </a:cxnLst>
            <a:rect l="0" t="0" r="r" b="b"/>
            <a:pathLst>
              <a:path w="64" h="912">
                <a:moveTo>
                  <a:pt x="64" y="0"/>
                </a:moveTo>
                <a:lnTo>
                  <a:pt x="0" y="896"/>
                </a:lnTo>
                <a:lnTo>
                  <a:pt x="16" y="912"/>
                </a:lnTo>
                <a:lnTo>
                  <a:pt x="0" y="912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2975" name="Rectangle 15"/>
          <p:cNvSpPr>
            <a:spLocks noChangeArrowheads="1"/>
          </p:cNvSpPr>
          <p:nvPr/>
        </p:nvSpPr>
        <p:spPr bwMode="auto">
          <a:xfrm>
            <a:off x="457200" y="6858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Угол РОК – линейный угол двугранного угла Р</a:t>
            </a:r>
            <a:r>
              <a:rPr lang="en-US" sz="2400"/>
              <a:t>DE</a:t>
            </a:r>
            <a:r>
              <a:rPr lang="ru-RU" sz="2400"/>
              <a:t>К.</a:t>
            </a:r>
          </a:p>
        </p:txBody>
      </p:sp>
      <p:sp>
        <p:nvSpPr>
          <p:cNvPr id="552986" name="Text Box 26"/>
          <p:cNvSpPr txBox="1">
            <a:spLocks noChangeArrowheads="1"/>
          </p:cNvSpPr>
          <p:nvPr/>
        </p:nvSpPr>
        <p:spPr bwMode="auto">
          <a:xfrm>
            <a:off x="6477000" y="139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2987" name="Text Box 27"/>
          <p:cNvSpPr txBox="1">
            <a:spLocks noChangeArrowheads="1"/>
          </p:cNvSpPr>
          <p:nvPr/>
        </p:nvSpPr>
        <p:spPr bwMode="auto">
          <a:xfrm>
            <a:off x="6324600" y="436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3002" name="Freeform 42"/>
          <p:cNvSpPr>
            <a:spLocks/>
          </p:cNvSpPr>
          <p:nvPr/>
        </p:nvSpPr>
        <p:spPr bwMode="auto">
          <a:xfrm>
            <a:off x="6567488" y="3025775"/>
            <a:ext cx="233362" cy="276225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32" y="174"/>
              </a:cxn>
              <a:cxn ang="0">
                <a:pos x="147" y="0"/>
              </a:cxn>
            </a:cxnLst>
            <a:rect l="0" t="0" r="r" b="b"/>
            <a:pathLst>
              <a:path w="147" h="174">
                <a:moveTo>
                  <a:pt x="0" y="96"/>
                </a:moveTo>
                <a:lnTo>
                  <a:pt x="132" y="174"/>
                </a:lnTo>
                <a:lnTo>
                  <a:pt x="147" y="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53005" name="Group 45"/>
          <p:cNvGrpSpPr>
            <a:grpSpLocks/>
          </p:cNvGrpSpPr>
          <p:nvPr/>
        </p:nvGrpSpPr>
        <p:grpSpPr bwMode="auto">
          <a:xfrm>
            <a:off x="5486400" y="2921000"/>
            <a:ext cx="2438400" cy="685800"/>
            <a:chOff x="3456" y="1440"/>
            <a:chExt cx="1536" cy="432"/>
          </a:xfrm>
        </p:grpSpPr>
        <p:sp>
          <p:nvSpPr>
            <p:cNvPr id="552980" name="Text Box 20"/>
            <p:cNvSpPr txBox="1">
              <a:spLocks noChangeArrowheads="1"/>
            </p:cNvSpPr>
            <p:nvPr/>
          </p:nvSpPr>
          <p:spPr bwMode="auto">
            <a:xfrm>
              <a:off x="3456" y="144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Р</a:t>
              </a:r>
            </a:p>
          </p:txBody>
        </p:sp>
        <p:sp>
          <p:nvSpPr>
            <p:cNvPr id="552984" name="Oval 24"/>
            <p:cNvSpPr>
              <a:spLocks noChangeArrowheads="1"/>
            </p:cNvSpPr>
            <p:nvPr/>
          </p:nvSpPr>
          <p:spPr bwMode="auto">
            <a:xfrm flipV="1">
              <a:off x="3552" y="172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2983" name="Oval 23"/>
            <p:cNvSpPr>
              <a:spLocks noChangeArrowheads="1"/>
            </p:cNvSpPr>
            <p:nvPr/>
          </p:nvSpPr>
          <p:spPr bwMode="auto">
            <a:xfrm flipV="1">
              <a:off x="4800" y="182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2985" name="Text Box 25"/>
            <p:cNvSpPr txBox="1">
              <a:spLocks noChangeArrowheads="1"/>
            </p:cNvSpPr>
            <p:nvPr/>
          </p:nvSpPr>
          <p:spPr bwMode="auto">
            <a:xfrm>
              <a:off x="4704" y="15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К</a:t>
              </a:r>
            </a:p>
          </p:txBody>
        </p:sp>
      </p:grpSp>
      <p:grpSp>
        <p:nvGrpSpPr>
          <p:cNvPr id="552998" name="Group 38"/>
          <p:cNvGrpSpPr>
            <a:grpSpLocks/>
          </p:cNvGrpSpPr>
          <p:nvPr/>
        </p:nvGrpSpPr>
        <p:grpSpPr bwMode="auto">
          <a:xfrm>
            <a:off x="6553200" y="2540000"/>
            <a:ext cx="457200" cy="457200"/>
            <a:chOff x="4128" y="1200"/>
            <a:chExt cx="288" cy="288"/>
          </a:xfrm>
        </p:grpSpPr>
        <p:sp>
          <p:nvSpPr>
            <p:cNvPr id="552966" name="Text Box 6"/>
            <p:cNvSpPr txBox="1">
              <a:spLocks noChangeArrowheads="1"/>
            </p:cNvSpPr>
            <p:nvPr/>
          </p:nvSpPr>
          <p:spPr bwMode="auto">
            <a:xfrm>
              <a:off x="4128" y="120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</a:t>
              </a:r>
              <a:endPara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52997" name="Oval 37"/>
            <p:cNvSpPr>
              <a:spLocks noChangeArrowheads="1"/>
            </p:cNvSpPr>
            <p:nvPr/>
          </p:nvSpPr>
          <p:spPr bwMode="auto">
            <a:xfrm flipV="1">
              <a:off x="4128" y="139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553006" name="Object 46"/>
          <p:cNvGraphicFramePr>
            <a:graphicFrameLocks noChangeAspect="1"/>
          </p:cNvGraphicFramePr>
          <p:nvPr/>
        </p:nvGraphicFramePr>
        <p:xfrm>
          <a:off x="838200" y="5562600"/>
          <a:ext cx="7162800" cy="533400"/>
        </p:xfrm>
        <a:graphic>
          <a:graphicData uri="http://schemas.openxmlformats.org/presentationml/2006/ole">
            <p:oleObj spid="_x0000_s553006" name="Формула" r:id="rId3" imgW="2730240" imgH="203040" progId="Equation.3">
              <p:embed/>
            </p:oleObj>
          </a:graphicData>
        </a:graphic>
      </p:graphicFrame>
      <p:sp>
        <p:nvSpPr>
          <p:cNvPr id="553007" name="Rectangle 47"/>
          <p:cNvSpPr>
            <a:spLocks noChangeArrowheads="1"/>
          </p:cNvSpPr>
          <p:nvPr/>
        </p:nvSpPr>
        <p:spPr bwMode="auto">
          <a:xfrm>
            <a:off x="152400" y="1752600"/>
            <a:ext cx="5181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Градусной мерой  двугранного угла называется градусная мера его линейного угла.</a:t>
            </a:r>
          </a:p>
        </p:txBody>
      </p:sp>
      <p:sp>
        <p:nvSpPr>
          <p:cNvPr id="553008" name="Rectangle 48"/>
          <p:cNvSpPr>
            <a:spLocks noChangeArrowheads="1"/>
          </p:cNvSpPr>
          <p:nvPr/>
        </p:nvSpPr>
        <p:spPr bwMode="auto">
          <a:xfrm>
            <a:off x="1524000" y="1524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Алгоритм построения линейного угла.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29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53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53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52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30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2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2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500"/>
                                        <p:tgtEl>
                                          <p:spTgt spid="552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3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3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500"/>
                                        <p:tgtEl>
                                          <p:spTgt spid="553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53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53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500"/>
                                        <p:tgtEl>
                                          <p:spTgt spid="553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5" grpId="0" animBg="1"/>
      <p:bldP spid="552975" grpId="0"/>
      <p:bldP spid="553002" grpId="0" animBg="1"/>
      <p:bldP spid="5530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Freeform 2"/>
          <p:cNvSpPr>
            <a:spLocks/>
          </p:cNvSpPr>
          <p:nvPr/>
        </p:nvSpPr>
        <p:spPr bwMode="auto">
          <a:xfrm>
            <a:off x="6489700" y="1373188"/>
            <a:ext cx="2184400" cy="4459287"/>
          </a:xfrm>
          <a:custGeom>
            <a:avLst/>
            <a:gdLst/>
            <a:ahLst/>
            <a:cxnLst>
              <a:cxn ang="0">
                <a:pos x="1172" y="2787"/>
              </a:cxn>
              <a:cxn ang="0">
                <a:pos x="0" y="2143"/>
              </a:cxn>
              <a:cxn ang="0">
                <a:pos x="113" y="0"/>
              </a:cxn>
              <a:cxn ang="0">
                <a:pos x="1376" y="635"/>
              </a:cxn>
              <a:cxn ang="0">
                <a:pos x="1353" y="657"/>
              </a:cxn>
              <a:cxn ang="0">
                <a:pos x="1195" y="2809"/>
              </a:cxn>
              <a:cxn ang="0">
                <a:pos x="1172" y="2787"/>
              </a:cxn>
            </a:cxnLst>
            <a:rect l="0" t="0" r="r" b="b"/>
            <a:pathLst>
              <a:path w="1376" h="2809">
                <a:moveTo>
                  <a:pt x="1172" y="2787"/>
                </a:moveTo>
                <a:lnTo>
                  <a:pt x="0" y="2143"/>
                </a:lnTo>
                <a:lnTo>
                  <a:pt x="113" y="0"/>
                </a:lnTo>
                <a:lnTo>
                  <a:pt x="1376" y="635"/>
                </a:lnTo>
                <a:lnTo>
                  <a:pt x="1353" y="657"/>
                </a:lnTo>
                <a:lnTo>
                  <a:pt x="1195" y="2809"/>
                </a:lnTo>
                <a:lnTo>
                  <a:pt x="1172" y="2787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3987" name="Freeform 3"/>
          <p:cNvSpPr>
            <a:spLocks/>
          </p:cNvSpPr>
          <p:nvPr/>
        </p:nvSpPr>
        <p:spPr bwMode="auto">
          <a:xfrm>
            <a:off x="4572000" y="1371600"/>
            <a:ext cx="2087563" cy="4495800"/>
          </a:xfrm>
          <a:custGeom>
            <a:avLst/>
            <a:gdLst/>
            <a:ahLst/>
            <a:cxnLst>
              <a:cxn ang="0">
                <a:pos x="0" y="2832"/>
              </a:cxn>
              <a:cxn ang="0">
                <a:pos x="1208" y="2144"/>
              </a:cxn>
              <a:cxn ang="0">
                <a:pos x="1315" y="0"/>
              </a:cxn>
              <a:cxn ang="0">
                <a:pos x="136" y="746"/>
              </a:cxn>
              <a:cxn ang="0">
                <a:pos x="0" y="2832"/>
              </a:cxn>
            </a:cxnLst>
            <a:rect l="0" t="0" r="r" b="b"/>
            <a:pathLst>
              <a:path w="1315" h="2832">
                <a:moveTo>
                  <a:pt x="0" y="2832"/>
                </a:moveTo>
                <a:lnTo>
                  <a:pt x="1208" y="2144"/>
                </a:lnTo>
                <a:lnTo>
                  <a:pt x="1315" y="0"/>
                </a:lnTo>
                <a:lnTo>
                  <a:pt x="136" y="746"/>
                </a:lnTo>
                <a:lnTo>
                  <a:pt x="0" y="2832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3996" name="Rectangle 12"/>
          <p:cNvSpPr>
            <a:spLocks noChangeArrowheads="1"/>
          </p:cNvSpPr>
          <p:nvPr/>
        </p:nvSpPr>
        <p:spPr bwMode="auto">
          <a:xfrm>
            <a:off x="152400" y="152400"/>
            <a:ext cx="883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Все линейные углы двугранного угла равны друг другу.</a:t>
            </a:r>
          </a:p>
        </p:txBody>
      </p:sp>
      <p:grpSp>
        <p:nvGrpSpPr>
          <p:cNvPr id="554009" name="Group 25"/>
          <p:cNvGrpSpPr>
            <a:grpSpLocks/>
          </p:cNvGrpSpPr>
          <p:nvPr/>
        </p:nvGrpSpPr>
        <p:grpSpPr bwMode="auto">
          <a:xfrm>
            <a:off x="5105400" y="2311400"/>
            <a:ext cx="2933700" cy="1270000"/>
            <a:chOff x="3216" y="1456"/>
            <a:chExt cx="1848" cy="800"/>
          </a:xfrm>
        </p:grpSpPr>
        <p:grpSp>
          <p:nvGrpSpPr>
            <p:cNvPr id="553988" name="Group 4"/>
            <p:cNvGrpSpPr>
              <a:grpSpLocks/>
            </p:cNvGrpSpPr>
            <p:nvPr/>
          </p:nvGrpSpPr>
          <p:grpSpPr bwMode="auto">
            <a:xfrm>
              <a:off x="3216" y="1498"/>
              <a:ext cx="933" cy="726"/>
              <a:chOff x="3216" y="1242"/>
              <a:chExt cx="933" cy="726"/>
            </a:xfrm>
          </p:grpSpPr>
          <p:sp>
            <p:nvSpPr>
              <p:cNvPr id="553989" name="Freeform 5"/>
              <p:cNvSpPr>
                <a:spLocks/>
              </p:cNvSpPr>
              <p:nvPr/>
            </p:nvSpPr>
            <p:spPr bwMode="auto">
              <a:xfrm>
                <a:off x="3216" y="1408"/>
                <a:ext cx="920" cy="560"/>
              </a:xfrm>
              <a:custGeom>
                <a:avLst/>
                <a:gdLst/>
                <a:ahLst/>
                <a:cxnLst>
                  <a:cxn ang="0">
                    <a:pos x="920" y="0"/>
                  </a:cxn>
                  <a:cxn ang="0">
                    <a:pos x="0" y="560"/>
                  </a:cxn>
                </a:cxnLst>
                <a:rect l="0" t="0" r="r" b="b"/>
                <a:pathLst>
                  <a:path w="920" h="560">
                    <a:moveTo>
                      <a:pt x="92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3990" name="Freeform 6"/>
              <p:cNvSpPr>
                <a:spLocks/>
              </p:cNvSpPr>
              <p:nvPr/>
            </p:nvSpPr>
            <p:spPr bwMode="auto">
              <a:xfrm>
                <a:off x="3984" y="1242"/>
                <a:ext cx="165" cy="246"/>
              </a:xfrm>
              <a:custGeom>
                <a:avLst/>
                <a:gdLst/>
                <a:ahLst/>
                <a:cxnLst>
                  <a:cxn ang="0">
                    <a:pos x="165" y="0"/>
                  </a:cxn>
                  <a:cxn ang="0">
                    <a:pos x="0" y="102"/>
                  </a:cxn>
                  <a:cxn ang="0">
                    <a:pos x="0" y="246"/>
                  </a:cxn>
                </a:cxnLst>
                <a:rect l="0" t="0" r="r" b="b"/>
                <a:pathLst>
                  <a:path w="165" h="246">
                    <a:moveTo>
                      <a:pt x="165" y="0"/>
                    </a:moveTo>
                    <a:lnTo>
                      <a:pt x="0" y="102"/>
                    </a:lnTo>
                    <a:lnTo>
                      <a:pt x="0" y="246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3991" name="Group 7"/>
            <p:cNvGrpSpPr>
              <a:grpSpLocks/>
            </p:cNvGrpSpPr>
            <p:nvPr/>
          </p:nvGrpSpPr>
          <p:grpSpPr bwMode="auto">
            <a:xfrm>
              <a:off x="4131" y="1664"/>
              <a:ext cx="933" cy="592"/>
              <a:chOff x="4131" y="1408"/>
              <a:chExt cx="933" cy="592"/>
            </a:xfrm>
          </p:grpSpPr>
          <p:sp>
            <p:nvSpPr>
              <p:cNvPr id="553992" name="Freeform 8"/>
              <p:cNvSpPr>
                <a:spLocks/>
              </p:cNvSpPr>
              <p:nvPr/>
            </p:nvSpPr>
            <p:spPr bwMode="auto">
              <a:xfrm>
                <a:off x="4136" y="1408"/>
                <a:ext cx="928" cy="5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28" y="592"/>
                  </a:cxn>
                </a:cxnLst>
                <a:rect l="0" t="0" r="r" b="b"/>
                <a:pathLst>
                  <a:path w="928" h="592">
                    <a:moveTo>
                      <a:pt x="0" y="0"/>
                    </a:moveTo>
                    <a:lnTo>
                      <a:pt x="928" y="592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3993" name="Freeform 9"/>
              <p:cNvSpPr>
                <a:spLocks/>
              </p:cNvSpPr>
              <p:nvPr/>
            </p:nvSpPr>
            <p:spPr bwMode="auto">
              <a:xfrm>
                <a:off x="4131" y="1506"/>
                <a:ext cx="156" cy="174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141" y="174"/>
                  </a:cxn>
                  <a:cxn ang="0">
                    <a:pos x="156" y="0"/>
                  </a:cxn>
                </a:cxnLst>
                <a:rect l="0" t="0" r="r" b="b"/>
                <a:pathLst>
                  <a:path w="156" h="174">
                    <a:moveTo>
                      <a:pt x="0" y="90"/>
                    </a:moveTo>
                    <a:lnTo>
                      <a:pt x="141" y="174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00" name="Group 16"/>
            <p:cNvGrpSpPr>
              <a:grpSpLocks/>
            </p:cNvGrpSpPr>
            <p:nvPr/>
          </p:nvGrpSpPr>
          <p:grpSpPr bwMode="auto">
            <a:xfrm>
              <a:off x="3456" y="1696"/>
              <a:ext cx="1536" cy="432"/>
              <a:chOff x="3456" y="1440"/>
              <a:chExt cx="1536" cy="432"/>
            </a:xfrm>
          </p:grpSpPr>
          <p:sp>
            <p:nvSpPr>
              <p:cNvPr id="554001" name="Text Box 17"/>
              <p:cNvSpPr txBox="1">
                <a:spLocks noChangeArrowheads="1"/>
              </p:cNvSpPr>
              <p:nvPr/>
            </p:nvSpPr>
            <p:spPr bwMode="auto">
              <a:xfrm>
                <a:off x="3456" y="144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54002" name="Oval 18"/>
              <p:cNvSpPr>
                <a:spLocks noChangeArrowheads="1"/>
              </p:cNvSpPr>
              <p:nvPr/>
            </p:nvSpPr>
            <p:spPr bwMode="auto">
              <a:xfrm flipV="1">
                <a:off x="3552" y="172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4003" name="Oval 19"/>
              <p:cNvSpPr>
                <a:spLocks noChangeArrowheads="1"/>
              </p:cNvSpPr>
              <p:nvPr/>
            </p:nvSpPr>
            <p:spPr bwMode="auto">
              <a:xfrm flipV="1">
                <a:off x="4800" y="182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4004" name="Text Box 20"/>
              <p:cNvSpPr txBox="1">
                <a:spLocks noChangeArrowheads="1"/>
              </p:cNvSpPr>
              <p:nvPr/>
            </p:nvSpPr>
            <p:spPr bwMode="auto">
              <a:xfrm>
                <a:off x="4704" y="1536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grpSp>
          <p:nvGrpSpPr>
            <p:cNvPr id="554005" name="Group 21"/>
            <p:cNvGrpSpPr>
              <a:grpSpLocks/>
            </p:cNvGrpSpPr>
            <p:nvPr/>
          </p:nvGrpSpPr>
          <p:grpSpPr bwMode="auto">
            <a:xfrm>
              <a:off x="4128" y="1456"/>
              <a:ext cx="288" cy="288"/>
              <a:chOff x="4128" y="1200"/>
              <a:chExt cx="288" cy="288"/>
            </a:xfrm>
          </p:grpSpPr>
          <p:sp>
            <p:nvSpPr>
              <p:cNvPr id="554006" name="Text Box 22"/>
              <p:cNvSpPr txBox="1">
                <a:spLocks noChangeArrowheads="1"/>
              </p:cNvSpPr>
              <p:nvPr/>
            </p:nvSpPr>
            <p:spPr bwMode="auto">
              <a:xfrm>
                <a:off x="4128" y="120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54007" name="Oval 23"/>
              <p:cNvSpPr>
                <a:spLocks noChangeArrowheads="1"/>
              </p:cNvSpPr>
              <p:nvPr/>
            </p:nvSpPr>
            <p:spPr bwMode="auto">
              <a:xfrm flipV="1">
                <a:off x="4128" y="139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54010" name="Group 26"/>
          <p:cNvGrpSpPr>
            <a:grpSpLocks/>
          </p:cNvGrpSpPr>
          <p:nvPr/>
        </p:nvGrpSpPr>
        <p:grpSpPr bwMode="auto">
          <a:xfrm>
            <a:off x="5067300" y="3149600"/>
            <a:ext cx="2933700" cy="1270000"/>
            <a:chOff x="3216" y="1456"/>
            <a:chExt cx="1848" cy="800"/>
          </a:xfrm>
        </p:grpSpPr>
        <p:grpSp>
          <p:nvGrpSpPr>
            <p:cNvPr id="554011" name="Group 27"/>
            <p:cNvGrpSpPr>
              <a:grpSpLocks/>
            </p:cNvGrpSpPr>
            <p:nvPr/>
          </p:nvGrpSpPr>
          <p:grpSpPr bwMode="auto">
            <a:xfrm>
              <a:off x="3216" y="1498"/>
              <a:ext cx="933" cy="726"/>
              <a:chOff x="3216" y="1242"/>
              <a:chExt cx="933" cy="726"/>
            </a:xfrm>
          </p:grpSpPr>
          <p:sp>
            <p:nvSpPr>
              <p:cNvPr id="554012" name="Freeform 28"/>
              <p:cNvSpPr>
                <a:spLocks/>
              </p:cNvSpPr>
              <p:nvPr/>
            </p:nvSpPr>
            <p:spPr bwMode="auto">
              <a:xfrm>
                <a:off x="3216" y="1408"/>
                <a:ext cx="920" cy="560"/>
              </a:xfrm>
              <a:custGeom>
                <a:avLst/>
                <a:gdLst/>
                <a:ahLst/>
                <a:cxnLst>
                  <a:cxn ang="0">
                    <a:pos x="920" y="0"/>
                  </a:cxn>
                  <a:cxn ang="0">
                    <a:pos x="0" y="560"/>
                  </a:cxn>
                </a:cxnLst>
                <a:rect l="0" t="0" r="r" b="b"/>
                <a:pathLst>
                  <a:path w="920" h="560">
                    <a:moveTo>
                      <a:pt x="92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13" name="Freeform 29"/>
              <p:cNvSpPr>
                <a:spLocks/>
              </p:cNvSpPr>
              <p:nvPr/>
            </p:nvSpPr>
            <p:spPr bwMode="auto">
              <a:xfrm>
                <a:off x="3984" y="1242"/>
                <a:ext cx="165" cy="246"/>
              </a:xfrm>
              <a:custGeom>
                <a:avLst/>
                <a:gdLst/>
                <a:ahLst/>
                <a:cxnLst>
                  <a:cxn ang="0">
                    <a:pos x="165" y="0"/>
                  </a:cxn>
                  <a:cxn ang="0">
                    <a:pos x="0" y="102"/>
                  </a:cxn>
                  <a:cxn ang="0">
                    <a:pos x="0" y="246"/>
                  </a:cxn>
                </a:cxnLst>
                <a:rect l="0" t="0" r="r" b="b"/>
                <a:pathLst>
                  <a:path w="165" h="246">
                    <a:moveTo>
                      <a:pt x="165" y="0"/>
                    </a:moveTo>
                    <a:lnTo>
                      <a:pt x="0" y="102"/>
                    </a:lnTo>
                    <a:lnTo>
                      <a:pt x="0" y="246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14" name="Group 30"/>
            <p:cNvGrpSpPr>
              <a:grpSpLocks/>
            </p:cNvGrpSpPr>
            <p:nvPr/>
          </p:nvGrpSpPr>
          <p:grpSpPr bwMode="auto">
            <a:xfrm>
              <a:off x="4131" y="1664"/>
              <a:ext cx="933" cy="592"/>
              <a:chOff x="4131" y="1408"/>
              <a:chExt cx="933" cy="592"/>
            </a:xfrm>
          </p:grpSpPr>
          <p:sp>
            <p:nvSpPr>
              <p:cNvPr id="554015" name="Freeform 31"/>
              <p:cNvSpPr>
                <a:spLocks/>
              </p:cNvSpPr>
              <p:nvPr/>
            </p:nvSpPr>
            <p:spPr bwMode="auto">
              <a:xfrm>
                <a:off x="4136" y="1408"/>
                <a:ext cx="928" cy="5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28" y="592"/>
                  </a:cxn>
                </a:cxnLst>
                <a:rect l="0" t="0" r="r" b="b"/>
                <a:pathLst>
                  <a:path w="928" h="592">
                    <a:moveTo>
                      <a:pt x="0" y="0"/>
                    </a:moveTo>
                    <a:lnTo>
                      <a:pt x="928" y="592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16" name="Freeform 32"/>
              <p:cNvSpPr>
                <a:spLocks/>
              </p:cNvSpPr>
              <p:nvPr/>
            </p:nvSpPr>
            <p:spPr bwMode="auto">
              <a:xfrm>
                <a:off x="4131" y="1506"/>
                <a:ext cx="156" cy="174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141" y="174"/>
                  </a:cxn>
                  <a:cxn ang="0">
                    <a:pos x="156" y="0"/>
                  </a:cxn>
                </a:cxnLst>
                <a:rect l="0" t="0" r="r" b="b"/>
                <a:pathLst>
                  <a:path w="156" h="174">
                    <a:moveTo>
                      <a:pt x="0" y="90"/>
                    </a:moveTo>
                    <a:lnTo>
                      <a:pt x="141" y="174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17" name="Group 33"/>
            <p:cNvGrpSpPr>
              <a:grpSpLocks/>
            </p:cNvGrpSpPr>
            <p:nvPr/>
          </p:nvGrpSpPr>
          <p:grpSpPr bwMode="auto">
            <a:xfrm>
              <a:off x="3456" y="1696"/>
              <a:ext cx="1536" cy="432"/>
              <a:chOff x="3456" y="1440"/>
              <a:chExt cx="1536" cy="432"/>
            </a:xfrm>
          </p:grpSpPr>
          <p:sp>
            <p:nvSpPr>
              <p:cNvPr id="554018" name="Text Box 34"/>
              <p:cNvSpPr txBox="1">
                <a:spLocks noChangeArrowheads="1"/>
              </p:cNvSpPr>
              <p:nvPr/>
            </p:nvSpPr>
            <p:spPr bwMode="auto">
              <a:xfrm>
                <a:off x="3456" y="144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54019" name="Oval 35"/>
              <p:cNvSpPr>
                <a:spLocks noChangeArrowheads="1"/>
              </p:cNvSpPr>
              <p:nvPr/>
            </p:nvSpPr>
            <p:spPr bwMode="auto">
              <a:xfrm flipV="1">
                <a:off x="3552" y="172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4020" name="Oval 36"/>
              <p:cNvSpPr>
                <a:spLocks noChangeArrowheads="1"/>
              </p:cNvSpPr>
              <p:nvPr/>
            </p:nvSpPr>
            <p:spPr bwMode="auto">
              <a:xfrm flipV="1">
                <a:off x="4800" y="182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4021" name="Text Box 37"/>
              <p:cNvSpPr txBox="1">
                <a:spLocks noChangeArrowheads="1"/>
              </p:cNvSpPr>
              <p:nvPr/>
            </p:nvSpPr>
            <p:spPr bwMode="auto">
              <a:xfrm>
                <a:off x="4704" y="1536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grpSp>
          <p:nvGrpSpPr>
            <p:cNvPr id="554022" name="Group 38"/>
            <p:cNvGrpSpPr>
              <a:grpSpLocks/>
            </p:cNvGrpSpPr>
            <p:nvPr/>
          </p:nvGrpSpPr>
          <p:grpSpPr bwMode="auto">
            <a:xfrm>
              <a:off x="4128" y="1456"/>
              <a:ext cx="288" cy="288"/>
              <a:chOff x="4128" y="1200"/>
              <a:chExt cx="288" cy="288"/>
            </a:xfrm>
          </p:grpSpPr>
          <p:sp>
            <p:nvSpPr>
              <p:cNvPr id="554023" name="Text Box 39"/>
              <p:cNvSpPr txBox="1">
                <a:spLocks noChangeArrowheads="1"/>
              </p:cNvSpPr>
              <p:nvPr/>
            </p:nvSpPr>
            <p:spPr bwMode="auto">
              <a:xfrm>
                <a:off x="4128" y="120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54024" name="Oval 40"/>
              <p:cNvSpPr>
                <a:spLocks noChangeArrowheads="1"/>
              </p:cNvSpPr>
              <p:nvPr/>
            </p:nvSpPr>
            <p:spPr bwMode="auto">
              <a:xfrm flipV="1">
                <a:off x="4128" y="139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54041" name="Group 57"/>
          <p:cNvGrpSpPr>
            <a:grpSpLocks/>
          </p:cNvGrpSpPr>
          <p:nvPr/>
        </p:nvGrpSpPr>
        <p:grpSpPr bwMode="auto">
          <a:xfrm>
            <a:off x="5181600" y="1600200"/>
            <a:ext cx="2933700" cy="1270000"/>
            <a:chOff x="3216" y="1456"/>
            <a:chExt cx="1848" cy="800"/>
          </a:xfrm>
        </p:grpSpPr>
        <p:grpSp>
          <p:nvGrpSpPr>
            <p:cNvPr id="554042" name="Group 58"/>
            <p:cNvGrpSpPr>
              <a:grpSpLocks/>
            </p:cNvGrpSpPr>
            <p:nvPr/>
          </p:nvGrpSpPr>
          <p:grpSpPr bwMode="auto">
            <a:xfrm>
              <a:off x="3216" y="1498"/>
              <a:ext cx="933" cy="726"/>
              <a:chOff x="3216" y="1242"/>
              <a:chExt cx="933" cy="726"/>
            </a:xfrm>
          </p:grpSpPr>
          <p:sp>
            <p:nvSpPr>
              <p:cNvPr id="554043" name="Freeform 59"/>
              <p:cNvSpPr>
                <a:spLocks/>
              </p:cNvSpPr>
              <p:nvPr/>
            </p:nvSpPr>
            <p:spPr bwMode="auto">
              <a:xfrm>
                <a:off x="3216" y="1408"/>
                <a:ext cx="920" cy="560"/>
              </a:xfrm>
              <a:custGeom>
                <a:avLst/>
                <a:gdLst/>
                <a:ahLst/>
                <a:cxnLst>
                  <a:cxn ang="0">
                    <a:pos x="920" y="0"/>
                  </a:cxn>
                  <a:cxn ang="0">
                    <a:pos x="0" y="560"/>
                  </a:cxn>
                </a:cxnLst>
                <a:rect l="0" t="0" r="r" b="b"/>
                <a:pathLst>
                  <a:path w="920" h="560">
                    <a:moveTo>
                      <a:pt x="92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44" name="Freeform 60"/>
              <p:cNvSpPr>
                <a:spLocks/>
              </p:cNvSpPr>
              <p:nvPr/>
            </p:nvSpPr>
            <p:spPr bwMode="auto">
              <a:xfrm>
                <a:off x="3984" y="1242"/>
                <a:ext cx="165" cy="246"/>
              </a:xfrm>
              <a:custGeom>
                <a:avLst/>
                <a:gdLst/>
                <a:ahLst/>
                <a:cxnLst>
                  <a:cxn ang="0">
                    <a:pos x="165" y="0"/>
                  </a:cxn>
                  <a:cxn ang="0">
                    <a:pos x="0" y="102"/>
                  </a:cxn>
                  <a:cxn ang="0">
                    <a:pos x="0" y="246"/>
                  </a:cxn>
                </a:cxnLst>
                <a:rect l="0" t="0" r="r" b="b"/>
                <a:pathLst>
                  <a:path w="165" h="246">
                    <a:moveTo>
                      <a:pt x="165" y="0"/>
                    </a:moveTo>
                    <a:lnTo>
                      <a:pt x="0" y="102"/>
                    </a:lnTo>
                    <a:lnTo>
                      <a:pt x="0" y="246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45" name="Group 61"/>
            <p:cNvGrpSpPr>
              <a:grpSpLocks/>
            </p:cNvGrpSpPr>
            <p:nvPr/>
          </p:nvGrpSpPr>
          <p:grpSpPr bwMode="auto">
            <a:xfrm>
              <a:off x="4131" y="1664"/>
              <a:ext cx="933" cy="592"/>
              <a:chOff x="4131" y="1408"/>
              <a:chExt cx="933" cy="592"/>
            </a:xfrm>
          </p:grpSpPr>
          <p:sp>
            <p:nvSpPr>
              <p:cNvPr id="554046" name="Freeform 62"/>
              <p:cNvSpPr>
                <a:spLocks/>
              </p:cNvSpPr>
              <p:nvPr/>
            </p:nvSpPr>
            <p:spPr bwMode="auto">
              <a:xfrm>
                <a:off x="4136" y="1408"/>
                <a:ext cx="928" cy="5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28" y="592"/>
                  </a:cxn>
                </a:cxnLst>
                <a:rect l="0" t="0" r="r" b="b"/>
                <a:pathLst>
                  <a:path w="928" h="592">
                    <a:moveTo>
                      <a:pt x="0" y="0"/>
                    </a:moveTo>
                    <a:lnTo>
                      <a:pt x="928" y="592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47" name="Freeform 63"/>
              <p:cNvSpPr>
                <a:spLocks/>
              </p:cNvSpPr>
              <p:nvPr/>
            </p:nvSpPr>
            <p:spPr bwMode="auto">
              <a:xfrm>
                <a:off x="4131" y="1506"/>
                <a:ext cx="156" cy="174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141" y="174"/>
                  </a:cxn>
                  <a:cxn ang="0">
                    <a:pos x="156" y="0"/>
                  </a:cxn>
                </a:cxnLst>
                <a:rect l="0" t="0" r="r" b="b"/>
                <a:pathLst>
                  <a:path w="156" h="174">
                    <a:moveTo>
                      <a:pt x="0" y="90"/>
                    </a:moveTo>
                    <a:lnTo>
                      <a:pt x="141" y="174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48" name="Group 64"/>
            <p:cNvGrpSpPr>
              <a:grpSpLocks/>
            </p:cNvGrpSpPr>
            <p:nvPr/>
          </p:nvGrpSpPr>
          <p:grpSpPr bwMode="auto">
            <a:xfrm>
              <a:off x="3456" y="1696"/>
              <a:ext cx="1536" cy="432"/>
              <a:chOff x="3456" y="1440"/>
              <a:chExt cx="1536" cy="432"/>
            </a:xfrm>
          </p:grpSpPr>
          <p:sp>
            <p:nvSpPr>
              <p:cNvPr id="554049" name="Text Box 65"/>
              <p:cNvSpPr txBox="1">
                <a:spLocks noChangeArrowheads="1"/>
              </p:cNvSpPr>
              <p:nvPr/>
            </p:nvSpPr>
            <p:spPr bwMode="auto">
              <a:xfrm>
                <a:off x="3456" y="144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А</a:t>
                </a:r>
              </a:p>
            </p:txBody>
          </p:sp>
          <p:sp>
            <p:nvSpPr>
              <p:cNvPr id="554050" name="Oval 66"/>
              <p:cNvSpPr>
                <a:spLocks noChangeArrowheads="1"/>
              </p:cNvSpPr>
              <p:nvPr/>
            </p:nvSpPr>
            <p:spPr bwMode="auto">
              <a:xfrm flipV="1">
                <a:off x="3552" y="172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4051" name="Oval 67"/>
              <p:cNvSpPr>
                <a:spLocks noChangeArrowheads="1"/>
              </p:cNvSpPr>
              <p:nvPr/>
            </p:nvSpPr>
            <p:spPr bwMode="auto">
              <a:xfrm flipV="1">
                <a:off x="4800" y="182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4052" name="Text Box 68"/>
              <p:cNvSpPr txBox="1">
                <a:spLocks noChangeArrowheads="1"/>
              </p:cNvSpPr>
              <p:nvPr/>
            </p:nvSpPr>
            <p:spPr bwMode="auto">
              <a:xfrm>
                <a:off x="4704" y="1536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</a:t>
                </a:r>
              </a:p>
            </p:txBody>
          </p:sp>
        </p:grpSp>
        <p:grpSp>
          <p:nvGrpSpPr>
            <p:cNvPr id="554053" name="Group 69"/>
            <p:cNvGrpSpPr>
              <a:grpSpLocks/>
            </p:cNvGrpSpPr>
            <p:nvPr/>
          </p:nvGrpSpPr>
          <p:grpSpPr bwMode="auto">
            <a:xfrm>
              <a:off x="4128" y="1456"/>
              <a:ext cx="288" cy="288"/>
              <a:chOff x="4128" y="1200"/>
              <a:chExt cx="288" cy="288"/>
            </a:xfrm>
          </p:grpSpPr>
          <p:sp>
            <p:nvSpPr>
              <p:cNvPr id="554054" name="Text Box 70"/>
              <p:cNvSpPr txBox="1">
                <a:spLocks noChangeArrowheads="1"/>
              </p:cNvSpPr>
              <p:nvPr/>
            </p:nvSpPr>
            <p:spPr bwMode="auto">
              <a:xfrm>
                <a:off x="4128" y="120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O</a:t>
                </a:r>
                <a:endPara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54055" name="Oval 71"/>
              <p:cNvSpPr>
                <a:spLocks noChangeArrowheads="1"/>
              </p:cNvSpPr>
              <p:nvPr/>
            </p:nvSpPr>
            <p:spPr bwMode="auto">
              <a:xfrm flipV="1">
                <a:off x="4128" y="139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54057" name="Group 73"/>
          <p:cNvGrpSpPr>
            <a:grpSpLocks/>
          </p:cNvGrpSpPr>
          <p:nvPr/>
        </p:nvGrpSpPr>
        <p:grpSpPr bwMode="auto">
          <a:xfrm>
            <a:off x="5029200" y="4038600"/>
            <a:ext cx="3048000" cy="1270000"/>
            <a:chOff x="3168" y="2544"/>
            <a:chExt cx="1920" cy="800"/>
          </a:xfrm>
        </p:grpSpPr>
        <p:grpSp>
          <p:nvGrpSpPr>
            <p:cNvPr id="554056" name="Group 72"/>
            <p:cNvGrpSpPr>
              <a:grpSpLocks/>
            </p:cNvGrpSpPr>
            <p:nvPr/>
          </p:nvGrpSpPr>
          <p:grpSpPr bwMode="auto">
            <a:xfrm>
              <a:off x="3168" y="2544"/>
              <a:ext cx="1920" cy="800"/>
              <a:chOff x="3168" y="2544"/>
              <a:chExt cx="1920" cy="800"/>
            </a:xfrm>
          </p:grpSpPr>
          <p:grpSp>
            <p:nvGrpSpPr>
              <p:cNvPr id="554027" name="Group 43"/>
              <p:cNvGrpSpPr>
                <a:grpSpLocks/>
              </p:cNvGrpSpPr>
              <p:nvPr/>
            </p:nvGrpSpPr>
            <p:grpSpPr bwMode="auto">
              <a:xfrm>
                <a:off x="3168" y="2586"/>
                <a:ext cx="933" cy="726"/>
                <a:chOff x="3216" y="1242"/>
                <a:chExt cx="933" cy="726"/>
              </a:xfrm>
            </p:grpSpPr>
            <p:sp>
              <p:nvSpPr>
                <p:cNvPr id="554028" name="Freeform 44"/>
                <p:cNvSpPr>
                  <a:spLocks/>
                </p:cNvSpPr>
                <p:nvPr/>
              </p:nvSpPr>
              <p:spPr bwMode="auto">
                <a:xfrm>
                  <a:off x="3216" y="1408"/>
                  <a:ext cx="920" cy="560"/>
                </a:xfrm>
                <a:custGeom>
                  <a:avLst/>
                  <a:gdLst/>
                  <a:ahLst/>
                  <a:cxnLst>
                    <a:cxn ang="0">
                      <a:pos x="920" y="0"/>
                    </a:cxn>
                    <a:cxn ang="0">
                      <a:pos x="0" y="560"/>
                    </a:cxn>
                  </a:cxnLst>
                  <a:rect l="0" t="0" r="r" b="b"/>
                  <a:pathLst>
                    <a:path w="920" h="560">
                      <a:moveTo>
                        <a:pt x="920" y="0"/>
                      </a:moveTo>
                      <a:lnTo>
                        <a:pt x="0" y="5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4029" name="Freeform 45"/>
                <p:cNvSpPr>
                  <a:spLocks/>
                </p:cNvSpPr>
                <p:nvPr/>
              </p:nvSpPr>
              <p:spPr bwMode="auto">
                <a:xfrm>
                  <a:off x="3984" y="1242"/>
                  <a:ext cx="165" cy="246"/>
                </a:xfrm>
                <a:custGeom>
                  <a:avLst/>
                  <a:gdLst/>
                  <a:ahLst/>
                  <a:cxnLst>
                    <a:cxn ang="0">
                      <a:pos x="165" y="0"/>
                    </a:cxn>
                    <a:cxn ang="0">
                      <a:pos x="0" y="102"/>
                    </a:cxn>
                    <a:cxn ang="0">
                      <a:pos x="0" y="246"/>
                    </a:cxn>
                  </a:cxnLst>
                  <a:rect l="0" t="0" r="r" b="b"/>
                  <a:pathLst>
                    <a:path w="165" h="246">
                      <a:moveTo>
                        <a:pt x="165" y="0"/>
                      </a:moveTo>
                      <a:lnTo>
                        <a:pt x="0" y="102"/>
                      </a:lnTo>
                      <a:lnTo>
                        <a:pt x="0" y="246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54030" name="Group 46"/>
              <p:cNvGrpSpPr>
                <a:grpSpLocks/>
              </p:cNvGrpSpPr>
              <p:nvPr/>
            </p:nvGrpSpPr>
            <p:grpSpPr bwMode="auto">
              <a:xfrm>
                <a:off x="4083" y="2752"/>
                <a:ext cx="933" cy="592"/>
                <a:chOff x="4131" y="1408"/>
                <a:chExt cx="933" cy="592"/>
              </a:xfrm>
            </p:grpSpPr>
            <p:sp>
              <p:nvSpPr>
                <p:cNvPr id="554031" name="Freeform 47"/>
                <p:cNvSpPr>
                  <a:spLocks/>
                </p:cNvSpPr>
                <p:nvPr/>
              </p:nvSpPr>
              <p:spPr bwMode="auto">
                <a:xfrm>
                  <a:off x="4136" y="1408"/>
                  <a:ext cx="928" cy="5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28" y="592"/>
                    </a:cxn>
                  </a:cxnLst>
                  <a:rect l="0" t="0" r="r" b="b"/>
                  <a:pathLst>
                    <a:path w="928" h="592">
                      <a:moveTo>
                        <a:pt x="0" y="0"/>
                      </a:moveTo>
                      <a:lnTo>
                        <a:pt x="928" y="592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4032" name="Freeform 48"/>
                <p:cNvSpPr>
                  <a:spLocks/>
                </p:cNvSpPr>
                <p:nvPr/>
              </p:nvSpPr>
              <p:spPr bwMode="auto">
                <a:xfrm>
                  <a:off x="4131" y="1506"/>
                  <a:ext cx="156" cy="174"/>
                </a:xfrm>
                <a:custGeom>
                  <a:avLst/>
                  <a:gdLst/>
                  <a:ahLst/>
                  <a:cxnLst>
                    <a:cxn ang="0">
                      <a:pos x="0" y="90"/>
                    </a:cxn>
                    <a:cxn ang="0">
                      <a:pos x="141" y="174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56" h="174">
                      <a:moveTo>
                        <a:pt x="0" y="90"/>
                      </a:moveTo>
                      <a:lnTo>
                        <a:pt x="141" y="174"/>
                      </a:lnTo>
                      <a:lnTo>
                        <a:pt x="156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54034" name="Text Box 50"/>
              <p:cNvSpPr txBox="1">
                <a:spLocks noChangeArrowheads="1"/>
              </p:cNvSpPr>
              <p:nvPr/>
            </p:nvSpPr>
            <p:spPr bwMode="auto">
              <a:xfrm>
                <a:off x="3312" y="2784"/>
                <a:ext cx="4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А</a:t>
                </a:r>
                <a:r>
                  <a:rPr lang="ru-RU" sz="2400" b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54037" name="Text Box 53"/>
              <p:cNvSpPr txBox="1">
                <a:spLocks noChangeArrowheads="1"/>
              </p:cNvSpPr>
              <p:nvPr/>
            </p:nvSpPr>
            <p:spPr bwMode="auto">
              <a:xfrm>
                <a:off x="4656" y="2928"/>
                <a:ext cx="4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</a:t>
                </a:r>
                <a:r>
                  <a:rPr lang="ru-RU" sz="2400" b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grpSp>
            <p:nvGrpSpPr>
              <p:cNvPr id="554038" name="Group 54"/>
              <p:cNvGrpSpPr>
                <a:grpSpLocks/>
              </p:cNvGrpSpPr>
              <p:nvPr/>
            </p:nvGrpSpPr>
            <p:grpSpPr bwMode="auto">
              <a:xfrm>
                <a:off x="4080" y="2544"/>
                <a:ext cx="288" cy="288"/>
                <a:chOff x="4128" y="1200"/>
                <a:chExt cx="288" cy="288"/>
              </a:xfrm>
            </p:grpSpPr>
            <p:sp>
              <p:nvSpPr>
                <p:cNvPr id="554039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128" y="1200"/>
                  <a:ext cx="28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n-US" sz="2400" b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O</a:t>
                  </a:r>
                  <a:endPara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endParaRPr>
                </a:p>
              </p:txBody>
            </p:sp>
            <p:sp>
              <p:nvSpPr>
                <p:cNvPr id="554040" name="Oval 56"/>
                <p:cNvSpPr>
                  <a:spLocks noChangeArrowheads="1"/>
                </p:cNvSpPr>
                <p:nvPr/>
              </p:nvSpPr>
              <p:spPr bwMode="auto">
                <a:xfrm flipV="1">
                  <a:off x="4128" y="1392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554036" name="Oval 52"/>
            <p:cNvSpPr>
              <a:spLocks noChangeArrowheads="1"/>
            </p:cNvSpPr>
            <p:nvPr/>
          </p:nvSpPr>
          <p:spPr bwMode="auto">
            <a:xfrm flipV="1">
              <a:off x="4752" y="316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4035" name="Oval 51"/>
            <p:cNvSpPr>
              <a:spLocks noChangeArrowheads="1"/>
            </p:cNvSpPr>
            <p:nvPr/>
          </p:nvSpPr>
          <p:spPr bwMode="auto">
            <a:xfrm flipV="1">
              <a:off x="3504" y="307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4073" name="Group 89"/>
          <p:cNvGrpSpPr>
            <a:grpSpLocks/>
          </p:cNvGrpSpPr>
          <p:nvPr/>
        </p:nvGrpSpPr>
        <p:grpSpPr bwMode="auto">
          <a:xfrm>
            <a:off x="6019800" y="1951038"/>
            <a:ext cx="1104900" cy="2930525"/>
            <a:chOff x="3792" y="1229"/>
            <a:chExt cx="696" cy="1846"/>
          </a:xfrm>
        </p:grpSpPr>
        <p:grpSp>
          <p:nvGrpSpPr>
            <p:cNvPr id="554063" name="Group 79"/>
            <p:cNvGrpSpPr>
              <a:grpSpLocks/>
            </p:cNvGrpSpPr>
            <p:nvPr/>
          </p:nvGrpSpPr>
          <p:grpSpPr bwMode="auto">
            <a:xfrm>
              <a:off x="3792" y="2768"/>
              <a:ext cx="600" cy="307"/>
              <a:chOff x="3792" y="2768"/>
              <a:chExt cx="600" cy="307"/>
            </a:xfrm>
          </p:grpSpPr>
          <p:sp>
            <p:nvSpPr>
              <p:cNvPr id="554062" name="Freeform 78"/>
              <p:cNvSpPr>
                <a:spLocks/>
              </p:cNvSpPr>
              <p:nvPr/>
            </p:nvSpPr>
            <p:spPr bwMode="auto">
              <a:xfrm>
                <a:off x="3800" y="2768"/>
                <a:ext cx="576" cy="304"/>
              </a:xfrm>
              <a:custGeom>
                <a:avLst/>
                <a:gdLst/>
                <a:ahLst/>
                <a:cxnLst>
                  <a:cxn ang="0">
                    <a:pos x="576" y="176"/>
                  </a:cxn>
                  <a:cxn ang="0">
                    <a:pos x="288" y="0"/>
                  </a:cxn>
                  <a:cxn ang="0">
                    <a:pos x="0" y="176"/>
                  </a:cxn>
                  <a:cxn ang="0">
                    <a:pos x="96" y="224"/>
                  </a:cxn>
                  <a:cxn ang="0">
                    <a:pos x="232" y="304"/>
                  </a:cxn>
                  <a:cxn ang="0">
                    <a:pos x="352" y="288"/>
                  </a:cxn>
                  <a:cxn ang="0">
                    <a:pos x="520" y="256"/>
                  </a:cxn>
                  <a:cxn ang="0">
                    <a:pos x="576" y="176"/>
                  </a:cxn>
                </a:cxnLst>
                <a:rect l="0" t="0" r="r" b="b"/>
                <a:pathLst>
                  <a:path w="576" h="304">
                    <a:moveTo>
                      <a:pt x="576" y="176"/>
                    </a:moveTo>
                    <a:lnTo>
                      <a:pt x="288" y="0"/>
                    </a:lnTo>
                    <a:lnTo>
                      <a:pt x="0" y="176"/>
                    </a:lnTo>
                    <a:lnTo>
                      <a:pt x="96" y="224"/>
                    </a:lnTo>
                    <a:lnTo>
                      <a:pt x="232" y="304"/>
                    </a:lnTo>
                    <a:lnTo>
                      <a:pt x="352" y="288"/>
                    </a:lnTo>
                    <a:lnTo>
                      <a:pt x="520" y="256"/>
                    </a:lnTo>
                    <a:lnTo>
                      <a:pt x="576" y="176"/>
                    </a:lnTo>
                    <a:close/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rnd" cmpd="sng">
                <a:noFill/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61" name="Freeform 77"/>
              <p:cNvSpPr>
                <a:spLocks/>
              </p:cNvSpPr>
              <p:nvPr/>
            </p:nvSpPr>
            <p:spPr bwMode="auto">
              <a:xfrm>
                <a:off x="3792" y="2928"/>
                <a:ext cx="600" cy="1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96"/>
                  </a:cxn>
                  <a:cxn ang="0">
                    <a:pos x="288" y="144"/>
                  </a:cxn>
                  <a:cxn ang="0">
                    <a:pos x="472" y="112"/>
                  </a:cxn>
                  <a:cxn ang="0">
                    <a:pos x="600" y="16"/>
                  </a:cxn>
                </a:cxnLst>
                <a:rect l="0" t="0" r="r" b="b"/>
                <a:pathLst>
                  <a:path w="600" h="147">
                    <a:moveTo>
                      <a:pt x="0" y="0"/>
                    </a:moveTo>
                    <a:cubicBezTo>
                      <a:pt x="24" y="36"/>
                      <a:pt x="48" y="72"/>
                      <a:pt x="96" y="96"/>
                    </a:cubicBezTo>
                    <a:cubicBezTo>
                      <a:pt x="144" y="120"/>
                      <a:pt x="225" y="141"/>
                      <a:pt x="288" y="144"/>
                    </a:cubicBezTo>
                    <a:cubicBezTo>
                      <a:pt x="351" y="147"/>
                      <a:pt x="420" y="133"/>
                      <a:pt x="472" y="112"/>
                    </a:cubicBezTo>
                    <a:cubicBezTo>
                      <a:pt x="524" y="91"/>
                      <a:pt x="573" y="36"/>
                      <a:pt x="600" y="16"/>
                    </a:cubicBezTo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flat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64" name="Group 80"/>
            <p:cNvGrpSpPr>
              <a:grpSpLocks/>
            </p:cNvGrpSpPr>
            <p:nvPr/>
          </p:nvGrpSpPr>
          <p:grpSpPr bwMode="auto">
            <a:xfrm>
              <a:off x="3816" y="2208"/>
              <a:ext cx="600" cy="307"/>
              <a:chOff x="3792" y="2768"/>
              <a:chExt cx="600" cy="307"/>
            </a:xfrm>
          </p:grpSpPr>
          <p:sp>
            <p:nvSpPr>
              <p:cNvPr id="554065" name="Freeform 81"/>
              <p:cNvSpPr>
                <a:spLocks/>
              </p:cNvSpPr>
              <p:nvPr/>
            </p:nvSpPr>
            <p:spPr bwMode="auto">
              <a:xfrm>
                <a:off x="3800" y="2768"/>
                <a:ext cx="576" cy="304"/>
              </a:xfrm>
              <a:custGeom>
                <a:avLst/>
                <a:gdLst/>
                <a:ahLst/>
                <a:cxnLst>
                  <a:cxn ang="0">
                    <a:pos x="576" y="176"/>
                  </a:cxn>
                  <a:cxn ang="0">
                    <a:pos x="288" y="0"/>
                  </a:cxn>
                  <a:cxn ang="0">
                    <a:pos x="0" y="176"/>
                  </a:cxn>
                  <a:cxn ang="0">
                    <a:pos x="96" y="224"/>
                  </a:cxn>
                  <a:cxn ang="0">
                    <a:pos x="232" y="304"/>
                  </a:cxn>
                  <a:cxn ang="0">
                    <a:pos x="352" y="288"/>
                  </a:cxn>
                  <a:cxn ang="0">
                    <a:pos x="520" y="256"/>
                  </a:cxn>
                  <a:cxn ang="0">
                    <a:pos x="576" y="176"/>
                  </a:cxn>
                </a:cxnLst>
                <a:rect l="0" t="0" r="r" b="b"/>
                <a:pathLst>
                  <a:path w="576" h="304">
                    <a:moveTo>
                      <a:pt x="576" y="176"/>
                    </a:moveTo>
                    <a:lnTo>
                      <a:pt x="288" y="0"/>
                    </a:lnTo>
                    <a:lnTo>
                      <a:pt x="0" y="176"/>
                    </a:lnTo>
                    <a:lnTo>
                      <a:pt x="96" y="224"/>
                    </a:lnTo>
                    <a:lnTo>
                      <a:pt x="232" y="304"/>
                    </a:lnTo>
                    <a:lnTo>
                      <a:pt x="352" y="288"/>
                    </a:lnTo>
                    <a:lnTo>
                      <a:pt x="520" y="256"/>
                    </a:lnTo>
                    <a:lnTo>
                      <a:pt x="576" y="176"/>
                    </a:lnTo>
                    <a:close/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rnd" cmpd="sng">
                <a:noFill/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66" name="Freeform 82"/>
              <p:cNvSpPr>
                <a:spLocks/>
              </p:cNvSpPr>
              <p:nvPr/>
            </p:nvSpPr>
            <p:spPr bwMode="auto">
              <a:xfrm>
                <a:off x="3792" y="2928"/>
                <a:ext cx="600" cy="1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96"/>
                  </a:cxn>
                  <a:cxn ang="0">
                    <a:pos x="288" y="144"/>
                  </a:cxn>
                  <a:cxn ang="0">
                    <a:pos x="472" y="112"/>
                  </a:cxn>
                  <a:cxn ang="0">
                    <a:pos x="600" y="16"/>
                  </a:cxn>
                </a:cxnLst>
                <a:rect l="0" t="0" r="r" b="b"/>
                <a:pathLst>
                  <a:path w="600" h="147">
                    <a:moveTo>
                      <a:pt x="0" y="0"/>
                    </a:moveTo>
                    <a:cubicBezTo>
                      <a:pt x="24" y="36"/>
                      <a:pt x="48" y="72"/>
                      <a:pt x="96" y="96"/>
                    </a:cubicBezTo>
                    <a:cubicBezTo>
                      <a:pt x="144" y="120"/>
                      <a:pt x="225" y="141"/>
                      <a:pt x="288" y="144"/>
                    </a:cubicBezTo>
                    <a:cubicBezTo>
                      <a:pt x="351" y="147"/>
                      <a:pt x="420" y="133"/>
                      <a:pt x="472" y="112"/>
                    </a:cubicBezTo>
                    <a:cubicBezTo>
                      <a:pt x="524" y="91"/>
                      <a:pt x="573" y="36"/>
                      <a:pt x="600" y="16"/>
                    </a:cubicBezTo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flat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67" name="Group 83"/>
            <p:cNvGrpSpPr>
              <a:grpSpLocks/>
            </p:cNvGrpSpPr>
            <p:nvPr/>
          </p:nvGrpSpPr>
          <p:grpSpPr bwMode="auto">
            <a:xfrm>
              <a:off x="3840" y="1680"/>
              <a:ext cx="600" cy="307"/>
              <a:chOff x="3792" y="2768"/>
              <a:chExt cx="600" cy="307"/>
            </a:xfrm>
          </p:grpSpPr>
          <p:sp>
            <p:nvSpPr>
              <p:cNvPr id="554068" name="Freeform 84"/>
              <p:cNvSpPr>
                <a:spLocks/>
              </p:cNvSpPr>
              <p:nvPr/>
            </p:nvSpPr>
            <p:spPr bwMode="auto">
              <a:xfrm>
                <a:off x="3800" y="2768"/>
                <a:ext cx="576" cy="304"/>
              </a:xfrm>
              <a:custGeom>
                <a:avLst/>
                <a:gdLst/>
                <a:ahLst/>
                <a:cxnLst>
                  <a:cxn ang="0">
                    <a:pos x="576" y="176"/>
                  </a:cxn>
                  <a:cxn ang="0">
                    <a:pos x="288" y="0"/>
                  </a:cxn>
                  <a:cxn ang="0">
                    <a:pos x="0" y="176"/>
                  </a:cxn>
                  <a:cxn ang="0">
                    <a:pos x="96" y="224"/>
                  </a:cxn>
                  <a:cxn ang="0">
                    <a:pos x="232" y="304"/>
                  </a:cxn>
                  <a:cxn ang="0">
                    <a:pos x="352" y="288"/>
                  </a:cxn>
                  <a:cxn ang="0">
                    <a:pos x="520" y="256"/>
                  </a:cxn>
                  <a:cxn ang="0">
                    <a:pos x="576" y="176"/>
                  </a:cxn>
                </a:cxnLst>
                <a:rect l="0" t="0" r="r" b="b"/>
                <a:pathLst>
                  <a:path w="576" h="304">
                    <a:moveTo>
                      <a:pt x="576" y="176"/>
                    </a:moveTo>
                    <a:lnTo>
                      <a:pt x="288" y="0"/>
                    </a:lnTo>
                    <a:lnTo>
                      <a:pt x="0" y="176"/>
                    </a:lnTo>
                    <a:lnTo>
                      <a:pt x="96" y="224"/>
                    </a:lnTo>
                    <a:lnTo>
                      <a:pt x="232" y="304"/>
                    </a:lnTo>
                    <a:lnTo>
                      <a:pt x="352" y="288"/>
                    </a:lnTo>
                    <a:lnTo>
                      <a:pt x="520" y="256"/>
                    </a:lnTo>
                    <a:lnTo>
                      <a:pt x="576" y="176"/>
                    </a:lnTo>
                    <a:close/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rnd" cmpd="sng">
                <a:noFill/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69" name="Freeform 85"/>
              <p:cNvSpPr>
                <a:spLocks/>
              </p:cNvSpPr>
              <p:nvPr/>
            </p:nvSpPr>
            <p:spPr bwMode="auto">
              <a:xfrm>
                <a:off x="3792" y="2928"/>
                <a:ext cx="600" cy="1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96"/>
                  </a:cxn>
                  <a:cxn ang="0">
                    <a:pos x="288" y="144"/>
                  </a:cxn>
                  <a:cxn ang="0">
                    <a:pos x="472" y="112"/>
                  </a:cxn>
                  <a:cxn ang="0">
                    <a:pos x="600" y="16"/>
                  </a:cxn>
                </a:cxnLst>
                <a:rect l="0" t="0" r="r" b="b"/>
                <a:pathLst>
                  <a:path w="600" h="147">
                    <a:moveTo>
                      <a:pt x="0" y="0"/>
                    </a:moveTo>
                    <a:cubicBezTo>
                      <a:pt x="24" y="36"/>
                      <a:pt x="48" y="72"/>
                      <a:pt x="96" y="96"/>
                    </a:cubicBezTo>
                    <a:cubicBezTo>
                      <a:pt x="144" y="120"/>
                      <a:pt x="225" y="141"/>
                      <a:pt x="288" y="144"/>
                    </a:cubicBezTo>
                    <a:cubicBezTo>
                      <a:pt x="351" y="147"/>
                      <a:pt x="420" y="133"/>
                      <a:pt x="472" y="112"/>
                    </a:cubicBezTo>
                    <a:cubicBezTo>
                      <a:pt x="524" y="91"/>
                      <a:pt x="573" y="36"/>
                      <a:pt x="600" y="16"/>
                    </a:cubicBezTo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flat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54070" name="Group 86"/>
            <p:cNvGrpSpPr>
              <a:grpSpLocks/>
            </p:cNvGrpSpPr>
            <p:nvPr/>
          </p:nvGrpSpPr>
          <p:grpSpPr bwMode="auto">
            <a:xfrm>
              <a:off x="3888" y="1229"/>
              <a:ext cx="600" cy="307"/>
              <a:chOff x="3792" y="2768"/>
              <a:chExt cx="600" cy="307"/>
            </a:xfrm>
          </p:grpSpPr>
          <p:sp>
            <p:nvSpPr>
              <p:cNvPr id="554071" name="Freeform 87"/>
              <p:cNvSpPr>
                <a:spLocks/>
              </p:cNvSpPr>
              <p:nvPr/>
            </p:nvSpPr>
            <p:spPr bwMode="auto">
              <a:xfrm>
                <a:off x="3800" y="2768"/>
                <a:ext cx="576" cy="304"/>
              </a:xfrm>
              <a:custGeom>
                <a:avLst/>
                <a:gdLst/>
                <a:ahLst/>
                <a:cxnLst>
                  <a:cxn ang="0">
                    <a:pos x="576" y="176"/>
                  </a:cxn>
                  <a:cxn ang="0">
                    <a:pos x="288" y="0"/>
                  </a:cxn>
                  <a:cxn ang="0">
                    <a:pos x="0" y="176"/>
                  </a:cxn>
                  <a:cxn ang="0">
                    <a:pos x="96" y="224"/>
                  </a:cxn>
                  <a:cxn ang="0">
                    <a:pos x="232" y="304"/>
                  </a:cxn>
                  <a:cxn ang="0">
                    <a:pos x="352" y="288"/>
                  </a:cxn>
                  <a:cxn ang="0">
                    <a:pos x="520" y="256"/>
                  </a:cxn>
                  <a:cxn ang="0">
                    <a:pos x="576" y="176"/>
                  </a:cxn>
                </a:cxnLst>
                <a:rect l="0" t="0" r="r" b="b"/>
                <a:pathLst>
                  <a:path w="576" h="304">
                    <a:moveTo>
                      <a:pt x="576" y="176"/>
                    </a:moveTo>
                    <a:lnTo>
                      <a:pt x="288" y="0"/>
                    </a:lnTo>
                    <a:lnTo>
                      <a:pt x="0" y="176"/>
                    </a:lnTo>
                    <a:lnTo>
                      <a:pt x="96" y="224"/>
                    </a:lnTo>
                    <a:lnTo>
                      <a:pt x="232" y="304"/>
                    </a:lnTo>
                    <a:lnTo>
                      <a:pt x="352" y="288"/>
                    </a:lnTo>
                    <a:lnTo>
                      <a:pt x="520" y="256"/>
                    </a:lnTo>
                    <a:lnTo>
                      <a:pt x="576" y="176"/>
                    </a:lnTo>
                    <a:close/>
                  </a:path>
                </a:pathLst>
              </a:custGeom>
              <a:solidFill>
                <a:srgbClr val="33CCFF">
                  <a:alpha val="28000"/>
                </a:srgbClr>
              </a:solidFill>
              <a:ln w="3175" cap="rnd" cmpd="sng">
                <a:noFill/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4072" name="Freeform 88"/>
              <p:cNvSpPr>
                <a:spLocks/>
              </p:cNvSpPr>
              <p:nvPr/>
            </p:nvSpPr>
            <p:spPr bwMode="auto">
              <a:xfrm>
                <a:off x="3792" y="2928"/>
                <a:ext cx="600" cy="1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96"/>
                  </a:cxn>
                  <a:cxn ang="0">
                    <a:pos x="288" y="144"/>
                  </a:cxn>
                  <a:cxn ang="0">
                    <a:pos x="472" y="112"/>
                  </a:cxn>
                  <a:cxn ang="0">
                    <a:pos x="600" y="16"/>
                  </a:cxn>
                </a:cxnLst>
                <a:rect l="0" t="0" r="r" b="b"/>
                <a:pathLst>
                  <a:path w="600" h="147">
                    <a:moveTo>
                      <a:pt x="0" y="0"/>
                    </a:moveTo>
                    <a:cubicBezTo>
                      <a:pt x="24" y="36"/>
                      <a:pt x="48" y="72"/>
                      <a:pt x="96" y="96"/>
                    </a:cubicBezTo>
                    <a:cubicBezTo>
                      <a:pt x="144" y="120"/>
                      <a:pt x="225" y="141"/>
                      <a:pt x="288" y="144"/>
                    </a:cubicBezTo>
                    <a:cubicBezTo>
                      <a:pt x="351" y="147"/>
                      <a:pt x="420" y="133"/>
                      <a:pt x="472" y="112"/>
                    </a:cubicBezTo>
                    <a:cubicBezTo>
                      <a:pt x="524" y="91"/>
                      <a:pt x="573" y="36"/>
                      <a:pt x="600" y="16"/>
                    </a:cubicBezTo>
                  </a:path>
                </a:pathLst>
              </a:custGeom>
              <a:solidFill>
                <a:srgbClr val="33CCFF">
                  <a:alpha val="28000"/>
                </a:srgbClr>
              </a:solidFill>
              <a:ln w="12700" cap="flat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54077" name="Group 93"/>
          <p:cNvGrpSpPr>
            <a:grpSpLocks/>
          </p:cNvGrpSpPr>
          <p:nvPr/>
        </p:nvGrpSpPr>
        <p:grpSpPr bwMode="auto">
          <a:xfrm>
            <a:off x="4724400" y="1930400"/>
            <a:ext cx="1943100" cy="3530600"/>
            <a:chOff x="2976" y="1216"/>
            <a:chExt cx="1224" cy="2224"/>
          </a:xfrm>
        </p:grpSpPr>
        <p:sp>
          <p:nvSpPr>
            <p:cNvPr id="554075" name="Freeform 91"/>
            <p:cNvSpPr>
              <a:spLocks/>
            </p:cNvSpPr>
            <p:nvPr/>
          </p:nvSpPr>
          <p:spPr bwMode="auto">
            <a:xfrm>
              <a:off x="3120" y="1216"/>
              <a:ext cx="1080" cy="656"/>
            </a:xfrm>
            <a:custGeom>
              <a:avLst/>
              <a:gdLst/>
              <a:ahLst/>
              <a:cxnLst>
                <a:cxn ang="0">
                  <a:pos x="1080" y="0"/>
                </a:cxn>
                <a:cxn ang="0">
                  <a:pos x="0" y="656"/>
                </a:cxn>
              </a:cxnLst>
              <a:rect l="0" t="0" r="r" b="b"/>
              <a:pathLst>
                <a:path w="1080" h="656">
                  <a:moveTo>
                    <a:pt x="1080" y="0"/>
                  </a:moveTo>
                  <a:lnTo>
                    <a:pt x="0" y="656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4076" name="Freeform 92"/>
            <p:cNvSpPr>
              <a:spLocks/>
            </p:cNvSpPr>
            <p:nvPr/>
          </p:nvSpPr>
          <p:spPr bwMode="auto">
            <a:xfrm>
              <a:off x="2976" y="2784"/>
              <a:ext cx="1080" cy="656"/>
            </a:xfrm>
            <a:custGeom>
              <a:avLst/>
              <a:gdLst/>
              <a:ahLst/>
              <a:cxnLst>
                <a:cxn ang="0">
                  <a:pos x="1080" y="0"/>
                </a:cxn>
                <a:cxn ang="0">
                  <a:pos x="0" y="656"/>
                </a:cxn>
              </a:cxnLst>
              <a:rect l="0" t="0" r="r" b="b"/>
              <a:pathLst>
                <a:path w="1080" h="656">
                  <a:moveTo>
                    <a:pt x="1080" y="0"/>
                  </a:moveTo>
                  <a:lnTo>
                    <a:pt x="0" y="656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4078" name="Text Box 94"/>
          <p:cNvSpPr txBox="1">
            <a:spLocks noChangeArrowheads="1"/>
          </p:cNvSpPr>
          <p:nvPr/>
        </p:nvSpPr>
        <p:spPr bwMode="auto">
          <a:xfrm>
            <a:off x="6629400" y="426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54079" name="Rectangle 95"/>
          <p:cNvSpPr>
            <a:spLocks noChangeArrowheads="1"/>
          </p:cNvSpPr>
          <p:nvPr/>
        </p:nvSpPr>
        <p:spPr bwMode="auto">
          <a:xfrm>
            <a:off x="152400" y="11430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Лучи ОА и О</a:t>
            </a:r>
            <a:r>
              <a:rPr lang="ru-RU" sz="2400" baseline="-25000"/>
              <a:t>1</a:t>
            </a:r>
            <a:r>
              <a:rPr lang="ru-RU" sz="2400"/>
              <a:t>А</a:t>
            </a:r>
            <a:r>
              <a:rPr lang="ru-RU" sz="2400" baseline="-25000"/>
              <a:t>1</a:t>
            </a:r>
            <a:r>
              <a:rPr lang="ru-RU" sz="2400"/>
              <a:t> – сонаправлены </a:t>
            </a:r>
          </a:p>
        </p:txBody>
      </p:sp>
      <p:sp>
        <p:nvSpPr>
          <p:cNvPr id="554080" name="Rectangle 96"/>
          <p:cNvSpPr>
            <a:spLocks noChangeArrowheads="1"/>
          </p:cNvSpPr>
          <p:nvPr/>
        </p:nvSpPr>
        <p:spPr bwMode="auto">
          <a:xfrm>
            <a:off x="152400" y="1828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Лучи ОВ и О</a:t>
            </a:r>
            <a:r>
              <a:rPr lang="ru-RU" sz="2400" baseline="-25000"/>
              <a:t>1</a:t>
            </a:r>
            <a:r>
              <a:rPr lang="ru-RU" sz="2400"/>
              <a:t>В</a:t>
            </a:r>
            <a:r>
              <a:rPr lang="ru-RU" sz="2400" baseline="-25000"/>
              <a:t>1</a:t>
            </a:r>
            <a:r>
              <a:rPr lang="ru-RU" sz="2400"/>
              <a:t> – сонаправлены </a:t>
            </a:r>
          </a:p>
        </p:txBody>
      </p:sp>
      <p:sp>
        <p:nvSpPr>
          <p:cNvPr id="554081" name="Rectangle 97"/>
          <p:cNvSpPr>
            <a:spLocks noChangeArrowheads="1"/>
          </p:cNvSpPr>
          <p:nvPr/>
        </p:nvSpPr>
        <p:spPr bwMode="auto">
          <a:xfrm>
            <a:off x="152400" y="2667000"/>
            <a:ext cx="457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Углы АОВ и А</a:t>
            </a:r>
            <a:r>
              <a:rPr lang="ru-RU" sz="2400" baseline="-25000"/>
              <a:t>1</a:t>
            </a:r>
            <a:r>
              <a:rPr lang="ru-RU" sz="2400"/>
              <a:t>О</a:t>
            </a:r>
            <a:r>
              <a:rPr lang="ru-RU" sz="2400" baseline="-25000"/>
              <a:t>1</a:t>
            </a:r>
            <a:r>
              <a:rPr lang="ru-RU" sz="2400"/>
              <a:t>В</a:t>
            </a:r>
            <a:r>
              <a:rPr lang="ru-RU" sz="2400" baseline="-25000"/>
              <a:t>1</a:t>
            </a:r>
            <a:r>
              <a:rPr lang="ru-RU" sz="2400"/>
              <a:t> равны, </a:t>
            </a:r>
          </a:p>
          <a:p>
            <a:r>
              <a:rPr lang="ru-RU" sz="2400"/>
              <a:t>как углы с сонаправленными сторонами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5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5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54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5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54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5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6" dur="500" fill="hold"/>
                                        <p:tgtEl>
                                          <p:spTgt spid="55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4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4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500"/>
                                        <p:tgtEl>
                                          <p:spTgt spid="554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4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4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55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4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4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554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996" grpId="0"/>
      <p:bldP spid="554078" grpId="0"/>
      <p:bldP spid="554079" grpId="0"/>
      <p:bldP spid="554080" grpId="0"/>
      <p:bldP spid="5540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Freeform 2"/>
          <p:cNvSpPr>
            <a:spLocks/>
          </p:cNvSpPr>
          <p:nvPr/>
        </p:nvSpPr>
        <p:spPr bwMode="auto">
          <a:xfrm>
            <a:off x="6489700" y="1195388"/>
            <a:ext cx="1574800" cy="3249612"/>
          </a:xfrm>
          <a:custGeom>
            <a:avLst/>
            <a:gdLst/>
            <a:ahLst/>
            <a:cxnLst>
              <a:cxn ang="0">
                <a:pos x="848" y="2031"/>
              </a:cxn>
              <a:cxn ang="0">
                <a:pos x="0" y="1551"/>
              </a:cxn>
              <a:cxn ang="0">
                <a:pos x="100" y="0"/>
              </a:cxn>
              <a:cxn ang="0">
                <a:pos x="992" y="463"/>
              </a:cxn>
              <a:cxn ang="0">
                <a:pos x="976" y="479"/>
              </a:cxn>
              <a:cxn ang="0">
                <a:pos x="864" y="2047"/>
              </a:cxn>
              <a:cxn ang="0">
                <a:pos x="848" y="2031"/>
              </a:cxn>
            </a:cxnLst>
            <a:rect l="0" t="0" r="r" b="b"/>
            <a:pathLst>
              <a:path w="992" h="2047">
                <a:moveTo>
                  <a:pt x="848" y="2031"/>
                </a:moveTo>
                <a:lnTo>
                  <a:pt x="0" y="1551"/>
                </a:lnTo>
                <a:lnTo>
                  <a:pt x="100" y="0"/>
                </a:lnTo>
                <a:lnTo>
                  <a:pt x="992" y="463"/>
                </a:lnTo>
                <a:lnTo>
                  <a:pt x="976" y="479"/>
                </a:lnTo>
                <a:lnTo>
                  <a:pt x="864" y="2047"/>
                </a:lnTo>
                <a:lnTo>
                  <a:pt x="848" y="2031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6035" name="Freeform 3"/>
          <p:cNvSpPr>
            <a:spLocks/>
          </p:cNvSpPr>
          <p:nvPr/>
        </p:nvSpPr>
        <p:spPr bwMode="auto">
          <a:xfrm>
            <a:off x="5168900" y="1193800"/>
            <a:ext cx="1473200" cy="3276600"/>
          </a:xfrm>
          <a:custGeom>
            <a:avLst/>
            <a:gdLst/>
            <a:ahLst/>
            <a:cxnLst>
              <a:cxn ang="0">
                <a:pos x="0" y="2064"/>
              </a:cxn>
              <a:cxn ang="0">
                <a:pos x="832" y="1568"/>
              </a:cxn>
              <a:cxn ang="0">
                <a:pos x="928" y="0"/>
              </a:cxn>
              <a:cxn ang="0">
                <a:pos x="96" y="544"/>
              </a:cxn>
              <a:cxn ang="0">
                <a:pos x="0" y="2064"/>
              </a:cxn>
            </a:cxnLst>
            <a:rect l="0" t="0" r="r" b="b"/>
            <a:pathLst>
              <a:path w="928" h="2064">
                <a:moveTo>
                  <a:pt x="0" y="2064"/>
                </a:moveTo>
                <a:lnTo>
                  <a:pt x="832" y="1568"/>
                </a:lnTo>
                <a:lnTo>
                  <a:pt x="928" y="0"/>
                </a:lnTo>
                <a:lnTo>
                  <a:pt x="96" y="544"/>
                </a:lnTo>
                <a:lnTo>
                  <a:pt x="0" y="206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56069" name="Group 37"/>
          <p:cNvGrpSpPr>
            <a:grpSpLocks/>
          </p:cNvGrpSpPr>
          <p:nvPr/>
        </p:nvGrpSpPr>
        <p:grpSpPr bwMode="auto">
          <a:xfrm>
            <a:off x="5245100" y="2235200"/>
            <a:ext cx="2616200" cy="1320800"/>
            <a:chOff x="3304" y="1408"/>
            <a:chExt cx="1648" cy="832"/>
          </a:xfrm>
        </p:grpSpPr>
        <p:sp>
          <p:nvSpPr>
            <p:cNvPr id="556037" name="Freeform 5"/>
            <p:cNvSpPr>
              <a:spLocks/>
            </p:cNvSpPr>
            <p:nvPr/>
          </p:nvSpPr>
          <p:spPr bwMode="auto">
            <a:xfrm>
              <a:off x="3304" y="1408"/>
              <a:ext cx="1648" cy="832"/>
            </a:xfrm>
            <a:custGeom>
              <a:avLst/>
              <a:gdLst/>
              <a:ahLst/>
              <a:cxnLst>
                <a:cxn ang="0">
                  <a:pos x="1648" y="528"/>
                </a:cxn>
                <a:cxn ang="0">
                  <a:pos x="848" y="0"/>
                </a:cxn>
                <a:cxn ang="0">
                  <a:pos x="0" y="512"/>
                </a:cxn>
                <a:cxn ang="0">
                  <a:pos x="240" y="736"/>
                </a:cxn>
                <a:cxn ang="0">
                  <a:pos x="496" y="832"/>
                </a:cxn>
                <a:cxn ang="0">
                  <a:pos x="818" y="822"/>
                </a:cxn>
                <a:cxn ang="0">
                  <a:pos x="1168" y="800"/>
                </a:cxn>
                <a:cxn ang="0">
                  <a:pos x="1440" y="704"/>
                </a:cxn>
                <a:cxn ang="0">
                  <a:pos x="1632" y="544"/>
                </a:cxn>
              </a:cxnLst>
              <a:rect l="0" t="0" r="r" b="b"/>
              <a:pathLst>
                <a:path w="1648" h="832">
                  <a:moveTo>
                    <a:pt x="1648" y="528"/>
                  </a:moveTo>
                  <a:lnTo>
                    <a:pt x="848" y="0"/>
                  </a:lnTo>
                  <a:lnTo>
                    <a:pt x="0" y="512"/>
                  </a:lnTo>
                  <a:lnTo>
                    <a:pt x="240" y="736"/>
                  </a:lnTo>
                  <a:lnTo>
                    <a:pt x="496" y="832"/>
                  </a:lnTo>
                  <a:lnTo>
                    <a:pt x="818" y="822"/>
                  </a:lnTo>
                  <a:lnTo>
                    <a:pt x="1168" y="800"/>
                  </a:lnTo>
                  <a:lnTo>
                    <a:pt x="1440" y="704"/>
                  </a:lnTo>
                  <a:lnTo>
                    <a:pt x="1632" y="54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path path="rect">
                <a:fillToRect l="100000" b="100000"/>
              </a:path>
            </a:gradFill>
            <a:ln w="9525">
              <a:solidFill>
                <a:srgbClr val="FF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6066" name="Freeform 34"/>
            <p:cNvSpPr>
              <a:spLocks/>
            </p:cNvSpPr>
            <p:nvPr/>
          </p:nvSpPr>
          <p:spPr bwMode="auto">
            <a:xfrm>
              <a:off x="3936" y="1536"/>
              <a:ext cx="504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192"/>
                </a:cxn>
                <a:cxn ang="0">
                  <a:pos x="504" y="56"/>
                </a:cxn>
              </a:cxnLst>
              <a:rect l="0" t="0" r="r" b="b"/>
              <a:pathLst>
                <a:path w="504" h="192">
                  <a:moveTo>
                    <a:pt x="0" y="0"/>
                  </a:moveTo>
                  <a:lnTo>
                    <a:pt x="288" y="192"/>
                  </a:lnTo>
                  <a:lnTo>
                    <a:pt x="504" y="5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6040" name="Freeform 8"/>
          <p:cNvSpPr>
            <a:spLocks/>
          </p:cNvSpPr>
          <p:nvPr/>
        </p:nvSpPr>
        <p:spPr bwMode="auto">
          <a:xfrm>
            <a:off x="876300" y="2895600"/>
            <a:ext cx="3124200" cy="8382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576" y="0"/>
              </a:cxn>
              <a:cxn ang="0">
                <a:pos x="1968" y="0"/>
              </a:cxn>
              <a:cxn ang="0">
                <a:pos x="1392" y="672"/>
              </a:cxn>
              <a:cxn ang="0">
                <a:pos x="0" y="672"/>
              </a:cxn>
            </a:cxnLst>
            <a:rect l="0" t="0" r="r" b="b"/>
            <a:pathLst>
              <a:path w="1968" h="672">
                <a:moveTo>
                  <a:pt x="0" y="672"/>
                </a:moveTo>
                <a:lnTo>
                  <a:pt x="576" y="0"/>
                </a:lnTo>
                <a:lnTo>
                  <a:pt x="1968" y="0"/>
                </a:lnTo>
                <a:lnTo>
                  <a:pt x="1392" y="672"/>
                </a:lnTo>
                <a:lnTo>
                  <a:pt x="0" y="67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6041" name="Freeform 9"/>
          <p:cNvSpPr>
            <a:spLocks/>
          </p:cNvSpPr>
          <p:nvPr/>
        </p:nvSpPr>
        <p:spPr bwMode="auto">
          <a:xfrm>
            <a:off x="876300" y="1028700"/>
            <a:ext cx="2362200" cy="2705100"/>
          </a:xfrm>
          <a:custGeom>
            <a:avLst/>
            <a:gdLst/>
            <a:ahLst/>
            <a:cxnLst>
              <a:cxn ang="0">
                <a:pos x="736" y="1168"/>
              </a:cxn>
              <a:cxn ang="0">
                <a:pos x="1488" y="0"/>
              </a:cxn>
              <a:cxn ang="0">
                <a:pos x="736" y="560"/>
              </a:cxn>
              <a:cxn ang="0">
                <a:pos x="0" y="1704"/>
              </a:cxn>
            </a:cxnLst>
            <a:rect l="0" t="0" r="r" b="b"/>
            <a:pathLst>
              <a:path w="1488" h="1704">
                <a:moveTo>
                  <a:pt x="736" y="1168"/>
                </a:moveTo>
                <a:lnTo>
                  <a:pt x="1488" y="0"/>
                </a:lnTo>
                <a:lnTo>
                  <a:pt x="736" y="560"/>
                </a:lnTo>
                <a:lnTo>
                  <a:pt x="0" y="170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56068" name="Group 36"/>
          <p:cNvGrpSpPr>
            <a:grpSpLocks/>
          </p:cNvGrpSpPr>
          <p:nvPr/>
        </p:nvGrpSpPr>
        <p:grpSpPr bwMode="auto">
          <a:xfrm>
            <a:off x="1295400" y="1905000"/>
            <a:ext cx="2197100" cy="1524000"/>
            <a:chOff x="816" y="1200"/>
            <a:chExt cx="1384" cy="960"/>
          </a:xfrm>
        </p:grpSpPr>
        <p:sp>
          <p:nvSpPr>
            <p:cNvPr id="556042" name="Freeform 10"/>
            <p:cNvSpPr>
              <a:spLocks/>
            </p:cNvSpPr>
            <p:nvPr/>
          </p:nvSpPr>
          <p:spPr bwMode="auto">
            <a:xfrm>
              <a:off x="816" y="1200"/>
              <a:ext cx="1384" cy="957"/>
            </a:xfrm>
            <a:custGeom>
              <a:avLst/>
              <a:gdLst/>
              <a:ahLst/>
              <a:cxnLst>
                <a:cxn ang="0">
                  <a:pos x="638" y="26"/>
                </a:cxn>
                <a:cxn ang="0">
                  <a:pos x="0" y="957"/>
                </a:cxn>
                <a:cxn ang="0">
                  <a:pos x="1382" y="928"/>
                </a:cxn>
                <a:cxn ang="0">
                  <a:pos x="1378" y="892"/>
                </a:cxn>
                <a:cxn ang="0">
                  <a:pos x="1384" y="913"/>
                </a:cxn>
                <a:cxn ang="0">
                  <a:pos x="1299" y="573"/>
                </a:cxn>
                <a:cxn ang="0">
                  <a:pos x="1110" y="318"/>
                </a:cxn>
                <a:cxn ang="0">
                  <a:pos x="901" y="116"/>
                </a:cxn>
                <a:cxn ang="0">
                  <a:pos x="624" y="0"/>
                </a:cxn>
              </a:cxnLst>
              <a:rect l="0" t="0" r="r" b="b"/>
              <a:pathLst>
                <a:path w="1384" h="957">
                  <a:moveTo>
                    <a:pt x="638" y="26"/>
                  </a:moveTo>
                  <a:lnTo>
                    <a:pt x="0" y="957"/>
                  </a:lnTo>
                  <a:lnTo>
                    <a:pt x="1382" y="928"/>
                  </a:lnTo>
                  <a:lnTo>
                    <a:pt x="1378" y="892"/>
                  </a:lnTo>
                  <a:lnTo>
                    <a:pt x="1384" y="913"/>
                  </a:lnTo>
                  <a:lnTo>
                    <a:pt x="1299" y="573"/>
                  </a:lnTo>
                  <a:lnTo>
                    <a:pt x="1110" y="318"/>
                  </a:lnTo>
                  <a:lnTo>
                    <a:pt x="901" y="116"/>
                  </a:lnTo>
                  <a:lnTo>
                    <a:pt x="624" y="0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path path="rect">
                <a:fillToRect t="100000" r="100000"/>
              </a:path>
            </a:gradFill>
            <a:ln w="9525">
              <a:solidFill>
                <a:srgbClr val="FF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6067" name="Freeform 35"/>
            <p:cNvSpPr>
              <a:spLocks/>
            </p:cNvSpPr>
            <p:nvPr/>
          </p:nvSpPr>
          <p:spPr bwMode="auto">
            <a:xfrm>
              <a:off x="1008" y="1872"/>
              <a:ext cx="201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72"/>
                </a:cxn>
                <a:cxn ang="0">
                  <a:pos x="192" y="192"/>
                </a:cxn>
                <a:cxn ang="0">
                  <a:pos x="192" y="288"/>
                </a:cxn>
              </a:cxnLst>
              <a:rect l="0" t="0" r="r" b="b"/>
              <a:pathLst>
                <a:path w="201" h="288">
                  <a:moveTo>
                    <a:pt x="0" y="0"/>
                  </a:moveTo>
                  <a:cubicBezTo>
                    <a:pt x="22" y="12"/>
                    <a:pt x="104" y="40"/>
                    <a:pt x="136" y="72"/>
                  </a:cubicBezTo>
                  <a:cubicBezTo>
                    <a:pt x="168" y="104"/>
                    <a:pt x="183" y="156"/>
                    <a:pt x="192" y="192"/>
                  </a:cubicBezTo>
                  <a:cubicBezTo>
                    <a:pt x="201" y="228"/>
                    <a:pt x="196" y="256"/>
                    <a:pt x="192" y="288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6043" name="Freeform 11"/>
          <p:cNvSpPr>
            <a:spLocks/>
          </p:cNvSpPr>
          <p:nvPr/>
        </p:nvSpPr>
        <p:spPr bwMode="auto">
          <a:xfrm>
            <a:off x="1320800" y="2882900"/>
            <a:ext cx="2184400" cy="546100"/>
          </a:xfrm>
          <a:custGeom>
            <a:avLst/>
            <a:gdLst/>
            <a:ahLst/>
            <a:cxnLst>
              <a:cxn ang="0">
                <a:pos x="1376" y="8"/>
              </a:cxn>
              <a:cxn ang="0">
                <a:pos x="456" y="0"/>
              </a:cxn>
              <a:cxn ang="0">
                <a:pos x="0" y="344"/>
              </a:cxn>
            </a:cxnLst>
            <a:rect l="0" t="0" r="r" b="b"/>
            <a:pathLst>
              <a:path w="1376" h="344">
                <a:moveTo>
                  <a:pt x="1376" y="8"/>
                </a:moveTo>
                <a:lnTo>
                  <a:pt x="456" y="0"/>
                </a:lnTo>
                <a:lnTo>
                  <a:pt x="0" y="34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6044" name="Freeform 12"/>
          <p:cNvSpPr>
            <a:spLocks/>
          </p:cNvSpPr>
          <p:nvPr/>
        </p:nvSpPr>
        <p:spPr bwMode="auto">
          <a:xfrm>
            <a:off x="2070100" y="1866900"/>
            <a:ext cx="609600" cy="1016000"/>
          </a:xfrm>
          <a:custGeom>
            <a:avLst/>
            <a:gdLst/>
            <a:ahLst/>
            <a:cxnLst>
              <a:cxn ang="0">
                <a:pos x="384" y="0"/>
              </a:cxn>
              <a:cxn ang="0">
                <a:pos x="0" y="640"/>
              </a:cxn>
            </a:cxnLst>
            <a:rect l="0" t="0" r="r" b="b"/>
            <a:pathLst>
              <a:path w="384" h="640">
                <a:moveTo>
                  <a:pt x="384" y="0"/>
                </a:moveTo>
                <a:lnTo>
                  <a:pt x="0" y="64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6045" name="Freeform 13"/>
          <p:cNvSpPr>
            <a:spLocks/>
          </p:cNvSpPr>
          <p:nvPr/>
        </p:nvSpPr>
        <p:spPr bwMode="auto">
          <a:xfrm>
            <a:off x="6489700" y="2235200"/>
            <a:ext cx="101600" cy="14478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896"/>
              </a:cxn>
              <a:cxn ang="0">
                <a:pos x="16" y="912"/>
              </a:cxn>
              <a:cxn ang="0">
                <a:pos x="0" y="912"/>
              </a:cxn>
            </a:cxnLst>
            <a:rect l="0" t="0" r="r" b="b"/>
            <a:pathLst>
              <a:path w="64" h="912">
                <a:moveTo>
                  <a:pt x="64" y="0"/>
                </a:moveTo>
                <a:lnTo>
                  <a:pt x="0" y="896"/>
                </a:lnTo>
                <a:lnTo>
                  <a:pt x="16" y="912"/>
                </a:lnTo>
                <a:lnTo>
                  <a:pt x="0" y="912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6047" name="Rectangle 15"/>
          <p:cNvSpPr>
            <a:spLocks noChangeArrowheads="1"/>
          </p:cNvSpPr>
          <p:nvPr/>
        </p:nvSpPr>
        <p:spPr bwMode="auto">
          <a:xfrm>
            <a:off x="228600" y="152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Двугранный угол может быть прямым, острым, тупым</a:t>
            </a:r>
          </a:p>
        </p:txBody>
      </p:sp>
      <p:sp>
        <p:nvSpPr>
          <p:cNvPr id="556070" name="Freeform 38"/>
          <p:cNvSpPr>
            <a:spLocks/>
          </p:cNvSpPr>
          <p:nvPr/>
        </p:nvSpPr>
        <p:spPr bwMode="auto">
          <a:xfrm>
            <a:off x="2324100" y="5334000"/>
            <a:ext cx="3124200" cy="8382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576" y="0"/>
              </a:cxn>
              <a:cxn ang="0">
                <a:pos x="1968" y="0"/>
              </a:cxn>
              <a:cxn ang="0">
                <a:pos x="1392" y="672"/>
              </a:cxn>
              <a:cxn ang="0">
                <a:pos x="0" y="672"/>
              </a:cxn>
            </a:cxnLst>
            <a:rect l="0" t="0" r="r" b="b"/>
            <a:pathLst>
              <a:path w="1968" h="672">
                <a:moveTo>
                  <a:pt x="0" y="672"/>
                </a:moveTo>
                <a:lnTo>
                  <a:pt x="576" y="0"/>
                </a:lnTo>
                <a:lnTo>
                  <a:pt x="1968" y="0"/>
                </a:lnTo>
                <a:lnTo>
                  <a:pt x="1392" y="672"/>
                </a:lnTo>
                <a:lnTo>
                  <a:pt x="0" y="67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6071" name="Freeform 39"/>
          <p:cNvSpPr>
            <a:spLocks/>
          </p:cNvSpPr>
          <p:nvPr/>
        </p:nvSpPr>
        <p:spPr bwMode="auto">
          <a:xfrm>
            <a:off x="495300" y="4254500"/>
            <a:ext cx="2997200" cy="1917700"/>
          </a:xfrm>
          <a:custGeom>
            <a:avLst/>
            <a:gdLst/>
            <a:ahLst/>
            <a:cxnLst>
              <a:cxn ang="0">
                <a:pos x="1888" y="672"/>
              </a:cxn>
              <a:cxn ang="0">
                <a:pos x="768" y="0"/>
              </a:cxn>
              <a:cxn ang="0">
                <a:pos x="0" y="512"/>
              </a:cxn>
              <a:cxn ang="0">
                <a:pos x="1152" y="1208"/>
              </a:cxn>
            </a:cxnLst>
            <a:rect l="0" t="0" r="r" b="b"/>
            <a:pathLst>
              <a:path w="1888" h="1208">
                <a:moveTo>
                  <a:pt x="1888" y="672"/>
                </a:moveTo>
                <a:lnTo>
                  <a:pt x="768" y="0"/>
                </a:lnTo>
                <a:lnTo>
                  <a:pt x="0" y="512"/>
                </a:lnTo>
                <a:lnTo>
                  <a:pt x="1152" y="1208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5791" dir="8778596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56077" name="Group 45"/>
          <p:cNvGrpSpPr>
            <a:grpSpLocks/>
          </p:cNvGrpSpPr>
          <p:nvPr/>
        </p:nvGrpSpPr>
        <p:grpSpPr bwMode="auto">
          <a:xfrm>
            <a:off x="1181100" y="4229100"/>
            <a:ext cx="3759200" cy="1638300"/>
            <a:chOff x="744" y="2664"/>
            <a:chExt cx="2368" cy="1032"/>
          </a:xfrm>
        </p:grpSpPr>
        <p:sp>
          <p:nvSpPr>
            <p:cNvPr id="556073" name="Freeform 41"/>
            <p:cNvSpPr>
              <a:spLocks/>
            </p:cNvSpPr>
            <p:nvPr/>
          </p:nvSpPr>
          <p:spPr bwMode="auto">
            <a:xfrm>
              <a:off x="744" y="2664"/>
              <a:ext cx="2368" cy="102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984" y="1029"/>
                </a:cxn>
                <a:cxn ang="0">
                  <a:pos x="2366" y="1000"/>
                </a:cxn>
                <a:cxn ang="0">
                  <a:pos x="2362" y="964"/>
                </a:cxn>
                <a:cxn ang="0">
                  <a:pos x="2368" y="985"/>
                </a:cxn>
                <a:cxn ang="0">
                  <a:pos x="2283" y="645"/>
                </a:cxn>
                <a:cxn ang="0">
                  <a:pos x="2094" y="390"/>
                </a:cxn>
                <a:cxn ang="0">
                  <a:pos x="1885" y="188"/>
                </a:cxn>
                <a:cxn ang="0">
                  <a:pos x="1552" y="32"/>
                </a:cxn>
                <a:cxn ang="0">
                  <a:pos x="1200" y="0"/>
                </a:cxn>
                <a:cxn ang="0">
                  <a:pos x="848" y="16"/>
                </a:cxn>
                <a:cxn ang="0">
                  <a:pos x="480" y="128"/>
                </a:cxn>
                <a:cxn ang="0">
                  <a:pos x="224" y="288"/>
                </a:cxn>
              </a:cxnLst>
              <a:rect l="0" t="0" r="r" b="b"/>
              <a:pathLst>
                <a:path w="2368" h="1029">
                  <a:moveTo>
                    <a:pt x="0" y="432"/>
                  </a:moveTo>
                  <a:lnTo>
                    <a:pt x="984" y="1029"/>
                  </a:lnTo>
                  <a:lnTo>
                    <a:pt x="2366" y="1000"/>
                  </a:lnTo>
                  <a:lnTo>
                    <a:pt x="2362" y="964"/>
                  </a:lnTo>
                  <a:lnTo>
                    <a:pt x="2368" y="985"/>
                  </a:lnTo>
                  <a:lnTo>
                    <a:pt x="2283" y="645"/>
                  </a:lnTo>
                  <a:lnTo>
                    <a:pt x="2094" y="390"/>
                  </a:lnTo>
                  <a:lnTo>
                    <a:pt x="1885" y="188"/>
                  </a:lnTo>
                  <a:lnTo>
                    <a:pt x="1552" y="32"/>
                  </a:lnTo>
                  <a:lnTo>
                    <a:pt x="1200" y="0"/>
                  </a:lnTo>
                  <a:lnTo>
                    <a:pt x="848" y="16"/>
                  </a:lnTo>
                  <a:lnTo>
                    <a:pt x="480" y="128"/>
                  </a:lnTo>
                  <a:lnTo>
                    <a:pt x="224" y="288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path path="rect">
                <a:fillToRect t="100000" r="100000"/>
              </a:path>
            </a:gradFill>
            <a:ln w="9525">
              <a:solidFill>
                <a:srgbClr val="FF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6074" name="Freeform 42"/>
            <p:cNvSpPr>
              <a:spLocks/>
            </p:cNvSpPr>
            <p:nvPr/>
          </p:nvSpPr>
          <p:spPr bwMode="auto">
            <a:xfrm>
              <a:off x="1496" y="3456"/>
              <a:ext cx="616" cy="240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08" y="8"/>
                </a:cxn>
                <a:cxn ang="0">
                  <a:pos x="480" y="56"/>
                </a:cxn>
                <a:cxn ang="0">
                  <a:pos x="616" y="240"/>
                </a:cxn>
              </a:cxnLst>
              <a:rect l="0" t="0" r="r" b="b"/>
              <a:pathLst>
                <a:path w="616" h="240">
                  <a:moveTo>
                    <a:pt x="0" y="104"/>
                  </a:moveTo>
                  <a:cubicBezTo>
                    <a:pt x="32" y="88"/>
                    <a:pt x="128" y="16"/>
                    <a:pt x="208" y="8"/>
                  </a:cubicBezTo>
                  <a:cubicBezTo>
                    <a:pt x="288" y="0"/>
                    <a:pt x="412" y="17"/>
                    <a:pt x="480" y="56"/>
                  </a:cubicBezTo>
                  <a:cubicBezTo>
                    <a:pt x="548" y="95"/>
                    <a:pt x="588" y="202"/>
                    <a:pt x="616" y="24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6075" name="Freeform 43"/>
          <p:cNvSpPr>
            <a:spLocks/>
          </p:cNvSpPr>
          <p:nvPr/>
        </p:nvSpPr>
        <p:spPr bwMode="auto">
          <a:xfrm>
            <a:off x="2768600" y="5321300"/>
            <a:ext cx="2184400" cy="546100"/>
          </a:xfrm>
          <a:custGeom>
            <a:avLst/>
            <a:gdLst/>
            <a:ahLst/>
            <a:cxnLst>
              <a:cxn ang="0">
                <a:pos x="1376" y="8"/>
              </a:cxn>
              <a:cxn ang="0">
                <a:pos x="456" y="0"/>
              </a:cxn>
              <a:cxn ang="0">
                <a:pos x="0" y="344"/>
              </a:cxn>
            </a:cxnLst>
            <a:rect l="0" t="0" r="r" b="b"/>
            <a:pathLst>
              <a:path w="1376" h="344">
                <a:moveTo>
                  <a:pt x="1376" y="8"/>
                </a:moveTo>
                <a:lnTo>
                  <a:pt x="456" y="0"/>
                </a:lnTo>
                <a:lnTo>
                  <a:pt x="0" y="344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6076" name="Freeform 44"/>
          <p:cNvSpPr>
            <a:spLocks/>
          </p:cNvSpPr>
          <p:nvPr/>
        </p:nvSpPr>
        <p:spPr bwMode="auto">
          <a:xfrm>
            <a:off x="1968500" y="4406900"/>
            <a:ext cx="1549400" cy="914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6" y="576"/>
              </a:cxn>
            </a:cxnLst>
            <a:rect l="0" t="0" r="r" b="b"/>
            <a:pathLst>
              <a:path w="976" h="576">
                <a:moveTo>
                  <a:pt x="0" y="0"/>
                </a:moveTo>
                <a:lnTo>
                  <a:pt x="976" y="57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6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6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73" name="Freeform 49"/>
          <p:cNvSpPr>
            <a:spLocks/>
          </p:cNvSpPr>
          <p:nvPr/>
        </p:nvSpPr>
        <p:spPr bwMode="auto">
          <a:xfrm>
            <a:off x="304800" y="4267200"/>
            <a:ext cx="6588125" cy="1828800"/>
          </a:xfrm>
          <a:custGeom>
            <a:avLst/>
            <a:gdLst/>
            <a:ahLst/>
            <a:cxnLst>
              <a:cxn ang="0">
                <a:pos x="376" y="826"/>
              </a:cxn>
              <a:cxn ang="0">
                <a:pos x="29" y="429"/>
              </a:cxn>
              <a:cxn ang="0">
                <a:pos x="549" y="123"/>
              </a:cxn>
              <a:cxn ang="0">
                <a:pos x="2413" y="1"/>
              </a:cxn>
              <a:cxn ang="0">
                <a:pos x="3712" y="116"/>
              </a:cxn>
              <a:cxn ang="0">
                <a:pos x="4147" y="398"/>
              </a:cxn>
              <a:cxn ang="0">
                <a:pos x="3728" y="1060"/>
              </a:cxn>
              <a:cxn ang="0">
                <a:pos x="2352" y="948"/>
              </a:cxn>
              <a:cxn ang="0">
                <a:pos x="1040" y="980"/>
              </a:cxn>
              <a:cxn ang="0">
                <a:pos x="376" y="826"/>
              </a:cxn>
            </a:cxnLst>
            <a:rect l="0" t="0" r="r" b="b"/>
            <a:pathLst>
              <a:path w="4150" h="1152">
                <a:moveTo>
                  <a:pt x="376" y="826"/>
                </a:moveTo>
                <a:cubicBezTo>
                  <a:pt x="231" y="744"/>
                  <a:pt x="0" y="546"/>
                  <a:pt x="29" y="429"/>
                </a:cubicBezTo>
                <a:cubicBezTo>
                  <a:pt x="58" y="312"/>
                  <a:pt x="152" y="195"/>
                  <a:pt x="549" y="123"/>
                </a:cubicBezTo>
                <a:cubicBezTo>
                  <a:pt x="946" y="52"/>
                  <a:pt x="1886" y="2"/>
                  <a:pt x="2413" y="1"/>
                </a:cubicBezTo>
                <a:cubicBezTo>
                  <a:pt x="2940" y="0"/>
                  <a:pt x="3423" y="50"/>
                  <a:pt x="3712" y="116"/>
                </a:cubicBezTo>
                <a:cubicBezTo>
                  <a:pt x="4001" y="182"/>
                  <a:pt x="4144" y="241"/>
                  <a:pt x="4147" y="398"/>
                </a:cubicBezTo>
                <a:cubicBezTo>
                  <a:pt x="4150" y="555"/>
                  <a:pt x="4027" y="968"/>
                  <a:pt x="3728" y="1060"/>
                </a:cubicBezTo>
                <a:cubicBezTo>
                  <a:pt x="3429" y="1152"/>
                  <a:pt x="2800" y="961"/>
                  <a:pt x="2352" y="948"/>
                </a:cubicBezTo>
                <a:cubicBezTo>
                  <a:pt x="1904" y="935"/>
                  <a:pt x="1369" y="1000"/>
                  <a:pt x="1040" y="980"/>
                </a:cubicBezTo>
                <a:cubicBezTo>
                  <a:pt x="711" y="960"/>
                  <a:pt x="514" y="858"/>
                  <a:pt x="376" y="8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64227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ВАСК.</a:t>
            </a:r>
          </a:p>
          <a:p>
            <a:r>
              <a:rPr lang="ru-RU" sz="2400"/>
              <a:t>Треугольник АВС – равнобедренный.</a:t>
            </a:r>
          </a:p>
        </p:txBody>
      </p:sp>
      <p:sp>
        <p:nvSpPr>
          <p:cNvPr id="564233" name="Freeform 9"/>
          <p:cNvSpPr>
            <a:spLocks/>
          </p:cNvSpPr>
          <p:nvPr/>
        </p:nvSpPr>
        <p:spPr bwMode="auto">
          <a:xfrm>
            <a:off x="2628900" y="2451100"/>
            <a:ext cx="2209800" cy="3314700"/>
          </a:xfrm>
          <a:custGeom>
            <a:avLst/>
            <a:gdLst/>
            <a:ahLst/>
            <a:cxnLst>
              <a:cxn ang="0">
                <a:pos x="960" y="2080"/>
              </a:cxn>
              <a:cxn ang="0">
                <a:pos x="0" y="32"/>
              </a:cxn>
              <a:cxn ang="0">
                <a:pos x="0" y="16"/>
              </a:cxn>
              <a:cxn ang="0">
                <a:pos x="0" y="0"/>
              </a:cxn>
              <a:cxn ang="0">
                <a:pos x="1392" y="1176"/>
              </a:cxn>
              <a:cxn ang="0">
                <a:pos x="976" y="2088"/>
              </a:cxn>
            </a:cxnLst>
            <a:rect l="0" t="0" r="r" b="b"/>
            <a:pathLst>
              <a:path w="1392" h="2088">
                <a:moveTo>
                  <a:pt x="960" y="2080"/>
                </a:moveTo>
                <a:lnTo>
                  <a:pt x="0" y="32"/>
                </a:lnTo>
                <a:lnTo>
                  <a:pt x="0" y="16"/>
                </a:lnTo>
                <a:lnTo>
                  <a:pt x="0" y="0"/>
                </a:lnTo>
                <a:lnTo>
                  <a:pt x="1392" y="1176"/>
                </a:lnTo>
                <a:lnTo>
                  <a:pt x="976" y="2088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 cmpd="sng">
            <a:solidFill>
              <a:schemeClr val="tx1"/>
            </a:solidFill>
            <a:round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64236" name="Freeform 12"/>
          <p:cNvSpPr>
            <a:spLocks/>
          </p:cNvSpPr>
          <p:nvPr/>
        </p:nvSpPr>
        <p:spPr bwMode="auto">
          <a:xfrm>
            <a:off x="3898900" y="4495800"/>
            <a:ext cx="273050" cy="501650"/>
          </a:xfrm>
          <a:custGeom>
            <a:avLst/>
            <a:gdLst/>
            <a:ahLst/>
            <a:cxnLst>
              <a:cxn ang="0">
                <a:pos x="12" y="316"/>
              </a:cxn>
              <a:cxn ang="0">
                <a:pos x="10" y="189"/>
              </a:cxn>
              <a:cxn ang="0">
                <a:pos x="73" y="63"/>
              </a:cxn>
              <a:cxn ang="0">
                <a:pos x="172" y="0"/>
              </a:cxn>
            </a:cxnLst>
            <a:rect l="0" t="0" r="r" b="b"/>
            <a:pathLst>
              <a:path w="172" h="316">
                <a:moveTo>
                  <a:pt x="12" y="316"/>
                </a:moveTo>
                <a:cubicBezTo>
                  <a:pt x="12" y="295"/>
                  <a:pt x="0" y="231"/>
                  <a:pt x="10" y="189"/>
                </a:cubicBezTo>
                <a:cubicBezTo>
                  <a:pt x="20" y="147"/>
                  <a:pt x="46" y="94"/>
                  <a:pt x="73" y="63"/>
                </a:cubicBezTo>
                <a:cubicBezTo>
                  <a:pt x="100" y="32"/>
                  <a:pt x="152" y="13"/>
                  <a:pt x="172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4244" name="Text Box 20"/>
          <p:cNvSpPr txBox="1">
            <a:spLocks noChangeArrowheads="1"/>
          </p:cNvSpPr>
          <p:nvPr/>
        </p:nvSpPr>
        <p:spPr bwMode="auto">
          <a:xfrm>
            <a:off x="4876800" y="403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64247" name="Text Box 23"/>
          <p:cNvSpPr txBox="1">
            <a:spLocks noChangeArrowheads="1"/>
          </p:cNvSpPr>
          <p:nvPr/>
        </p:nvSpPr>
        <p:spPr bwMode="auto">
          <a:xfrm>
            <a:off x="4191000" y="548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grpSp>
        <p:nvGrpSpPr>
          <p:cNvPr id="564276" name="Group 52"/>
          <p:cNvGrpSpPr>
            <a:grpSpLocks/>
          </p:cNvGrpSpPr>
          <p:nvPr/>
        </p:nvGrpSpPr>
        <p:grpSpPr bwMode="auto">
          <a:xfrm>
            <a:off x="2527300" y="4978400"/>
            <a:ext cx="1981200" cy="26988"/>
            <a:chOff x="1592" y="3136"/>
            <a:chExt cx="1248" cy="17"/>
          </a:xfrm>
        </p:grpSpPr>
        <p:sp>
          <p:nvSpPr>
            <p:cNvPr id="564238" name="Freeform 14"/>
            <p:cNvSpPr>
              <a:spLocks/>
            </p:cNvSpPr>
            <p:nvPr/>
          </p:nvSpPr>
          <p:spPr bwMode="auto">
            <a:xfrm>
              <a:off x="2376" y="3152"/>
              <a:ext cx="464" cy="1"/>
            </a:xfrm>
            <a:custGeom>
              <a:avLst/>
              <a:gdLst/>
              <a:ahLst/>
              <a:cxnLst>
                <a:cxn ang="0">
                  <a:pos x="464" y="0"/>
                </a:cxn>
                <a:cxn ang="0">
                  <a:pos x="0" y="0"/>
                </a:cxn>
              </a:cxnLst>
              <a:rect l="0" t="0" r="r" b="b"/>
              <a:pathLst>
                <a:path w="464" h="1">
                  <a:moveTo>
                    <a:pt x="464" y="0"/>
                  </a:move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4249" name="Freeform 25"/>
            <p:cNvSpPr>
              <a:spLocks/>
            </p:cNvSpPr>
            <p:nvPr/>
          </p:nvSpPr>
          <p:spPr bwMode="auto">
            <a:xfrm>
              <a:off x="1592" y="3136"/>
              <a:ext cx="800" cy="16"/>
            </a:xfrm>
            <a:custGeom>
              <a:avLst/>
              <a:gdLst/>
              <a:ahLst/>
              <a:cxnLst>
                <a:cxn ang="0">
                  <a:pos x="800" y="16"/>
                </a:cxn>
                <a:cxn ang="0">
                  <a:pos x="0" y="0"/>
                </a:cxn>
              </a:cxnLst>
              <a:rect l="0" t="0" r="r" b="b"/>
              <a:pathLst>
                <a:path w="800" h="16">
                  <a:moveTo>
                    <a:pt x="800" y="16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4252" name="Text Box 28"/>
          <p:cNvSpPr txBox="1">
            <a:spLocks noChangeArrowheads="1"/>
          </p:cNvSpPr>
          <p:nvPr/>
        </p:nvSpPr>
        <p:spPr bwMode="auto">
          <a:xfrm>
            <a:off x="2438400" y="198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64253" name="Freeform 29"/>
          <p:cNvSpPr>
            <a:spLocks/>
          </p:cNvSpPr>
          <p:nvPr/>
        </p:nvSpPr>
        <p:spPr bwMode="auto">
          <a:xfrm>
            <a:off x="4152900" y="5016500"/>
            <a:ext cx="254000" cy="228600"/>
          </a:xfrm>
          <a:custGeom>
            <a:avLst/>
            <a:gdLst/>
            <a:ahLst/>
            <a:cxnLst>
              <a:cxn ang="0">
                <a:pos x="80" y="0"/>
              </a:cxn>
              <a:cxn ang="0">
                <a:pos x="0" y="144"/>
              </a:cxn>
              <a:cxn ang="0">
                <a:pos x="160" y="144"/>
              </a:cxn>
            </a:cxnLst>
            <a:rect l="0" t="0" r="r" b="b"/>
            <a:pathLst>
              <a:path w="160" h="144">
                <a:moveTo>
                  <a:pt x="80" y="0"/>
                </a:moveTo>
                <a:lnTo>
                  <a:pt x="0" y="144"/>
                </a:lnTo>
                <a:lnTo>
                  <a:pt x="160" y="144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64280" name="Group 56"/>
          <p:cNvGrpSpPr>
            <a:grpSpLocks/>
          </p:cNvGrpSpPr>
          <p:nvPr/>
        </p:nvGrpSpPr>
        <p:grpSpPr bwMode="auto">
          <a:xfrm>
            <a:off x="2133600" y="2514600"/>
            <a:ext cx="488950" cy="2895600"/>
            <a:chOff x="1344" y="1584"/>
            <a:chExt cx="308" cy="1824"/>
          </a:xfrm>
        </p:grpSpPr>
        <p:sp>
          <p:nvSpPr>
            <p:cNvPr id="564243" name="Text Box 19"/>
            <p:cNvSpPr txBox="1">
              <a:spLocks noChangeArrowheads="1"/>
            </p:cNvSpPr>
            <p:nvPr/>
          </p:nvSpPr>
          <p:spPr bwMode="auto">
            <a:xfrm>
              <a:off x="1344" y="31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64246" name="Freeform 22"/>
            <p:cNvSpPr>
              <a:spLocks/>
            </p:cNvSpPr>
            <p:nvPr/>
          </p:nvSpPr>
          <p:spPr bwMode="auto">
            <a:xfrm>
              <a:off x="1608" y="1584"/>
              <a:ext cx="44" cy="156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1552"/>
                </a:cxn>
                <a:cxn ang="0">
                  <a:pos x="0" y="1568"/>
                </a:cxn>
              </a:cxnLst>
              <a:rect l="0" t="0" r="r" b="b"/>
              <a:pathLst>
                <a:path w="44" h="1568">
                  <a:moveTo>
                    <a:pt x="44" y="0"/>
                  </a:moveTo>
                  <a:cubicBezTo>
                    <a:pt x="32" y="312"/>
                    <a:pt x="7" y="1285"/>
                    <a:pt x="0" y="1552"/>
                  </a:cubicBezTo>
                  <a:lnTo>
                    <a:pt x="0" y="156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4255" name="Oval 31"/>
            <p:cNvSpPr>
              <a:spLocks noChangeArrowheads="1"/>
            </p:cNvSpPr>
            <p:nvPr/>
          </p:nvSpPr>
          <p:spPr bwMode="auto">
            <a:xfrm flipV="1">
              <a:off x="1584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64257" name="Rectangle 33"/>
          <p:cNvSpPr>
            <a:spLocks noChangeArrowheads="1"/>
          </p:cNvSpPr>
          <p:nvPr/>
        </p:nvSpPr>
        <p:spPr bwMode="auto">
          <a:xfrm>
            <a:off x="1981200" y="3352800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64258" name="Rectangle 34"/>
          <p:cNvSpPr>
            <a:spLocks noChangeArrowheads="1"/>
          </p:cNvSpPr>
          <p:nvPr/>
        </p:nvSpPr>
        <p:spPr bwMode="auto">
          <a:xfrm rot="2952882">
            <a:off x="3467894" y="3544094"/>
            <a:ext cx="684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sp>
        <p:nvSpPr>
          <p:cNvPr id="564259" name="Rectangle 35"/>
          <p:cNvSpPr>
            <a:spLocks noChangeArrowheads="1"/>
          </p:cNvSpPr>
          <p:nvPr/>
        </p:nvSpPr>
        <p:spPr bwMode="auto">
          <a:xfrm>
            <a:off x="3048000" y="48768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64260" name="Group 36"/>
          <p:cNvGrpSpPr>
            <a:grpSpLocks/>
          </p:cNvGrpSpPr>
          <p:nvPr/>
        </p:nvGrpSpPr>
        <p:grpSpPr bwMode="auto">
          <a:xfrm>
            <a:off x="5562600" y="1295400"/>
            <a:ext cx="1027113" cy="787400"/>
            <a:chOff x="1392" y="3488"/>
            <a:chExt cx="676" cy="496"/>
          </a:xfrm>
        </p:grpSpPr>
        <p:graphicFrame>
          <p:nvGraphicFramePr>
            <p:cNvPr id="564261" name="Object 37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64261" name="Формула" r:id="rId4" imgW="190440" imgH="152280" progId="Equation.3">
                <p:embed/>
              </p:oleObj>
            </a:graphicData>
          </a:graphic>
        </p:graphicFrame>
        <p:sp>
          <p:nvSpPr>
            <p:cNvPr id="564262" name="Text Box 38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64263" name="Group 39"/>
          <p:cNvGrpSpPr>
            <a:grpSpLocks/>
          </p:cNvGrpSpPr>
          <p:nvPr/>
        </p:nvGrpSpPr>
        <p:grpSpPr bwMode="auto">
          <a:xfrm>
            <a:off x="3965575" y="1498600"/>
            <a:ext cx="1900238" cy="850900"/>
            <a:chOff x="2742" y="1600"/>
            <a:chExt cx="1197" cy="536"/>
          </a:xfrm>
        </p:grpSpPr>
        <p:sp>
          <p:nvSpPr>
            <p:cNvPr id="564264" name="Text Box 40"/>
            <p:cNvSpPr txBox="1">
              <a:spLocks noChangeArrowheads="1"/>
            </p:cNvSpPr>
            <p:nvPr/>
          </p:nvSpPr>
          <p:spPr bwMode="auto">
            <a:xfrm>
              <a:off x="2742" y="1600"/>
              <a:ext cx="119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ВМ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64265" name="Group 41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64266" name="Object 42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64266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64267" name="Text Box 43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64268" name="Group 44"/>
          <p:cNvGrpSpPr>
            <a:grpSpLocks/>
          </p:cNvGrpSpPr>
          <p:nvPr/>
        </p:nvGrpSpPr>
        <p:grpSpPr bwMode="auto">
          <a:xfrm>
            <a:off x="6470650" y="1549400"/>
            <a:ext cx="1920875" cy="854075"/>
            <a:chOff x="4320" y="1632"/>
            <a:chExt cx="1210" cy="538"/>
          </a:xfrm>
        </p:grpSpPr>
        <p:sp>
          <p:nvSpPr>
            <p:cNvPr id="564269" name="Text Box 45"/>
            <p:cNvSpPr txBox="1">
              <a:spLocks noChangeArrowheads="1"/>
            </p:cNvSpPr>
            <p:nvPr/>
          </p:nvSpPr>
          <p:spPr bwMode="auto">
            <a:xfrm>
              <a:off x="4320" y="1632"/>
              <a:ext cx="12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М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64270" name="Object 46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64270" name="Формула" r:id="rId6" imgW="152280" imgH="164880" progId="Equation.3">
                <p:embed/>
              </p:oleObj>
            </a:graphicData>
          </a:graphic>
        </p:graphicFrame>
        <p:sp>
          <p:nvSpPr>
            <p:cNvPr id="564271" name="Text Box 47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64272" name="Rectangle 48"/>
          <p:cNvSpPr>
            <a:spLocks noChangeArrowheads="1"/>
          </p:cNvSpPr>
          <p:nvPr/>
        </p:nvSpPr>
        <p:spPr bwMode="auto">
          <a:xfrm>
            <a:off x="990600" y="6172200"/>
            <a:ext cx="7443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</a:t>
            </a:r>
            <a:r>
              <a:rPr lang="en-US" sz="2400"/>
              <a:t>MN</a:t>
            </a:r>
            <a:r>
              <a:rPr lang="ru-RU" sz="2400"/>
              <a:t> – линейный угол двугранного угла ВАСК</a:t>
            </a:r>
          </a:p>
        </p:txBody>
      </p:sp>
      <p:sp>
        <p:nvSpPr>
          <p:cNvPr id="564274" name="Freeform 50"/>
          <p:cNvSpPr>
            <a:spLocks/>
          </p:cNvSpPr>
          <p:nvPr/>
        </p:nvSpPr>
        <p:spPr bwMode="auto">
          <a:xfrm>
            <a:off x="3962400" y="3505200"/>
            <a:ext cx="101600" cy="2794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176"/>
              </a:cxn>
            </a:cxnLst>
            <a:rect l="0" t="0" r="r" b="b"/>
            <a:pathLst>
              <a:path w="64" h="176">
                <a:moveTo>
                  <a:pt x="64" y="0"/>
                </a:moveTo>
                <a:lnTo>
                  <a:pt x="0" y="17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4275" name="Freeform 51"/>
          <p:cNvSpPr>
            <a:spLocks/>
          </p:cNvSpPr>
          <p:nvPr/>
        </p:nvSpPr>
        <p:spPr bwMode="auto">
          <a:xfrm>
            <a:off x="3365500" y="4368800"/>
            <a:ext cx="292100" cy="1143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184" y="0"/>
              </a:cxn>
            </a:cxnLst>
            <a:rect l="0" t="0" r="r" b="b"/>
            <a:pathLst>
              <a:path w="184" h="72">
                <a:moveTo>
                  <a:pt x="0" y="72"/>
                </a:moveTo>
                <a:lnTo>
                  <a:pt x="184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4254" name="Oval 30"/>
          <p:cNvSpPr>
            <a:spLocks noChangeArrowheads="1"/>
          </p:cNvSpPr>
          <p:nvPr/>
        </p:nvSpPr>
        <p:spPr bwMode="auto">
          <a:xfrm flipV="1">
            <a:off x="2590800" y="2438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4278" name="Text Box 54"/>
          <p:cNvSpPr txBox="1">
            <a:spLocks noChangeArrowheads="1"/>
          </p:cNvSpPr>
          <p:nvPr/>
        </p:nvSpPr>
        <p:spPr bwMode="auto">
          <a:xfrm>
            <a:off x="685800" y="480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grpSp>
        <p:nvGrpSpPr>
          <p:cNvPr id="564279" name="Group 55"/>
          <p:cNvGrpSpPr>
            <a:grpSpLocks/>
          </p:cNvGrpSpPr>
          <p:nvPr/>
        </p:nvGrpSpPr>
        <p:grpSpPr bwMode="auto">
          <a:xfrm>
            <a:off x="2679700" y="2527300"/>
            <a:ext cx="2425700" cy="2730500"/>
            <a:chOff x="1688" y="1592"/>
            <a:chExt cx="1528" cy="1720"/>
          </a:xfrm>
        </p:grpSpPr>
        <p:sp>
          <p:nvSpPr>
            <p:cNvPr id="564242" name="Text Box 18"/>
            <p:cNvSpPr txBox="1">
              <a:spLocks noChangeArrowheads="1"/>
            </p:cNvSpPr>
            <p:nvPr/>
          </p:nvSpPr>
          <p:spPr bwMode="auto">
            <a:xfrm>
              <a:off x="2928" y="302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64251" name="Freeform 27"/>
            <p:cNvSpPr>
              <a:spLocks/>
            </p:cNvSpPr>
            <p:nvPr/>
          </p:nvSpPr>
          <p:spPr bwMode="auto">
            <a:xfrm>
              <a:off x="1688" y="1592"/>
              <a:ext cx="1184" cy="15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84" y="1560"/>
                </a:cxn>
              </a:cxnLst>
              <a:rect l="0" t="0" r="r" b="b"/>
              <a:pathLst>
                <a:path w="1184" h="1560">
                  <a:moveTo>
                    <a:pt x="0" y="0"/>
                  </a:moveTo>
                  <a:lnTo>
                    <a:pt x="1184" y="156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4256" name="Freeform 32"/>
            <p:cNvSpPr>
              <a:spLocks/>
            </p:cNvSpPr>
            <p:nvPr/>
          </p:nvSpPr>
          <p:spPr bwMode="auto">
            <a:xfrm>
              <a:off x="2728" y="2816"/>
              <a:ext cx="192" cy="17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64" y="0"/>
                </a:cxn>
                <a:cxn ang="0">
                  <a:pos x="192" y="176"/>
                </a:cxn>
              </a:cxnLst>
              <a:rect l="0" t="0" r="r" b="b"/>
              <a:pathLst>
                <a:path w="192" h="176">
                  <a:moveTo>
                    <a:pt x="0" y="128"/>
                  </a:moveTo>
                  <a:lnTo>
                    <a:pt x="64" y="0"/>
                  </a:lnTo>
                  <a:lnTo>
                    <a:pt x="192" y="176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4248" name="Oval 24"/>
            <p:cNvSpPr>
              <a:spLocks noChangeArrowheads="1"/>
            </p:cNvSpPr>
            <p:nvPr/>
          </p:nvSpPr>
          <p:spPr bwMode="auto">
            <a:xfrm flipV="1">
              <a:off x="2832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6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6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4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4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6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4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4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6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4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4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6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4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4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6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6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56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4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4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564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64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4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564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4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4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564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64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36" grpId="0" animBg="1"/>
      <p:bldP spid="564253" grpId="0" animBg="1"/>
      <p:bldP spid="564257" grpId="0"/>
      <p:bldP spid="564258" grpId="0"/>
      <p:bldP spid="564259" grpId="0"/>
      <p:bldP spid="5642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Freeform 2"/>
          <p:cNvSpPr>
            <a:spLocks/>
          </p:cNvSpPr>
          <p:nvPr/>
        </p:nvSpPr>
        <p:spPr bwMode="auto">
          <a:xfrm>
            <a:off x="1133475" y="3422650"/>
            <a:ext cx="6386513" cy="2427288"/>
          </a:xfrm>
          <a:custGeom>
            <a:avLst/>
            <a:gdLst/>
            <a:ahLst/>
            <a:cxnLst>
              <a:cxn ang="0">
                <a:pos x="421" y="1243"/>
              </a:cxn>
              <a:cxn ang="0">
                <a:pos x="9" y="784"/>
              </a:cxn>
              <a:cxn ang="0">
                <a:pos x="471" y="324"/>
              </a:cxn>
              <a:cxn ang="0">
                <a:pos x="2414" y="28"/>
              </a:cxn>
              <a:cxn ang="0">
                <a:pos x="3598" y="156"/>
              </a:cxn>
              <a:cxn ang="0">
                <a:pos x="3902" y="492"/>
              </a:cxn>
              <a:cxn ang="0">
                <a:pos x="3783" y="1093"/>
              </a:cxn>
              <a:cxn ang="0">
                <a:pos x="2462" y="1297"/>
              </a:cxn>
              <a:cxn ang="0">
                <a:pos x="1889" y="1416"/>
              </a:cxn>
              <a:cxn ang="0">
                <a:pos x="1117" y="1500"/>
              </a:cxn>
              <a:cxn ang="0">
                <a:pos x="421" y="1243"/>
              </a:cxn>
            </a:cxnLst>
            <a:rect l="0" t="0" r="r" b="b"/>
            <a:pathLst>
              <a:path w="4023" h="1529">
                <a:moveTo>
                  <a:pt x="421" y="1243"/>
                </a:moveTo>
                <a:cubicBezTo>
                  <a:pt x="263" y="1158"/>
                  <a:pt x="0" y="936"/>
                  <a:pt x="9" y="784"/>
                </a:cubicBezTo>
                <a:cubicBezTo>
                  <a:pt x="17" y="630"/>
                  <a:pt x="70" y="450"/>
                  <a:pt x="471" y="324"/>
                </a:cubicBezTo>
                <a:cubicBezTo>
                  <a:pt x="872" y="198"/>
                  <a:pt x="1893" y="56"/>
                  <a:pt x="2414" y="28"/>
                </a:cubicBezTo>
                <a:cubicBezTo>
                  <a:pt x="2935" y="0"/>
                  <a:pt x="3350" y="79"/>
                  <a:pt x="3598" y="156"/>
                </a:cubicBezTo>
                <a:cubicBezTo>
                  <a:pt x="3846" y="233"/>
                  <a:pt x="3871" y="336"/>
                  <a:pt x="3902" y="492"/>
                </a:cubicBezTo>
                <a:cubicBezTo>
                  <a:pt x="3933" y="648"/>
                  <a:pt x="4023" y="959"/>
                  <a:pt x="3783" y="1093"/>
                </a:cubicBezTo>
                <a:cubicBezTo>
                  <a:pt x="3543" y="1227"/>
                  <a:pt x="2778" y="1244"/>
                  <a:pt x="2462" y="1297"/>
                </a:cubicBezTo>
                <a:cubicBezTo>
                  <a:pt x="2147" y="1352"/>
                  <a:pt x="2114" y="1382"/>
                  <a:pt x="1889" y="1416"/>
                </a:cubicBezTo>
                <a:cubicBezTo>
                  <a:pt x="1665" y="1450"/>
                  <a:pt x="1362" y="1529"/>
                  <a:pt x="1117" y="1500"/>
                </a:cubicBezTo>
                <a:cubicBezTo>
                  <a:pt x="872" y="1471"/>
                  <a:pt x="566" y="1296"/>
                  <a:pt x="421" y="124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67299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ВАСК.</a:t>
            </a:r>
          </a:p>
          <a:p>
            <a:r>
              <a:rPr lang="ru-RU" sz="2400"/>
              <a:t>Треугольник АВС – прямоугольный.</a:t>
            </a:r>
          </a:p>
        </p:txBody>
      </p:sp>
      <p:sp>
        <p:nvSpPr>
          <p:cNvPr id="567300" name="Freeform 4"/>
          <p:cNvSpPr>
            <a:spLocks/>
          </p:cNvSpPr>
          <p:nvPr/>
        </p:nvSpPr>
        <p:spPr bwMode="auto">
          <a:xfrm>
            <a:off x="2492375" y="2552700"/>
            <a:ext cx="3543300" cy="2819400"/>
          </a:xfrm>
          <a:custGeom>
            <a:avLst/>
            <a:gdLst/>
            <a:ahLst/>
            <a:cxnLst>
              <a:cxn ang="0">
                <a:pos x="352" y="1776"/>
              </a:cxn>
              <a:cxn ang="0">
                <a:pos x="2106" y="126"/>
              </a:cxn>
              <a:cxn ang="0">
                <a:pos x="2214" y="18"/>
              </a:cxn>
              <a:cxn ang="0">
                <a:pos x="2232" y="0"/>
              </a:cxn>
              <a:cxn ang="0">
                <a:pos x="2224" y="0"/>
              </a:cxn>
              <a:cxn ang="0">
                <a:pos x="2226" y="6"/>
              </a:cxn>
              <a:cxn ang="0">
                <a:pos x="0" y="848"/>
              </a:cxn>
              <a:cxn ang="0">
                <a:pos x="354" y="1770"/>
              </a:cxn>
            </a:cxnLst>
            <a:rect l="0" t="0" r="r" b="b"/>
            <a:pathLst>
              <a:path w="2232" h="1776">
                <a:moveTo>
                  <a:pt x="352" y="1776"/>
                </a:moveTo>
                <a:lnTo>
                  <a:pt x="2106" y="126"/>
                </a:lnTo>
                <a:lnTo>
                  <a:pt x="2214" y="18"/>
                </a:lnTo>
                <a:lnTo>
                  <a:pt x="2232" y="0"/>
                </a:lnTo>
                <a:lnTo>
                  <a:pt x="2224" y="0"/>
                </a:lnTo>
                <a:lnTo>
                  <a:pt x="2226" y="6"/>
                </a:lnTo>
                <a:lnTo>
                  <a:pt x="0" y="848"/>
                </a:lnTo>
                <a:lnTo>
                  <a:pt x="354" y="1770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 cmpd="sng">
            <a:solidFill>
              <a:schemeClr val="tx1"/>
            </a:solidFill>
            <a:round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67301" name="Freeform 5"/>
          <p:cNvSpPr>
            <a:spLocks/>
          </p:cNvSpPr>
          <p:nvPr/>
        </p:nvSpPr>
        <p:spPr bwMode="auto">
          <a:xfrm>
            <a:off x="3770313" y="4678363"/>
            <a:ext cx="236537" cy="5667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" y="86"/>
              </a:cxn>
              <a:cxn ang="0">
                <a:pos x="143" y="218"/>
              </a:cxn>
              <a:cxn ang="0">
                <a:pos x="131" y="357"/>
              </a:cxn>
            </a:cxnLst>
            <a:rect l="0" t="0" r="r" b="b"/>
            <a:pathLst>
              <a:path w="149" h="357">
                <a:moveTo>
                  <a:pt x="0" y="0"/>
                </a:moveTo>
                <a:cubicBezTo>
                  <a:pt x="15" y="15"/>
                  <a:pt x="70" y="50"/>
                  <a:pt x="94" y="86"/>
                </a:cubicBezTo>
                <a:cubicBezTo>
                  <a:pt x="118" y="122"/>
                  <a:pt x="137" y="173"/>
                  <a:pt x="143" y="218"/>
                </a:cubicBezTo>
                <a:cubicBezTo>
                  <a:pt x="149" y="263"/>
                  <a:pt x="133" y="328"/>
                  <a:pt x="131" y="35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7302" name="Text Box 6"/>
          <p:cNvSpPr txBox="1">
            <a:spLocks noChangeArrowheads="1"/>
          </p:cNvSpPr>
          <p:nvPr/>
        </p:nvSpPr>
        <p:spPr bwMode="auto">
          <a:xfrm>
            <a:off x="1981200" y="3733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67306" name="Freeform 10"/>
          <p:cNvSpPr>
            <a:spLocks/>
          </p:cNvSpPr>
          <p:nvPr/>
        </p:nvSpPr>
        <p:spPr bwMode="auto">
          <a:xfrm>
            <a:off x="3038475" y="4991100"/>
            <a:ext cx="2921000" cy="381000"/>
          </a:xfrm>
          <a:custGeom>
            <a:avLst/>
            <a:gdLst/>
            <a:ahLst/>
            <a:cxnLst>
              <a:cxn ang="0">
                <a:pos x="1840" y="0"/>
              </a:cxn>
              <a:cxn ang="0">
                <a:pos x="0" y="240"/>
              </a:cxn>
            </a:cxnLst>
            <a:rect l="0" t="0" r="r" b="b"/>
            <a:pathLst>
              <a:path w="1840" h="240">
                <a:moveTo>
                  <a:pt x="1840" y="0"/>
                </a:moveTo>
                <a:lnTo>
                  <a:pt x="0" y="24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7307" name="Text Box 11"/>
          <p:cNvSpPr txBox="1">
            <a:spLocks noChangeArrowheads="1"/>
          </p:cNvSpPr>
          <p:nvPr/>
        </p:nvSpPr>
        <p:spPr bwMode="auto">
          <a:xfrm>
            <a:off x="6019800" y="228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grpSp>
        <p:nvGrpSpPr>
          <p:cNvPr id="567309" name="Group 13"/>
          <p:cNvGrpSpPr>
            <a:grpSpLocks/>
          </p:cNvGrpSpPr>
          <p:nvPr/>
        </p:nvGrpSpPr>
        <p:grpSpPr bwMode="auto">
          <a:xfrm>
            <a:off x="5527675" y="2514600"/>
            <a:ext cx="488950" cy="2895600"/>
            <a:chOff x="1344" y="1584"/>
            <a:chExt cx="308" cy="1824"/>
          </a:xfrm>
        </p:grpSpPr>
        <p:sp>
          <p:nvSpPr>
            <p:cNvPr id="567310" name="Text Box 14"/>
            <p:cNvSpPr txBox="1">
              <a:spLocks noChangeArrowheads="1"/>
            </p:cNvSpPr>
            <p:nvPr/>
          </p:nvSpPr>
          <p:spPr bwMode="auto">
            <a:xfrm>
              <a:off x="1344" y="31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67311" name="Freeform 15"/>
            <p:cNvSpPr>
              <a:spLocks/>
            </p:cNvSpPr>
            <p:nvPr/>
          </p:nvSpPr>
          <p:spPr bwMode="auto">
            <a:xfrm>
              <a:off x="1608" y="1584"/>
              <a:ext cx="44" cy="156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1552"/>
                </a:cxn>
                <a:cxn ang="0">
                  <a:pos x="0" y="1568"/>
                </a:cxn>
              </a:cxnLst>
              <a:rect l="0" t="0" r="r" b="b"/>
              <a:pathLst>
                <a:path w="44" h="1568">
                  <a:moveTo>
                    <a:pt x="44" y="0"/>
                  </a:moveTo>
                  <a:cubicBezTo>
                    <a:pt x="32" y="312"/>
                    <a:pt x="7" y="1285"/>
                    <a:pt x="0" y="1552"/>
                  </a:cubicBezTo>
                  <a:lnTo>
                    <a:pt x="0" y="156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7312" name="Oval 16"/>
            <p:cNvSpPr>
              <a:spLocks noChangeArrowheads="1"/>
            </p:cNvSpPr>
            <p:nvPr/>
          </p:nvSpPr>
          <p:spPr bwMode="auto">
            <a:xfrm flipV="1">
              <a:off x="1584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67313" name="Rectangle 17"/>
          <p:cNvSpPr>
            <a:spLocks noChangeArrowheads="1"/>
          </p:cNvSpPr>
          <p:nvPr/>
        </p:nvSpPr>
        <p:spPr bwMode="auto">
          <a:xfrm>
            <a:off x="5938838" y="3657600"/>
            <a:ext cx="690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67314" name="Rectangle 18"/>
          <p:cNvSpPr>
            <a:spLocks noChangeArrowheads="1"/>
          </p:cNvSpPr>
          <p:nvPr/>
        </p:nvSpPr>
        <p:spPr bwMode="auto">
          <a:xfrm rot="-2710497">
            <a:off x="3966369" y="3772694"/>
            <a:ext cx="684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sp>
        <p:nvSpPr>
          <p:cNvPr id="567315" name="Rectangle 19"/>
          <p:cNvSpPr>
            <a:spLocks noChangeArrowheads="1"/>
          </p:cNvSpPr>
          <p:nvPr/>
        </p:nvSpPr>
        <p:spPr bwMode="auto">
          <a:xfrm rot="-575224">
            <a:off x="4308475" y="51054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67316" name="Group 20"/>
          <p:cNvGrpSpPr>
            <a:grpSpLocks/>
          </p:cNvGrpSpPr>
          <p:nvPr/>
        </p:nvGrpSpPr>
        <p:grpSpPr bwMode="auto">
          <a:xfrm>
            <a:off x="5638800" y="1066800"/>
            <a:ext cx="1027113" cy="787400"/>
            <a:chOff x="1392" y="3488"/>
            <a:chExt cx="676" cy="496"/>
          </a:xfrm>
        </p:grpSpPr>
        <p:graphicFrame>
          <p:nvGraphicFramePr>
            <p:cNvPr id="567317" name="Object 21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67317" name="Формула" r:id="rId4" imgW="190440" imgH="152280" progId="Equation.3">
                <p:embed/>
              </p:oleObj>
            </a:graphicData>
          </a:graphic>
        </p:graphicFrame>
        <p:sp>
          <p:nvSpPr>
            <p:cNvPr id="567318" name="Text Box 22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67319" name="Group 23"/>
          <p:cNvGrpSpPr>
            <a:grpSpLocks/>
          </p:cNvGrpSpPr>
          <p:nvPr/>
        </p:nvGrpSpPr>
        <p:grpSpPr bwMode="auto">
          <a:xfrm>
            <a:off x="4041775" y="1270000"/>
            <a:ext cx="1860550" cy="850900"/>
            <a:chOff x="2742" y="1600"/>
            <a:chExt cx="1172" cy="536"/>
          </a:xfrm>
        </p:grpSpPr>
        <p:sp>
          <p:nvSpPr>
            <p:cNvPr id="567320" name="Text Box 24"/>
            <p:cNvSpPr txBox="1">
              <a:spLocks noChangeArrowheads="1"/>
            </p:cNvSpPr>
            <p:nvPr/>
          </p:nvSpPr>
          <p:spPr bwMode="auto">
            <a:xfrm>
              <a:off x="2742" y="1600"/>
              <a:ext cx="117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67321" name="Group 25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67322" name="Object 26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67322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67323" name="Text Box 27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67324" name="Group 28"/>
          <p:cNvGrpSpPr>
            <a:grpSpLocks/>
          </p:cNvGrpSpPr>
          <p:nvPr/>
        </p:nvGrpSpPr>
        <p:grpSpPr bwMode="auto">
          <a:xfrm>
            <a:off x="6546850" y="1320800"/>
            <a:ext cx="1881188" cy="854075"/>
            <a:chOff x="4320" y="1632"/>
            <a:chExt cx="1185" cy="538"/>
          </a:xfrm>
        </p:grpSpPr>
        <p:sp>
          <p:nvSpPr>
            <p:cNvPr id="567325" name="Text Box 29"/>
            <p:cNvSpPr txBox="1">
              <a:spLocks noChangeArrowheads="1"/>
            </p:cNvSpPr>
            <p:nvPr/>
          </p:nvSpPr>
          <p:spPr bwMode="auto">
            <a:xfrm>
              <a:off x="4320" y="1632"/>
              <a:ext cx="118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67326" name="Object 30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67326" name="Формула" r:id="rId6" imgW="152280" imgH="164880" progId="Equation.3">
                <p:embed/>
              </p:oleObj>
            </a:graphicData>
          </a:graphic>
        </p:graphicFrame>
        <p:sp>
          <p:nvSpPr>
            <p:cNvPr id="567327" name="Text Box 31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67328" name="Rectangle 32"/>
          <p:cNvSpPr>
            <a:spLocks noChangeArrowheads="1"/>
          </p:cNvSpPr>
          <p:nvPr/>
        </p:nvSpPr>
        <p:spPr bwMode="auto">
          <a:xfrm>
            <a:off x="990600" y="6172200"/>
            <a:ext cx="741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ВС</a:t>
            </a:r>
            <a:r>
              <a:rPr lang="en-US" sz="2400"/>
              <a:t>N</a:t>
            </a:r>
            <a:r>
              <a:rPr lang="ru-RU" sz="2400"/>
              <a:t> – линейный угол двугранного угла ВАСК</a:t>
            </a:r>
          </a:p>
        </p:txBody>
      </p:sp>
      <p:sp>
        <p:nvSpPr>
          <p:cNvPr id="567331" name="Oval 35"/>
          <p:cNvSpPr>
            <a:spLocks noChangeArrowheads="1"/>
          </p:cNvSpPr>
          <p:nvPr/>
        </p:nvSpPr>
        <p:spPr bwMode="auto">
          <a:xfrm flipV="1">
            <a:off x="5984875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7332" name="Text Box 36"/>
          <p:cNvSpPr txBox="1">
            <a:spLocks noChangeArrowheads="1"/>
          </p:cNvSpPr>
          <p:nvPr/>
        </p:nvSpPr>
        <p:spPr bwMode="auto">
          <a:xfrm>
            <a:off x="6899275" y="426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sp>
        <p:nvSpPr>
          <p:cNvPr id="567338" name="Freeform 42"/>
          <p:cNvSpPr>
            <a:spLocks/>
          </p:cNvSpPr>
          <p:nvPr/>
        </p:nvSpPr>
        <p:spPr bwMode="auto">
          <a:xfrm>
            <a:off x="2952750" y="4892675"/>
            <a:ext cx="288925" cy="288925"/>
          </a:xfrm>
          <a:custGeom>
            <a:avLst/>
            <a:gdLst/>
            <a:ahLst/>
            <a:cxnLst>
              <a:cxn ang="0">
                <a:pos x="182" y="182"/>
              </a:cxn>
              <a:cxn ang="0">
                <a:pos x="124" y="0"/>
              </a:cxn>
              <a:cxn ang="0">
                <a:pos x="0" y="108"/>
              </a:cxn>
            </a:cxnLst>
            <a:rect l="0" t="0" r="r" b="b"/>
            <a:pathLst>
              <a:path w="182" h="182">
                <a:moveTo>
                  <a:pt x="182" y="182"/>
                </a:moveTo>
                <a:lnTo>
                  <a:pt x="124" y="0"/>
                </a:lnTo>
                <a:lnTo>
                  <a:pt x="0" y="108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67342" name="Group 46"/>
          <p:cNvGrpSpPr>
            <a:grpSpLocks/>
          </p:cNvGrpSpPr>
          <p:nvPr/>
        </p:nvGrpSpPr>
        <p:grpSpPr bwMode="auto">
          <a:xfrm>
            <a:off x="2489200" y="3886200"/>
            <a:ext cx="863600" cy="2209800"/>
            <a:chOff x="1568" y="2448"/>
            <a:chExt cx="544" cy="1392"/>
          </a:xfrm>
        </p:grpSpPr>
        <p:sp>
          <p:nvSpPr>
            <p:cNvPr id="567340" name="Freeform 44"/>
            <p:cNvSpPr>
              <a:spLocks/>
            </p:cNvSpPr>
            <p:nvPr/>
          </p:nvSpPr>
          <p:spPr bwMode="auto">
            <a:xfrm>
              <a:off x="1568" y="2448"/>
              <a:ext cx="528" cy="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8" y="1392"/>
                </a:cxn>
              </a:cxnLst>
              <a:rect l="0" t="0" r="r" b="b"/>
              <a:pathLst>
                <a:path w="528" h="1392">
                  <a:moveTo>
                    <a:pt x="0" y="0"/>
                  </a:moveTo>
                  <a:lnTo>
                    <a:pt x="528" y="139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7341" name="Freeform 45"/>
            <p:cNvSpPr>
              <a:spLocks/>
            </p:cNvSpPr>
            <p:nvPr/>
          </p:nvSpPr>
          <p:spPr bwMode="auto">
            <a:xfrm>
              <a:off x="1968" y="3360"/>
              <a:ext cx="144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96" y="0"/>
                </a:cxn>
              </a:cxnLst>
              <a:rect l="0" t="0" r="r" b="b"/>
              <a:pathLst>
                <a:path w="144" h="144">
                  <a:moveTo>
                    <a:pt x="0" y="144"/>
                  </a:moveTo>
                  <a:lnTo>
                    <a:pt x="144" y="144"/>
                  </a:lnTo>
                  <a:lnTo>
                    <a:pt x="9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7303" name="Text Box 7"/>
          <p:cNvSpPr txBox="1">
            <a:spLocks noChangeArrowheads="1"/>
          </p:cNvSpPr>
          <p:nvPr/>
        </p:nvSpPr>
        <p:spPr bwMode="auto">
          <a:xfrm>
            <a:off x="2708275" y="5181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grpSp>
        <p:nvGrpSpPr>
          <p:cNvPr id="567343" name="Group 47"/>
          <p:cNvGrpSpPr>
            <a:grpSpLocks/>
          </p:cNvGrpSpPr>
          <p:nvPr/>
        </p:nvGrpSpPr>
        <p:grpSpPr bwMode="auto">
          <a:xfrm>
            <a:off x="3013075" y="2603500"/>
            <a:ext cx="2971800" cy="2806700"/>
            <a:chOff x="1898" y="1640"/>
            <a:chExt cx="1872" cy="1768"/>
          </a:xfrm>
        </p:grpSpPr>
        <p:sp>
          <p:nvSpPr>
            <p:cNvPr id="567335" name="Freeform 39"/>
            <p:cNvSpPr>
              <a:spLocks/>
            </p:cNvSpPr>
            <p:nvPr/>
          </p:nvSpPr>
          <p:spPr bwMode="auto">
            <a:xfrm>
              <a:off x="1946" y="1640"/>
              <a:ext cx="1824" cy="1728"/>
            </a:xfrm>
            <a:custGeom>
              <a:avLst/>
              <a:gdLst/>
              <a:ahLst/>
              <a:cxnLst>
                <a:cxn ang="0">
                  <a:pos x="1824" y="0"/>
                </a:cxn>
                <a:cxn ang="0">
                  <a:pos x="0" y="1728"/>
                </a:cxn>
              </a:cxnLst>
              <a:rect l="0" t="0" r="r" b="b"/>
              <a:pathLst>
                <a:path w="1824" h="1728">
                  <a:moveTo>
                    <a:pt x="1824" y="0"/>
                  </a:moveTo>
                  <a:lnTo>
                    <a:pt x="0" y="172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7337" name="Oval 41"/>
            <p:cNvSpPr>
              <a:spLocks noChangeArrowheads="1"/>
            </p:cNvSpPr>
            <p:nvPr/>
          </p:nvSpPr>
          <p:spPr bwMode="auto">
            <a:xfrm flipV="1">
              <a:off x="1898" y="336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7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67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7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7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67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7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7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67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7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7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6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7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7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6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7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7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56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7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7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56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6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7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7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56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6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301" grpId="0" animBg="1"/>
      <p:bldP spid="567306" grpId="0" animBg="1"/>
      <p:bldP spid="567313" grpId="0"/>
      <p:bldP spid="567314" grpId="0"/>
      <p:bldP spid="567315" grpId="0"/>
      <p:bldP spid="5673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Freeform 2"/>
          <p:cNvSpPr>
            <a:spLocks/>
          </p:cNvSpPr>
          <p:nvPr/>
        </p:nvSpPr>
        <p:spPr bwMode="auto">
          <a:xfrm>
            <a:off x="1066800" y="3733800"/>
            <a:ext cx="6588125" cy="2016125"/>
          </a:xfrm>
          <a:custGeom>
            <a:avLst/>
            <a:gdLst/>
            <a:ahLst/>
            <a:cxnLst>
              <a:cxn ang="0">
                <a:pos x="376" y="826"/>
              </a:cxn>
              <a:cxn ang="0">
                <a:pos x="29" y="429"/>
              </a:cxn>
              <a:cxn ang="0">
                <a:pos x="549" y="123"/>
              </a:cxn>
              <a:cxn ang="0">
                <a:pos x="2413" y="1"/>
              </a:cxn>
              <a:cxn ang="0">
                <a:pos x="3712" y="116"/>
              </a:cxn>
              <a:cxn ang="0">
                <a:pos x="4147" y="398"/>
              </a:cxn>
              <a:cxn ang="0">
                <a:pos x="3728" y="1060"/>
              </a:cxn>
              <a:cxn ang="0">
                <a:pos x="2392" y="1080"/>
              </a:cxn>
              <a:cxn ang="0">
                <a:pos x="1808" y="1112"/>
              </a:cxn>
              <a:cxn ang="0">
                <a:pos x="1032" y="1096"/>
              </a:cxn>
              <a:cxn ang="0">
                <a:pos x="376" y="826"/>
              </a:cxn>
            </a:cxnLst>
            <a:rect l="0" t="0" r="r" b="b"/>
            <a:pathLst>
              <a:path w="4150" h="1174">
                <a:moveTo>
                  <a:pt x="376" y="826"/>
                </a:moveTo>
                <a:cubicBezTo>
                  <a:pt x="231" y="744"/>
                  <a:pt x="0" y="546"/>
                  <a:pt x="29" y="429"/>
                </a:cubicBezTo>
                <a:cubicBezTo>
                  <a:pt x="58" y="312"/>
                  <a:pt x="152" y="195"/>
                  <a:pt x="549" y="123"/>
                </a:cubicBezTo>
                <a:cubicBezTo>
                  <a:pt x="946" y="52"/>
                  <a:pt x="1886" y="2"/>
                  <a:pt x="2413" y="1"/>
                </a:cubicBezTo>
                <a:cubicBezTo>
                  <a:pt x="2940" y="0"/>
                  <a:pt x="3423" y="50"/>
                  <a:pt x="3712" y="116"/>
                </a:cubicBezTo>
                <a:cubicBezTo>
                  <a:pt x="4001" y="182"/>
                  <a:pt x="4144" y="241"/>
                  <a:pt x="4147" y="398"/>
                </a:cubicBezTo>
                <a:cubicBezTo>
                  <a:pt x="4150" y="555"/>
                  <a:pt x="4020" y="946"/>
                  <a:pt x="3728" y="1060"/>
                </a:cubicBezTo>
                <a:cubicBezTo>
                  <a:pt x="3436" y="1174"/>
                  <a:pt x="2712" y="1071"/>
                  <a:pt x="2392" y="1080"/>
                </a:cubicBezTo>
                <a:cubicBezTo>
                  <a:pt x="2072" y="1089"/>
                  <a:pt x="2035" y="1109"/>
                  <a:pt x="1808" y="1112"/>
                </a:cubicBezTo>
                <a:cubicBezTo>
                  <a:pt x="1581" y="1115"/>
                  <a:pt x="1271" y="1144"/>
                  <a:pt x="1032" y="1096"/>
                </a:cubicBezTo>
                <a:cubicBezTo>
                  <a:pt x="793" y="1048"/>
                  <a:pt x="513" y="882"/>
                  <a:pt x="376" y="8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69347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ВАСК.</a:t>
            </a:r>
          </a:p>
          <a:p>
            <a:r>
              <a:rPr lang="ru-RU" sz="2400"/>
              <a:t>Треугольник АВС – тупоугольный.</a:t>
            </a:r>
          </a:p>
        </p:txBody>
      </p:sp>
      <p:sp>
        <p:nvSpPr>
          <p:cNvPr id="569348" name="Freeform 4"/>
          <p:cNvSpPr>
            <a:spLocks/>
          </p:cNvSpPr>
          <p:nvPr/>
        </p:nvSpPr>
        <p:spPr bwMode="auto">
          <a:xfrm>
            <a:off x="1663700" y="2552700"/>
            <a:ext cx="4371975" cy="2298700"/>
          </a:xfrm>
          <a:custGeom>
            <a:avLst/>
            <a:gdLst/>
            <a:ahLst/>
            <a:cxnLst>
              <a:cxn ang="0">
                <a:pos x="1086" y="1448"/>
              </a:cxn>
              <a:cxn ang="0">
                <a:pos x="1086" y="1448"/>
              </a:cxn>
              <a:cxn ang="0">
                <a:pos x="2628" y="126"/>
              </a:cxn>
              <a:cxn ang="0">
                <a:pos x="2736" y="18"/>
              </a:cxn>
              <a:cxn ang="0">
                <a:pos x="2754" y="0"/>
              </a:cxn>
              <a:cxn ang="0">
                <a:pos x="2746" y="0"/>
              </a:cxn>
              <a:cxn ang="0">
                <a:pos x="2748" y="6"/>
              </a:cxn>
              <a:cxn ang="0">
                <a:pos x="0" y="1032"/>
              </a:cxn>
              <a:cxn ang="0">
                <a:pos x="1088" y="1448"/>
              </a:cxn>
            </a:cxnLst>
            <a:rect l="0" t="0" r="r" b="b"/>
            <a:pathLst>
              <a:path w="2754" h="1448">
                <a:moveTo>
                  <a:pt x="1086" y="1448"/>
                </a:moveTo>
                <a:lnTo>
                  <a:pt x="1086" y="1448"/>
                </a:lnTo>
                <a:lnTo>
                  <a:pt x="2628" y="126"/>
                </a:lnTo>
                <a:lnTo>
                  <a:pt x="2736" y="18"/>
                </a:lnTo>
                <a:lnTo>
                  <a:pt x="2754" y="0"/>
                </a:lnTo>
                <a:lnTo>
                  <a:pt x="2746" y="0"/>
                </a:lnTo>
                <a:lnTo>
                  <a:pt x="2748" y="6"/>
                </a:lnTo>
                <a:lnTo>
                  <a:pt x="0" y="1032"/>
                </a:lnTo>
                <a:lnTo>
                  <a:pt x="1088" y="1448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 cmpd="sng">
            <a:solidFill>
              <a:schemeClr val="tx1"/>
            </a:solidFill>
            <a:round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69349" name="Freeform 5"/>
          <p:cNvSpPr>
            <a:spLocks/>
          </p:cNvSpPr>
          <p:nvPr/>
        </p:nvSpPr>
        <p:spPr bwMode="auto">
          <a:xfrm rot="-527932">
            <a:off x="4800600" y="4572000"/>
            <a:ext cx="236538" cy="566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" y="86"/>
              </a:cxn>
              <a:cxn ang="0">
                <a:pos x="143" y="218"/>
              </a:cxn>
              <a:cxn ang="0">
                <a:pos x="131" y="357"/>
              </a:cxn>
            </a:cxnLst>
            <a:rect l="0" t="0" r="r" b="b"/>
            <a:pathLst>
              <a:path w="149" h="357">
                <a:moveTo>
                  <a:pt x="0" y="0"/>
                </a:moveTo>
                <a:cubicBezTo>
                  <a:pt x="15" y="15"/>
                  <a:pt x="70" y="50"/>
                  <a:pt x="94" y="86"/>
                </a:cubicBezTo>
                <a:cubicBezTo>
                  <a:pt x="118" y="122"/>
                  <a:pt x="137" y="173"/>
                  <a:pt x="143" y="218"/>
                </a:cubicBezTo>
                <a:cubicBezTo>
                  <a:pt x="149" y="263"/>
                  <a:pt x="133" y="328"/>
                  <a:pt x="131" y="35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9350" name="Text Box 6"/>
          <p:cNvSpPr txBox="1">
            <a:spLocks noChangeArrowheads="1"/>
          </p:cNvSpPr>
          <p:nvPr/>
        </p:nvSpPr>
        <p:spPr bwMode="auto">
          <a:xfrm>
            <a:off x="1371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69351" name="Freeform 7"/>
          <p:cNvSpPr>
            <a:spLocks/>
          </p:cNvSpPr>
          <p:nvPr/>
        </p:nvSpPr>
        <p:spPr bwMode="auto">
          <a:xfrm>
            <a:off x="4381500" y="4991100"/>
            <a:ext cx="1577975" cy="241300"/>
          </a:xfrm>
          <a:custGeom>
            <a:avLst/>
            <a:gdLst/>
            <a:ahLst/>
            <a:cxnLst>
              <a:cxn ang="0">
                <a:pos x="994" y="0"/>
              </a:cxn>
              <a:cxn ang="0">
                <a:pos x="0" y="152"/>
              </a:cxn>
            </a:cxnLst>
            <a:rect l="0" t="0" r="r" b="b"/>
            <a:pathLst>
              <a:path w="994" h="152">
                <a:moveTo>
                  <a:pt x="994" y="0"/>
                </a:moveTo>
                <a:lnTo>
                  <a:pt x="0" y="152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9352" name="Text Box 8"/>
          <p:cNvSpPr txBox="1">
            <a:spLocks noChangeArrowheads="1"/>
          </p:cNvSpPr>
          <p:nvPr/>
        </p:nvSpPr>
        <p:spPr bwMode="auto">
          <a:xfrm>
            <a:off x="6019800" y="228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grpSp>
        <p:nvGrpSpPr>
          <p:cNvPr id="569386" name="Group 42"/>
          <p:cNvGrpSpPr>
            <a:grpSpLocks/>
          </p:cNvGrpSpPr>
          <p:nvPr/>
        </p:nvGrpSpPr>
        <p:grpSpPr bwMode="auto">
          <a:xfrm>
            <a:off x="5908675" y="2514600"/>
            <a:ext cx="492125" cy="2895600"/>
            <a:chOff x="3722" y="1584"/>
            <a:chExt cx="310" cy="1824"/>
          </a:xfrm>
        </p:grpSpPr>
        <p:sp>
          <p:nvSpPr>
            <p:cNvPr id="569354" name="Text Box 10"/>
            <p:cNvSpPr txBox="1">
              <a:spLocks noChangeArrowheads="1"/>
            </p:cNvSpPr>
            <p:nvPr/>
          </p:nvSpPr>
          <p:spPr bwMode="auto">
            <a:xfrm>
              <a:off x="3744" y="31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69355" name="Freeform 11"/>
            <p:cNvSpPr>
              <a:spLocks/>
            </p:cNvSpPr>
            <p:nvPr/>
          </p:nvSpPr>
          <p:spPr bwMode="auto">
            <a:xfrm>
              <a:off x="3746" y="1584"/>
              <a:ext cx="44" cy="156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1552"/>
                </a:cxn>
                <a:cxn ang="0">
                  <a:pos x="0" y="1568"/>
                </a:cxn>
              </a:cxnLst>
              <a:rect l="0" t="0" r="r" b="b"/>
              <a:pathLst>
                <a:path w="44" h="1568">
                  <a:moveTo>
                    <a:pt x="44" y="0"/>
                  </a:moveTo>
                  <a:cubicBezTo>
                    <a:pt x="32" y="312"/>
                    <a:pt x="7" y="1285"/>
                    <a:pt x="0" y="1552"/>
                  </a:cubicBezTo>
                  <a:lnTo>
                    <a:pt x="0" y="156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9356" name="Oval 12"/>
            <p:cNvSpPr>
              <a:spLocks noChangeArrowheads="1"/>
            </p:cNvSpPr>
            <p:nvPr/>
          </p:nvSpPr>
          <p:spPr bwMode="auto">
            <a:xfrm flipV="1">
              <a:off x="3722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69357" name="Rectangle 13"/>
          <p:cNvSpPr>
            <a:spLocks noChangeArrowheads="1"/>
          </p:cNvSpPr>
          <p:nvPr/>
        </p:nvSpPr>
        <p:spPr bwMode="auto">
          <a:xfrm>
            <a:off x="5938838" y="3657600"/>
            <a:ext cx="690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69358" name="Rectangle 14"/>
          <p:cNvSpPr>
            <a:spLocks noChangeArrowheads="1"/>
          </p:cNvSpPr>
          <p:nvPr/>
        </p:nvSpPr>
        <p:spPr bwMode="auto">
          <a:xfrm rot="18556117">
            <a:off x="4610893" y="3771107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sp>
        <p:nvSpPr>
          <p:cNvPr id="569359" name="Rectangle 15"/>
          <p:cNvSpPr>
            <a:spLocks noChangeArrowheads="1"/>
          </p:cNvSpPr>
          <p:nvPr/>
        </p:nvSpPr>
        <p:spPr bwMode="auto">
          <a:xfrm rot="-575224">
            <a:off x="4953000" y="50292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69360" name="Group 16"/>
          <p:cNvGrpSpPr>
            <a:grpSpLocks/>
          </p:cNvGrpSpPr>
          <p:nvPr/>
        </p:nvGrpSpPr>
        <p:grpSpPr bwMode="auto">
          <a:xfrm>
            <a:off x="5638800" y="1066800"/>
            <a:ext cx="1027113" cy="787400"/>
            <a:chOff x="1392" y="3488"/>
            <a:chExt cx="676" cy="496"/>
          </a:xfrm>
        </p:grpSpPr>
        <p:graphicFrame>
          <p:nvGraphicFramePr>
            <p:cNvPr id="569361" name="Object 17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69361" name="Формула" r:id="rId4" imgW="190440" imgH="152280" progId="Equation.3">
                <p:embed/>
              </p:oleObj>
            </a:graphicData>
          </a:graphic>
        </p:graphicFrame>
        <p:sp>
          <p:nvSpPr>
            <p:cNvPr id="569362" name="Text Box 18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69363" name="Group 19"/>
          <p:cNvGrpSpPr>
            <a:grpSpLocks/>
          </p:cNvGrpSpPr>
          <p:nvPr/>
        </p:nvGrpSpPr>
        <p:grpSpPr bwMode="auto">
          <a:xfrm>
            <a:off x="4041775" y="1270000"/>
            <a:ext cx="1839913" cy="850900"/>
            <a:chOff x="2742" y="1600"/>
            <a:chExt cx="1159" cy="536"/>
          </a:xfrm>
        </p:grpSpPr>
        <p:sp>
          <p:nvSpPr>
            <p:cNvPr id="569364" name="Text Box 20"/>
            <p:cNvSpPr txBox="1">
              <a:spLocks noChangeArrowheads="1"/>
            </p:cNvSpPr>
            <p:nvPr/>
          </p:nvSpPr>
          <p:spPr bwMode="auto">
            <a:xfrm>
              <a:off x="2742" y="1600"/>
              <a:ext cx="115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69365" name="Group 21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69366" name="Object 22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69366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69367" name="Text Box 23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69368" name="Group 24"/>
          <p:cNvGrpSpPr>
            <a:grpSpLocks/>
          </p:cNvGrpSpPr>
          <p:nvPr/>
        </p:nvGrpSpPr>
        <p:grpSpPr bwMode="auto">
          <a:xfrm>
            <a:off x="6546850" y="1320800"/>
            <a:ext cx="1860550" cy="854075"/>
            <a:chOff x="4320" y="1632"/>
            <a:chExt cx="1172" cy="538"/>
          </a:xfrm>
        </p:grpSpPr>
        <p:sp>
          <p:nvSpPr>
            <p:cNvPr id="569369" name="Text Box 25"/>
            <p:cNvSpPr txBox="1">
              <a:spLocks noChangeArrowheads="1"/>
            </p:cNvSpPr>
            <p:nvPr/>
          </p:nvSpPr>
          <p:spPr bwMode="auto">
            <a:xfrm>
              <a:off x="4320" y="1632"/>
              <a:ext cx="117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NS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69370" name="Object 26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69370" name="Формула" r:id="rId6" imgW="152280" imgH="164880" progId="Equation.3">
                <p:embed/>
              </p:oleObj>
            </a:graphicData>
          </a:graphic>
        </p:graphicFrame>
        <p:sp>
          <p:nvSpPr>
            <p:cNvPr id="569371" name="Text Box 27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69372" name="Rectangle 28"/>
          <p:cNvSpPr>
            <a:spLocks noChangeArrowheads="1"/>
          </p:cNvSpPr>
          <p:nvPr/>
        </p:nvSpPr>
        <p:spPr bwMode="auto">
          <a:xfrm>
            <a:off x="990600" y="6172200"/>
            <a:ext cx="7392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</a:t>
            </a:r>
            <a:r>
              <a:rPr lang="en-US" sz="2400"/>
              <a:t>SN</a:t>
            </a:r>
            <a:r>
              <a:rPr lang="ru-RU" sz="2400"/>
              <a:t> – линейный угол двугранного угла ВАСК</a:t>
            </a:r>
          </a:p>
        </p:txBody>
      </p:sp>
      <p:sp>
        <p:nvSpPr>
          <p:cNvPr id="569373" name="Oval 29"/>
          <p:cNvSpPr>
            <a:spLocks noChangeArrowheads="1"/>
          </p:cNvSpPr>
          <p:nvPr/>
        </p:nvSpPr>
        <p:spPr bwMode="auto">
          <a:xfrm flipV="1">
            <a:off x="5984875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9374" name="Text Box 30"/>
          <p:cNvSpPr txBox="1">
            <a:spLocks noChangeArrowheads="1"/>
          </p:cNvSpPr>
          <p:nvPr/>
        </p:nvSpPr>
        <p:spPr bwMode="auto">
          <a:xfrm>
            <a:off x="6899275" y="426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sp>
        <p:nvSpPr>
          <p:cNvPr id="569377" name="Freeform 33"/>
          <p:cNvSpPr>
            <a:spLocks/>
          </p:cNvSpPr>
          <p:nvPr/>
        </p:nvSpPr>
        <p:spPr bwMode="auto">
          <a:xfrm>
            <a:off x="1676400" y="4191000"/>
            <a:ext cx="33401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04" y="816"/>
              </a:cxn>
            </a:cxnLst>
            <a:rect l="0" t="0" r="r" b="b"/>
            <a:pathLst>
              <a:path w="2104" h="816">
                <a:moveTo>
                  <a:pt x="0" y="0"/>
                </a:moveTo>
                <a:lnTo>
                  <a:pt x="2104" y="81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9378" name="Freeform 34"/>
          <p:cNvSpPr>
            <a:spLocks/>
          </p:cNvSpPr>
          <p:nvPr/>
        </p:nvSpPr>
        <p:spPr bwMode="auto">
          <a:xfrm>
            <a:off x="4670425" y="5175250"/>
            <a:ext cx="234950" cy="1778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148" y="88"/>
              </a:cxn>
              <a:cxn ang="0">
                <a:pos x="44" y="0"/>
              </a:cxn>
            </a:cxnLst>
            <a:rect l="0" t="0" r="r" b="b"/>
            <a:pathLst>
              <a:path w="148" h="112">
                <a:moveTo>
                  <a:pt x="0" y="112"/>
                </a:moveTo>
                <a:lnTo>
                  <a:pt x="148" y="88"/>
                </a:lnTo>
                <a:lnTo>
                  <a:pt x="44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9379" name="Text Box 35"/>
          <p:cNvSpPr txBox="1">
            <a:spLocks noChangeArrowheads="1"/>
          </p:cNvSpPr>
          <p:nvPr/>
        </p:nvSpPr>
        <p:spPr bwMode="auto">
          <a:xfrm>
            <a:off x="3048000" y="480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grpSp>
        <p:nvGrpSpPr>
          <p:cNvPr id="569385" name="Group 41"/>
          <p:cNvGrpSpPr>
            <a:grpSpLocks/>
          </p:cNvGrpSpPr>
          <p:nvPr/>
        </p:nvGrpSpPr>
        <p:grpSpPr bwMode="auto">
          <a:xfrm>
            <a:off x="2832100" y="4389438"/>
            <a:ext cx="1016000" cy="263525"/>
            <a:chOff x="1784" y="2765"/>
            <a:chExt cx="640" cy="166"/>
          </a:xfrm>
        </p:grpSpPr>
        <p:sp>
          <p:nvSpPr>
            <p:cNvPr id="569383" name="Freeform 39"/>
            <p:cNvSpPr>
              <a:spLocks/>
            </p:cNvSpPr>
            <p:nvPr/>
          </p:nvSpPr>
          <p:spPr bwMode="auto">
            <a:xfrm>
              <a:off x="1784" y="2765"/>
              <a:ext cx="640" cy="147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192" y="35"/>
                </a:cxn>
                <a:cxn ang="0">
                  <a:pos x="432" y="3"/>
                </a:cxn>
                <a:cxn ang="0">
                  <a:pos x="640" y="51"/>
                </a:cxn>
              </a:cxnLst>
              <a:rect l="0" t="0" r="r" b="b"/>
              <a:pathLst>
                <a:path w="640" h="147">
                  <a:moveTo>
                    <a:pt x="0" y="147"/>
                  </a:moveTo>
                  <a:cubicBezTo>
                    <a:pt x="32" y="128"/>
                    <a:pt x="120" y="59"/>
                    <a:pt x="192" y="35"/>
                  </a:cubicBezTo>
                  <a:cubicBezTo>
                    <a:pt x="264" y="11"/>
                    <a:pt x="357" y="0"/>
                    <a:pt x="432" y="3"/>
                  </a:cubicBezTo>
                  <a:cubicBezTo>
                    <a:pt x="507" y="6"/>
                    <a:pt x="597" y="41"/>
                    <a:pt x="640" y="5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9384" name="Freeform 40"/>
            <p:cNvSpPr>
              <a:spLocks/>
            </p:cNvSpPr>
            <p:nvPr/>
          </p:nvSpPr>
          <p:spPr bwMode="auto">
            <a:xfrm>
              <a:off x="1824" y="2811"/>
              <a:ext cx="568" cy="120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84" y="21"/>
                </a:cxn>
                <a:cxn ang="0">
                  <a:pos x="392" y="5"/>
                </a:cxn>
                <a:cxn ang="0">
                  <a:pos x="568" y="53"/>
                </a:cxn>
              </a:cxnLst>
              <a:rect l="0" t="0" r="r" b="b"/>
              <a:pathLst>
                <a:path w="568" h="120">
                  <a:moveTo>
                    <a:pt x="0" y="120"/>
                  </a:moveTo>
                  <a:cubicBezTo>
                    <a:pt x="31" y="104"/>
                    <a:pt x="119" y="40"/>
                    <a:pt x="184" y="21"/>
                  </a:cubicBezTo>
                  <a:cubicBezTo>
                    <a:pt x="249" y="2"/>
                    <a:pt x="328" y="0"/>
                    <a:pt x="392" y="5"/>
                  </a:cubicBezTo>
                  <a:cubicBezTo>
                    <a:pt x="456" y="10"/>
                    <a:pt x="531" y="43"/>
                    <a:pt x="568" y="5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69388" name="Group 44"/>
          <p:cNvGrpSpPr>
            <a:grpSpLocks/>
          </p:cNvGrpSpPr>
          <p:nvPr/>
        </p:nvGrpSpPr>
        <p:grpSpPr bwMode="auto">
          <a:xfrm>
            <a:off x="3962400" y="2603500"/>
            <a:ext cx="2022475" cy="3035300"/>
            <a:chOff x="2496" y="1640"/>
            <a:chExt cx="1274" cy="1912"/>
          </a:xfrm>
        </p:grpSpPr>
        <p:sp>
          <p:nvSpPr>
            <p:cNvPr id="569375" name="Freeform 31"/>
            <p:cNvSpPr>
              <a:spLocks/>
            </p:cNvSpPr>
            <p:nvPr/>
          </p:nvSpPr>
          <p:spPr bwMode="auto">
            <a:xfrm>
              <a:off x="2598" y="3100"/>
              <a:ext cx="224" cy="132"/>
            </a:xfrm>
            <a:custGeom>
              <a:avLst/>
              <a:gdLst/>
              <a:ahLst/>
              <a:cxnLst>
                <a:cxn ang="0">
                  <a:pos x="224" y="58"/>
                </a:cxn>
                <a:cxn ang="0">
                  <a:pos x="84" y="0"/>
                </a:cxn>
                <a:cxn ang="0">
                  <a:pos x="0" y="132"/>
                </a:cxn>
              </a:cxnLst>
              <a:rect l="0" t="0" r="r" b="b"/>
              <a:pathLst>
                <a:path w="224" h="132">
                  <a:moveTo>
                    <a:pt x="224" y="58"/>
                  </a:moveTo>
                  <a:lnTo>
                    <a:pt x="84" y="0"/>
                  </a:lnTo>
                  <a:lnTo>
                    <a:pt x="0" y="132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9381" name="Freeform 37"/>
            <p:cNvSpPr>
              <a:spLocks/>
            </p:cNvSpPr>
            <p:nvPr/>
          </p:nvSpPr>
          <p:spPr bwMode="auto">
            <a:xfrm>
              <a:off x="2744" y="1640"/>
              <a:ext cx="1026" cy="1640"/>
            </a:xfrm>
            <a:custGeom>
              <a:avLst/>
              <a:gdLst/>
              <a:ahLst/>
              <a:cxnLst>
                <a:cxn ang="0">
                  <a:pos x="1026" y="0"/>
                </a:cxn>
                <a:cxn ang="0">
                  <a:pos x="0" y="1640"/>
                </a:cxn>
              </a:cxnLst>
              <a:rect l="0" t="0" r="r" b="b"/>
              <a:pathLst>
                <a:path w="1026" h="1640">
                  <a:moveTo>
                    <a:pt x="1026" y="0"/>
                  </a:moveTo>
                  <a:lnTo>
                    <a:pt x="0" y="164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9382" name="Oval 38"/>
            <p:cNvSpPr>
              <a:spLocks noChangeArrowheads="1"/>
            </p:cNvSpPr>
            <p:nvPr/>
          </p:nvSpPr>
          <p:spPr bwMode="auto">
            <a:xfrm flipV="1">
              <a:off x="2736" y="326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9387" name="Text Box 43"/>
            <p:cNvSpPr txBox="1">
              <a:spLocks noChangeArrowheads="1"/>
            </p:cNvSpPr>
            <p:nvPr/>
          </p:nvSpPr>
          <p:spPr bwMode="auto">
            <a:xfrm>
              <a:off x="2496" y="326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69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6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6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569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9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9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569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9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9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6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56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569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56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6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9" grpId="0" animBg="1"/>
      <p:bldP spid="569351" grpId="0" animBg="1"/>
      <p:bldP spid="569357" grpId="0"/>
      <p:bldP spid="569358" grpId="0"/>
      <p:bldP spid="569359" grpId="0"/>
      <p:bldP spid="569372" grpId="0"/>
      <p:bldP spid="569377" grpId="0" animBg="1"/>
      <p:bldP spid="5693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Freeform 2"/>
          <p:cNvSpPr>
            <a:spLocks/>
          </p:cNvSpPr>
          <p:nvPr/>
        </p:nvSpPr>
        <p:spPr bwMode="auto">
          <a:xfrm>
            <a:off x="1143000" y="3657600"/>
            <a:ext cx="6588125" cy="2016125"/>
          </a:xfrm>
          <a:custGeom>
            <a:avLst/>
            <a:gdLst/>
            <a:ahLst/>
            <a:cxnLst>
              <a:cxn ang="0">
                <a:pos x="376" y="826"/>
              </a:cxn>
              <a:cxn ang="0">
                <a:pos x="29" y="429"/>
              </a:cxn>
              <a:cxn ang="0">
                <a:pos x="549" y="123"/>
              </a:cxn>
              <a:cxn ang="0">
                <a:pos x="2413" y="1"/>
              </a:cxn>
              <a:cxn ang="0">
                <a:pos x="3712" y="116"/>
              </a:cxn>
              <a:cxn ang="0">
                <a:pos x="4147" y="398"/>
              </a:cxn>
              <a:cxn ang="0">
                <a:pos x="3728" y="1060"/>
              </a:cxn>
              <a:cxn ang="0">
                <a:pos x="2392" y="1080"/>
              </a:cxn>
              <a:cxn ang="0">
                <a:pos x="1808" y="1112"/>
              </a:cxn>
              <a:cxn ang="0">
                <a:pos x="1032" y="1096"/>
              </a:cxn>
              <a:cxn ang="0">
                <a:pos x="376" y="826"/>
              </a:cxn>
            </a:cxnLst>
            <a:rect l="0" t="0" r="r" b="b"/>
            <a:pathLst>
              <a:path w="4150" h="1174">
                <a:moveTo>
                  <a:pt x="376" y="826"/>
                </a:moveTo>
                <a:cubicBezTo>
                  <a:pt x="231" y="744"/>
                  <a:pt x="0" y="546"/>
                  <a:pt x="29" y="429"/>
                </a:cubicBezTo>
                <a:cubicBezTo>
                  <a:pt x="58" y="312"/>
                  <a:pt x="152" y="195"/>
                  <a:pt x="549" y="123"/>
                </a:cubicBezTo>
                <a:cubicBezTo>
                  <a:pt x="946" y="52"/>
                  <a:pt x="1886" y="2"/>
                  <a:pt x="2413" y="1"/>
                </a:cubicBezTo>
                <a:cubicBezTo>
                  <a:pt x="2940" y="0"/>
                  <a:pt x="3423" y="50"/>
                  <a:pt x="3712" y="116"/>
                </a:cubicBezTo>
                <a:cubicBezTo>
                  <a:pt x="4001" y="182"/>
                  <a:pt x="4144" y="241"/>
                  <a:pt x="4147" y="398"/>
                </a:cubicBezTo>
                <a:cubicBezTo>
                  <a:pt x="4150" y="555"/>
                  <a:pt x="4020" y="946"/>
                  <a:pt x="3728" y="1060"/>
                </a:cubicBezTo>
                <a:cubicBezTo>
                  <a:pt x="3436" y="1174"/>
                  <a:pt x="2712" y="1071"/>
                  <a:pt x="2392" y="1080"/>
                </a:cubicBezTo>
                <a:cubicBezTo>
                  <a:pt x="2072" y="1089"/>
                  <a:pt x="2035" y="1109"/>
                  <a:pt x="1808" y="1112"/>
                </a:cubicBezTo>
                <a:cubicBezTo>
                  <a:pt x="1581" y="1115"/>
                  <a:pt x="1271" y="1144"/>
                  <a:pt x="1032" y="1096"/>
                </a:cubicBezTo>
                <a:cubicBezTo>
                  <a:pt x="793" y="1048"/>
                  <a:pt x="513" y="882"/>
                  <a:pt x="376" y="8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72455" name="Freeform 39"/>
          <p:cNvSpPr>
            <a:spLocks/>
          </p:cNvSpPr>
          <p:nvPr/>
        </p:nvSpPr>
        <p:spPr bwMode="auto">
          <a:xfrm>
            <a:off x="2552700" y="1282700"/>
            <a:ext cx="3467100" cy="4114800"/>
          </a:xfrm>
          <a:custGeom>
            <a:avLst/>
            <a:gdLst/>
            <a:ahLst/>
            <a:cxnLst>
              <a:cxn ang="0">
                <a:pos x="328" y="2592"/>
              </a:cxn>
              <a:cxn ang="0">
                <a:pos x="2184" y="800"/>
              </a:cxn>
              <a:cxn ang="0">
                <a:pos x="2168" y="784"/>
              </a:cxn>
              <a:cxn ang="0">
                <a:pos x="1856" y="0"/>
              </a:cxn>
              <a:cxn ang="0">
                <a:pos x="0" y="1760"/>
              </a:cxn>
              <a:cxn ang="0">
                <a:pos x="328" y="2592"/>
              </a:cxn>
            </a:cxnLst>
            <a:rect l="0" t="0" r="r" b="b"/>
            <a:pathLst>
              <a:path w="2184" h="2592">
                <a:moveTo>
                  <a:pt x="328" y="2592"/>
                </a:moveTo>
                <a:cubicBezTo>
                  <a:pt x="328" y="2576"/>
                  <a:pt x="1875" y="1093"/>
                  <a:pt x="2184" y="800"/>
                </a:cubicBezTo>
                <a:lnTo>
                  <a:pt x="2168" y="784"/>
                </a:lnTo>
                <a:lnTo>
                  <a:pt x="1856" y="0"/>
                </a:lnTo>
                <a:lnTo>
                  <a:pt x="0" y="1760"/>
                </a:lnTo>
                <a:lnTo>
                  <a:pt x="328" y="2592"/>
                </a:lnTo>
                <a:close/>
              </a:path>
            </a:pathLst>
          </a:custGeom>
          <a:solidFill>
            <a:srgbClr val="3399FF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2419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СК.</a:t>
            </a:r>
          </a:p>
          <a:p>
            <a:r>
              <a:rPr lang="ru-RU" sz="2400"/>
              <a:t>АВС</a:t>
            </a:r>
            <a:r>
              <a:rPr lang="en-US" sz="2400"/>
              <a:t>D – </a:t>
            </a:r>
            <a:r>
              <a:rPr lang="ru-RU" sz="2400"/>
              <a:t>прямоугольник.</a:t>
            </a:r>
          </a:p>
        </p:txBody>
      </p:sp>
      <p:sp>
        <p:nvSpPr>
          <p:cNvPr id="572421" name="Freeform 5"/>
          <p:cNvSpPr>
            <a:spLocks/>
          </p:cNvSpPr>
          <p:nvPr/>
        </p:nvSpPr>
        <p:spPr bwMode="auto">
          <a:xfrm>
            <a:off x="3770313" y="4678363"/>
            <a:ext cx="236537" cy="5667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" y="86"/>
              </a:cxn>
              <a:cxn ang="0">
                <a:pos x="143" y="218"/>
              </a:cxn>
              <a:cxn ang="0">
                <a:pos x="131" y="357"/>
              </a:cxn>
            </a:cxnLst>
            <a:rect l="0" t="0" r="r" b="b"/>
            <a:pathLst>
              <a:path w="149" h="357">
                <a:moveTo>
                  <a:pt x="0" y="0"/>
                </a:moveTo>
                <a:cubicBezTo>
                  <a:pt x="15" y="15"/>
                  <a:pt x="70" y="50"/>
                  <a:pt x="94" y="86"/>
                </a:cubicBezTo>
                <a:cubicBezTo>
                  <a:pt x="118" y="122"/>
                  <a:pt x="137" y="173"/>
                  <a:pt x="143" y="218"/>
                </a:cubicBezTo>
                <a:cubicBezTo>
                  <a:pt x="149" y="263"/>
                  <a:pt x="133" y="328"/>
                  <a:pt x="131" y="35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2422" name="Text Box 6"/>
          <p:cNvSpPr txBox="1">
            <a:spLocks noChangeArrowheads="1"/>
          </p:cNvSpPr>
          <p:nvPr/>
        </p:nvSpPr>
        <p:spPr bwMode="auto">
          <a:xfrm>
            <a:off x="5410200" y="914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72423" name="Freeform 7"/>
          <p:cNvSpPr>
            <a:spLocks/>
          </p:cNvSpPr>
          <p:nvPr/>
        </p:nvSpPr>
        <p:spPr bwMode="auto">
          <a:xfrm>
            <a:off x="3038475" y="4991100"/>
            <a:ext cx="2921000" cy="381000"/>
          </a:xfrm>
          <a:custGeom>
            <a:avLst/>
            <a:gdLst/>
            <a:ahLst/>
            <a:cxnLst>
              <a:cxn ang="0">
                <a:pos x="1840" y="0"/>
              </a:cxn>
              <a:cxn ang="0">
                <a:pos x="0" y="240"/>
              </a:cxn>
            </a:cxnLst>
            <a:rect l="0" t="0" r="r" b="b"/>
            <a:pathLst>
              <a:path w="1840" h="240">
                <a:moveTo>
                  <a:pt x="1840" y="0"/>
                </a:moveTo>
                <a:lnTo>
                  <a:pt x="0" y="24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2424" name="Text Box 8"/>
          <p:cNvSpPr txBox="1">
            <a:spLocks noChangeArrowheads="1"/>
          </p:cNvSpPr>
          <p:nvPr/>
        </p:nvSpPr>
        <p:spPr bwMode="auto">
          <a:xfrm>
            <a:off x="6019800" y="228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grpSp>
        <p:nvGrpSpPr>
          <p:cNvPr id="572425" name="Group 9"/>
          <p:cNvGrpSpPr>
            <a:grpSpLocks/>
          </p:cNvGrpSpPr>
          <p:nvPr/>
        </p:nvGrpSpPr>
        <p:grpSpPr bwMode="auto">
          <a:xfrm>
            <a:off x="5527675" y="2514600"/>
            <a:ext cx="488950" cy="2895600"/>
            <a:chOff x="1344" y="1584"/>
            <a:chExt cx="308" cy="1824"/>
          </a:xfrm>
        </p:grpSpPr>
        <p:sp>
          <p:nvSpPr>
            <p:cNvPr id="572426" name="Text Box 10"/>
            <p:cNvSpPr txBox="1">
              <a:spLocks noChangeArrowheads="1"/>
            </p:cNvSpPr>
            <p:nvPr/>
          </p:nvSpPr>
          <p:spPr bwMode="auto">
            <a:xfrm>
              <a:off x="1344" y="31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72427" name="Freeform 11"/>
            <p:cNvSpPr>
              <a:spLocks/>
            </p:cNvSpPr>
            <p:nvPr/>
          </p:nvSpPr>
          <p:spPr bwMode="auto">
            <a:xfrm>
              <a:off x="1608" y="1584"/>
              <a:ext cx="44" cy="156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1552"/>
                </a:cxn>
                <a:cxn ang="0">
                  <a:pos x="0" y="1568"/>
                </a:cxn>
              </a:cxnLst>
              <a:rect l="0" t="0" r="r" b="b"/>
              <a:pathLst>
                <a:path w="44" h="1568">
                  <a:moveTo>
                    <a:pt x="44" y="0"/>
                  </a:moveTo>
                  <a:cubicBezTo>
                    <a:pt x="32" y="312"/>
                    <a:pt x="7" y="1285"/>
                    <a:pt x="0" y="1552"/>
                  </a:cubicBezTo>
                  <a:lnTo>
                    <a:pt x="0" y="156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2428" name="Oval 12"/>
            <p:cNvSpPr>
              <a:spLocks noChangeArrowheads="1"/>
            </p:cNvSpPr>
            <p:nvPr/>
          </p:nvSpPr>
          <p:spPr bwMode="auto">
            <a:xfrm flipV="1">
              <a:off x="1584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72429" name="Rectangle 13"/>
          <p:cNvSpPr>
            <a:spLocks noChangeArrowheads="1"/>
          </p:cNvSpPr>
          <p:nvPr/>
        </p:nvSpPr>
        <p:spPr bwMode="auto">
          <a:xfrm>
            <a:off x="5938838" y="3657600"/>
            <a:ext cx="690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72430" name="Rectangle 14"/>
          <p:cNvSpPr>
            <a:spLocks noChangeArrowheads="1"/>
          </p:cNvSpPr>
          <p:nvPr/>
        </p:nvSpPr>
        <p:spPr bwMode="auto">
          <a:xfrm rot="-2710497">
            <a:off x="3966369" y="3772694"/>
            <a:ext cx="684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sp>
        <p:nvSpPr>
          <p:cNvPr id="572431" name="Rectangle 15"/>
          <p:cNvSpPr>
            <a:spLocks noChangeArrowheads="1"/>
          </p:cNvSpPr>
          <p:nvPr/>
        </p:nvSpPr>
        <p:spPr bwMode="auto">
          <a:xfrm rot="-575224">
            <a:off x="4308475" y="51054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72432" name="Group 16"/>
          <p:cNvGrpSpPr>
            <a:grpSpLocks/>
          </p:cNvGrpSpPr>
          <p:nvPr/>
        </p:nvGrpSpPr>
        <p:grpSpPr bwMode="auto">
          <a:xfrm>
            <a:off x="1749425" y="1066800"/>
            <a:ext cx="1027113" cy="787400"/>
            <a:chOff x="1392" y="3488"/>
            <a:chExt cx="676" cy="496"/>
          </a:xfrm>
        </p:grpSpPr>
        <p:graphicFrame>
          <p:nvGraphicFramePr>
            <p:cNvPr id="572433" name="Object 17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72433" name="Формула" r:id="rId4" imgW="190440" imgH="152280" progId="Equation.3">
                <p:embed/>
              </p:oleObj>
            </a:graphicData>
          </a:graphic>
        </p:graphicFrame>
        <p:sp>
          <p:nvSpPr>
            <p:cNvPr id="572434" name="Text Box 18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72435" name="Group 19"/>
          <p:cNvGrpSpPr>
            <a:grpSpLocks/>
          </p:cNvGrpSpPr>
          <p:nvPr/>
        </p:nvGrpSpPr>
        <p:grpSpPr bwMode="auto">
          <a:xfrm>
            <a:off x="152400" y="1270000"/>
            <a:ext cx="1881188" cy="850900"/>
            <a:chOff x="2742" y="1600"/>
            <a:chExt cx="1185" cy="536"/>
          </a:xfrm>
        </p:grpSpPr>
        <p:sp>
          <p:nvSpPr>
            <p:cNvPr id="572436" name="Text Box 20"/>
            <p:cNvSpPr txBox="1">
              <a:spLocks noChangeArrowheads="1"/>
            </p:cNvSpPr>
            <p:nvPr/>
          </p:nvSpPr>
          <p:spPr bwMode="auto">
            <a:xfrm>
              <a:off x="2742" y="1600"/>
              <a:ext cx="118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B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72437" name="Group 21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72438" name="Object 22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72438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72439" name="Text Box 23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72440" name="Group 24"/>
          <p:cNvGrpSpPr>
            <a:grpSpLocks/>
          </p:cNvGrpSpPr>
          <p:nvPr/>
        </p:nvGrpSpPr>
        <p:grpSpPr bwMode="auto">
          <a:xfrm>
            <a:off x="2657475" y="1320800"/>
            <a:ext cx="1901825" cy="854075"/>
            <a:chOff x="4320" y="1632"/>
            <a:chExt cx="1198" cy="538"/>
          </a:xfrm>
        </p:grpSpPr>
        <p:sp>
          <p:nvSpPr>
            <p:cNvPr id="572441" name="Text Box 25"/>
            <p:cNvSpPr txBox="1">
              <a:spLocks noChangeArrowheads="1"/>
            </p:cNvSpPr>
            <p:nvPr/>
          </p:nvSpPr>
          <p:spPr bwMode="auto">
            <a:xfrm>
              <a:off x="4320" y="1632"/>
              <a:ext cx="119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72442" name="Object 26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72442" name="Формула" r:id="rId6" imgW="152280" imgH="164880" progId="Equation.3">
                <p:embed/>
              </p:oleObj>
            </a:graphicData>
          </a:graphic>
        </p:graphicFrame>
        <p:sp>
          <p:nvSpPr>
            <p:cNvPr id="572443" name="Text Box 27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72444" name="Rectangle 28"/>
          <p:cNvSpPr>
            <a:spLocks noChangeArrowheads="1"/>
          </p:cNvSpPr>
          <p:nvPr/>
        </p:nvSpPr>
        <p:spPr bwMode="auto">
          <a:xfrm>
            <a:off x="990600" y="6172200"/>
            <a:ext cx="741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ВС</a:t>
            </a:r>
            <a:r>
              <a:rPr lang="en-US" sz="2400"/>
              <a:t>N</a:t>
            </a:r>
            <a:r>
              <a:rPr lang="ru-RU" sz="2400"/>
              <a:t> – линейный угол двугранного угла ВАСК</a:t>
            </a:r>
          </a:p>
        </p:txBody>
      </p:sp>
      <p:sp>
        <p:nvSpPr>
          <p:cNvPr id="572445" name="Oval 29"/>
          <p:cNvSpPr>
            <a:spLocks noChangeArrowheads="1"/>
          </p:cNvSpPr>
          <p:nvPr/>
        </p:nvSpPr>
        <p:spPr bwMode="auto">
          <a:xfrm flipV="1">
            <a:off x="5984875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2446" name="Text Box 30"/>
          <p:cNvSpPr txBox="1">
            <a:spLocks noChangeArrowheads="1"/>
          </p:cNvSpPr>
          <p:nvPr/>
        </p:nvSpPr>
        <p:spPr bwMode="auto">
          <a:xfrm>
            <a:off x="6899275" y="426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sp>
        <p:nvSpPr>
          <p:cNvPr id="572447" name="Freeform 31"/>
          <p:cNvSpPr>
            <a:spLocks/>
          </p:cNvSpPr>
          <p:nvPr/>
        </p:nvSpPr>
        <p:spPr bwMode="auto">
          <a:xfrm>
            <a:off x="2952750" y="4892675"/>
            <a:ext cx="288925" cy="288925"/>
          </a:xfrm>
          <a:custGeom>
            <a:avLst/>
            <a:gdLst/>
            <a:ahLst/>
            <a:cxnLst>
              <a:cxn ang="0">
                <a:pos x="182" y="182"/>
              </a:cxn>
              <a:cxn ang="0">
                <a:pos x="124" y="0"/>
              </a:cxn>
              <a:cxn ang="0">
                <a:pos x="0" y="108"/>
              </a:cxn>
            </a:cxnLst>
            <a:rect l="0" t="0" r="r" b="b"/>
            <a:pathLst>
              <a:path w="182" h="182">
                <a:moveTo>
                  <a:pt x="182" y="182"/>
                </a:moveTo>
                <a:lnTo>
                  <a:pt x="124" y="0"/>
                </a:lnTo>
                <a:lnTo>
                  <a:pt x="0" y="108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72448" name="Group 32"/>
          <p:cNvGrpSpPr>
            <a:grpSpLocks/>
          </p:cNvGrpSpPr>
          <p:nvPr/>
        </p:nvGrpSpPr>
        <p:grpSpPr bwMode="auto">
          <a:xfrm>
            <a:off x="2489200" y="3886200"/>
            <a:ext cx="863600" cy="2209800"/>
            <a:chOff x="1568" y="2448"/>
            <a:chExt cx="544" cy="1392"/>
          </a:xfrm>
        </p:grpSpPr>
        <p:sp>
          <p:nvSpPr>
            <p:cNvPr id="572449" name="Freeform 33"/>
            <p:cNvSpPr>
              <a:spLocks/>
            </p:cNvSpPr>
            <p:nvPr/>
          </p:nvSpPr>
          <p:spPr bwMode="auto">
            <a:xfrm>
              <a:off x="1568" y="2448"/>
              <a:ext cx="528" cy="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8" y="1392"/>
                </a:cxn>
              </a:cxnLst>
              <a:rect l="0" t="0" r="r" b="b"/>
              <a:pathLst>
                <a:path w="528" h="1392">
                  <a:moveTo>
                    <a:pt x="0" y="0"/>
                  </a:moveTo>
                  <a:lnTo>
                    <a:pt x="528" y="139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2450" name="Freeform 34"/>
            <p:cNvSpPr>
              <a:spLocks/>
            </p:cNvSpPr>
            <p:nvPr/>
          </p:nvSpPr>
          <p:spPr bwMode="auto">
            <a:xfrm>
              <a:off x="1968" y="3360"/>
              <a:ext cx="144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96" y="0"/>
                </a:cxn>
              </a:cxnLst>
              <a:rect l="0" t="0" r="r" b="b"/>
              <a:pathLst>
                <a:path w="144" h="144">
                  <a:moveTo>
                    <a:pt x="0" y="144"/>
                  </a:moveTo>
                  <a:lnTo>
                    <a:pt x="144" y="144"/>
                  </a:lnTo>
                  <a:lnTo>
                    <a:pt x="9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72451" name="Text Box 35"/>
          <p:cNvSpPr txBox="1">
            <a:spLocks noChangeArrowheads="1"/>
          </p:cNvSpPr>
          <p:nvPr/>
        </p:nvSpPr>
        <p:spPr bwMode="auto">
          <a:xfrm>
            <a:off x="2708275" y="5181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grpSp>
        <p:nvGrpSpPr>
          <p:cNvPr id="572452" name="Group 36"/>
          <p:cNvGrpSpPr>
            <a:grpSpLocks/>
          </p:cNvGrpSpPr>
          <p:nvPr/>
        </p:nvGrpSpPr>
        <p:grpSpPr bwMode="auto">
          <a:xfrm>
            <a:off x="3013075" y="2603500"/>
            <a:ext cx="2971800" cy="2806700"/>
            <a:chOff x="1898" y="1640"/>
            <a:chExt cx="1872" cy="1768"/>
          </a:xfrm>
        </p:grpSpPr>
        <p:sp>
          <p:nvSpPr>
            <p:cNvPr id="572453" name="Freeform 37"/>
            <p:cNvSpPr>
              <a:spLocks/>
            </p:cNvSpPr>
            <p:nvPr/>
          </p:nvSpPr>
          <p:spPr bwMode="auto">
            <a:xfrm>
              <a:off x="1946" y="1640"/>
              <a:ext cx="1824" cy="1728"/>
            </a:xfrm>
            <a:custGeom>
              <a:avLst/>
              <a:gdLst/>
              <a:ahLst/>
              <a:cxnLst>
                <a:cxn ang="0">
                  <a:pos x="1824" y="0"/>
                </a:cxn>
                <a:cxn ang="0">
                  <a:pos x="0" y="1728"/>
                </a:cxn>
              </a:cxnLst>
              <a:rect l="0" t="0" r="r" b="b"/>
              <a:pathLst>
                <a:path w="1824" h="1728">
                  <a:moveTo>
                    <a:pt x="1824" y="0"/>
                  </a:moveTo>
                  <a:lnTo>
                    <a:pt x="0" y="172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2454" name="Oval 38"/>
            <p:cNvSpPr>
              <a:spLocks noChangeArrowheads="1"/>
            </p:cNvSpPr>
            <p:nvPr/>
          </p:nvSpPr>
          <p:spPr bwMode="auto">
            <a:xfrm flipV="1">
              <a:off x="1898" y="336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72456" name="Text Box 40"/>
          <p:cNvSpPr txBox="1">
            <a:spLocks noChangeArrowheads="1"/>
          </p:cNvSpPr>
          <p:nvPr/>
        </p:nvSpPr>
        <p:spPr bwMode="auto">
          <a:xfrm>
            <a:off x="2362200" y="3505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7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2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2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2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72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2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2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7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2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2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7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2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2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72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72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2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572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2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2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57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72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2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2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572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7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21" grpId="0" animBg="1"/>
      <p:bldP spid="572423" grpId="0" animBg="1"/>
      <p:bldP spid="572429" grpId="0"/>
      <p:bldP spid="572430" grpId="0"/>
      <p:bldP spid="572431" grpId="0"/>
      <p:bldP spid="5724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Freeform 2"/>
          <p:cNvSpPr>
            <a:spLocks/>
          </p:cNvSpPr>
          <p:nvPr/>
        </p:nvSpPr>
        <p:spPr bwMode="auto">
          <a:xfrm>
            <a:off x="1143000" y="3657600"/>
            <a:ext cx="6588125" cy="2016125"/>
          </a:xfrm>
          <a:custGeom>
            <a:avLst/>
            <a:gdLst/>
            <a:ahLst/>
            <a:cxnLst>
              <a:cxn ang="0">
                <a:pos x="376" y="826"/>
              </a:cxn>
              <a:cxn ang="0">
                <a:pos x="29" y="429"/>
              </a:cxn>
              <a:cxn ang="0">
                <a:pos x="549" y="123"/>
              </a:cxn>
              <a:cxn ang="0">
                <a:pos x="2413" y="1"/>
              </a:cxn>
              <a:cxn ang="0">
                <a:pos x="3712" y="116"/>
              </a:cxn>
              <a:cxn ang="0">
                <a:pos x="4147" y="398"/>
              </a:cxn>
              <a:cxn ang="0">
                <a:pos x="3728" y="1060"/>
              </a:cxn>
              <a:cxn ang="0">
                <a:pos x="2392" y="1080"/>
              </a:cxn>
              <a:cxn ang="0">
                <a:pos x="1808" y="1112"/>
              </a:cxn>
              <a:cxn ang="0">
                <a:pos x="1032" y="1096"/>
              </a:cxn>
              <a:cxn ang="0">
                <a:pos x="376" y="826"/>
              </a:cxn>
            </a:cxnLst>
            <a:rect l="0" t="0" r="r" b="b"/>
            <a:pathLst>
              <a:path w="4150" h="1174">
                <a:moveTo>
                  <a:pt x="376" y="826"/>
                </a:moveTo>
                <a:cubicBezTo>
                  <a:pt x="231" y="744"/>
                  <a:pt x="0" y="546"/>
                  <a:pt x="29" y="429"/>
                </a:cubicBezTo>
                <a:cubicBezTo>
                  <a:pt x="58" y="312"/>
                  <a:pt x="152" y="195"/>
                  <a:pt x="549" y="123"/>
                </a:cubicBezTo>
                <a:cubicBezTo>
                  <a:pt x="946" y="52"/>
                  <a:pt x="1886" y="2"/>
                  <a:pt x="2413" y="1"/>
                </a:cubicBezTo>
                <a:cubicBezTo>
                  <a:pt x="2940" y="0"/>
                  <a:pt x="3423" y="50"/>
                  <a:pt x="3712" y="116"/>
                </a:cubicBezTo>
                <a:cubicBezTo>
                  <a:pt x="4001" y="182"/>
                  <a:pt x="4144" y="241"/>
                  <a:pt x="4147" y="398"/>
                </a:cubicBezTo>
                <a:cubicBezTo>
                  <a:pt x="4150" y="555"/>
                  <a:pt x="4020" y="946"/>
                  <a:pt x="3728" y="1060"/>
                </a:cubicBezTo>
                <a:cubicBezTo>
                  <a:pt x="3436" y="1174"/>
                  <a:pt x="2712" y="1071"/>
                  <a:pt x="2392" y="1080"/>
                </a:cubicBezTo>
                <a:cubicBezTo>
                  <a:pt x="2072" y="1089"/>
                  <a:pt x="2035" y="1109"/>
                  <a:pt x="1808" y="1112"/>
                </a:cubicBezTo>
                <a:cubicBezTo>
                  <a:pt x="1581" y="1115"/>
                  <a:pt x="1271" y="1144"/>
                  <a:pt x="1032" y="1096"/>
                </a:cubicBezTo>
                <a:cubicBezTo>
                  <a:pt x="793" y="1048"/>
                  <a:pt x="513" y="882"/>
                  <a:pt x="376" y="8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75531" name="Group 43"/>
          <p:cNvGrpSpPr>
            <a:grpSpLocks/>
          </p:cNvGrpSpPr>
          <p:nvPr/>
        </p:nvGrpSpPr>
        <p:grpSpPr bwMode="auto">
          <a:xfrm>
            <a:off x="2816225" y="4038600"/>
            <a:ext cx="1450975" cy="752475"/>
            <a:chOff x="1774" y="2544"/>
            <a:chExt cx="914" cy="474"/>
          </a:xfrm>
        </p:grpSpPr>
        <p:sp>
          <p:nvSpPr>
            <p:cNvPr id="575530" name="Freeform 42"/>
            <p:cNvSpPr>
              <a:spLocks/>
            </p:cNvSpPr>
            <p:nvPr/>
          </p:nvSpPr>
          <p:spPr bwMode="auto">
            <a:xfrm>
              <a:off x="1774" y="2544"/>
              <a:ext cx="914" cy="474"/>
            </a:xfrm>
            <a:custGeom>
              <a:avLst/>
              <a:gdLst/>
              <a:ahLst/>
              <a:cxnLst>
                <a:cxn ang="0">
                  <a:pos x="778" y="8"/>
                </a:cxn>
                <a:cxn ang="0">
                  <a:pos x="0" y="474"/>
                </a:cxn>
                <a:cxn ang="0">
                  <a:pos x="868" y="462"/>
                </a:cxn>
                <a:cxn ang="0">
                  <a:pos x="914" y="336"/>
                </a:cxn>
                <a:cxn ang="0">
                  <a:pos x="914" y="144"/>
                </a:cxn>
                <a:cxn ang="0">
                  <a:pos x="866" y="48"/>
                </a:cxn>
                <a:cxn ang="0">
                  <a:pos x="770" y="0"/>
                </a:cxn>
              </a:cxnLst>
              <a:rect l="0" t="0" r="r" b="b"/>
              <a:pathLst>
                <a:path w="914" h="474">
                  <a:moveTo>
                    <a:pt x="778" y="8"/>
                  </a:moveTo>
                  <a:lnTo>
                    <a:pt x="0" y="474"/>
                  </a:lnTo>
                  <a:lnTo>
                    <a:pt x="868" y="462"/>
                  </a:lnTo>
                  <a:lnTo>
                    <a:pt x="914" y="336"/>
                  </a:lnTo>
                  <a:lnTo>
                    <a:pt x="914" y="144"/>
                  </a:lnTo>
                  <a:lnTo>
                    <a:pt x="866" y="48"/>
                  </a:lnTo>
                  <a:lnTo>
                    <a:pt x="770" y="0"/>
                  </a:lnTo>
                </a:path>
              </a:pathLst>
            </a:custGeom>
            <a:gradFill rotWithShape="1">
              <a:gsLst>
                <a:gs pos="0">
                  <a:srgbClr val="FF3300"/>
                </a:gs>
                <a:gs pos="100000">
                  <a:srgbClr val="FFA18B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5493" name="Freeform 5"/>
            <p:cNvSpPr>
              <a:spLocks/>
            </p:cNvSpPr>
            <p:nvPr/>
          </p:nvSpPr>
          <p:spPr bwMode="auto">
            <a:xfrm>
              <a:off x="2328" y="2696"/>
              <a:ext cx="77" cy="3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" y="30"/>
                </a:cxn>
                <a:cxn ang="0">
                  <a:pos x="71" y="162"/>
                </a:cxn>
                <a:cxn ang="0">
                  <a:pos x="59" y="301"/>
                </a:cxn>
              </a:cxnLst>
              <a:rect l="0" t="0" r="r" b="b"/>
              <a:pathLst>
                <a:path w="77" h="301">
                  <a:moveTo>
                    <a:pt x="0" y="0"/>
                  </a:moveTo>
                  <a:cubicBezTo>
                    <a:pt x="1" y="5"/>
                    <a:pt x="10" y="3"/>
                    <a:pt x="22" y="30"/>
                  </a:cubicBezTo>
                  <a:cubicBezTo>
                    <a:pt x="34" y="57"/>
                    <a:pt x="65" y="117"/>
                    <a:pt x="71" y="162"/>
                  </a:cubicBezTo>
                  <a:cubicBezTo>
                    <a:pt x="77" y="207"/>
                    <a:pt x="61" y="272"/>
                    <a:pt x="59" y="301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75492" name="Rectangle 4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СК.</a:t>
            </a:r>
          </a:p>
          <a:p>
            <a:r>
              <a:rPr lang="ru-RU" sz="2400"/>
              <a:t>АВС</a:t>
            </a:r>
            <a:r>
              <a:rPr lang="en-US" sz="2400"/>
              <a:t>D – </a:t>
            </a:r>
            <a:r>
              <a:rPr lang="ru-RU" sz="2400"/>
              <a:t>параллелограмм, угол С острый.</a:t>
            </a:r>
          </a:p>
        </p:txBody>
      </p:sp>
      <p:sp>
        <p:nvSpPr>
          <p:cNvPr id="575494" name="Text Box 6"/>
          <p:cNvSpPr txBox="1">
            <a:spLocks noChangeArrowheads="1"/>
          </p:cNvSpPr>
          <p:nvPr/>
        </p:nvSpPr>
        <p:spPr bwMode="auto">
          <a:xfrm>
            <a:off x="4495800" y="160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75495" name="Freeform 7"/>
          <p:cNvSpPr>
            <a:spLocks/>
          </p:cNvSpPr>
          <p:nvPr/>
        </p:nvSpPr>
        <p:spPr bwMode="auto">
          <a:xfrm>
            <a:off x="2819400" y="4762500"/>
            <a:ext cx="2171700" cy="38100"/>
          </a:xfrm>
          <a:custGeom>
            <a:avLst/>
            <a:gdLst/>
            <a:ahLst/>
            <a:cxnLst>
              <a:cxn ang="0">
                <a:pos x="1368" y="0"/>
              </a:cxn>
              <a:cxn ang="0">
                <a:pos x="0" y="24"/>
              </a:cxn>
            </a:cxnLst>
            <a:rect l="0" t="0" r="r" b="b"/>
            <a:pathLst>
              <a:path w="1368" h="24">
                <a:moveTo>
                  <a:pt x="1368" y="0"/>
                </a:moveTo>
                <a:lnTo>
                  <a:pt x="0" y="24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5496" name="Text Box 8"/>
          <p:cNvSpPr txBox="1">
            <a:spLocks noChangeArrowheads="1"/>
          </p:cNvSpPr>
          <p:nvPr/>
        </p:nvSpPr>
        <p:spPr bwMode="auto">
          <a:xfrm>
            <a:off x="50292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75501" name="Rectangle 13"/>
          <p:cNvSpPr>
            <a:spLocks noChangeArrowheads="1"/>
          </p:cNvSpPr>
          <p:nvPr/>
        </p:nvSpPr>
        <p:spPr bwMode="auto">
          <a:xfrm>
            <a:off x="4953000" y="3886200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75503" name="Rectangle 15"/>
          <p:cNvSpPr>
            <a:spLocks noChangeArrowheads="1"/>
          </p:cNvSpPr>
          <p:nvPr/>
        </p:nvSpPr>
        <p:spPr bwMode="auto">
          <a:xfrm>
            <a:off x="3810000" y="47244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75504" name="Group 16"/>
          <p:cNvGrpSpPr>
            <a:grpSpLocks/>
          </p:cNvGrpSpPr>
          <p:nvPr/>
        </p:nvGrpSpPr>
        <p:grpSpPr bwMode="auto">
          <a:xfrm>
            <a:off x="1749425" y="1066800"/>
            <a:ext cx="1027113" cy="787400"/>
            <a:chOff x="1392" y="3488"/>
            <a:chExt cx="676" cy="496"/>
          </a:xfrm>
        </p:grpSpPr>
        <p:graphicFrame>
          <p:nvGraphicFramePr>
            <p:cNvPr id="575505" name="Object 17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75505" name="Формула" r:id="rId4" imgW="190440" imgH="152280" progId="Equation.3">
                <p:embed/>
              </p:oleObj>
            </a:graphicData>
          </a:graphic>
        </p:graphicFrame>
        <p:sp>
          <p:nvSpPr>
            <p:cNvPr id="575506" name="Text Box 18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75507" name="Group 19"/>
          <p:cNvGrpSpPr>
            <a:grpSpLocks/>
          </p:cNvGrpSpPr>
          <p:nvPr/>
        </p:nvGrpSpPr>
        <p:grpSpPr bwMode="auto">
          <a:xfrm>
            <a:off x="152400" y="1270000"/>
            <a:ext cx="1920875" cy="850900"/>
            <a:chOff x="2742" y="1600"/>
            <a:chExt cx="1210" cy="536"/>
          </a:xfrm>
        </p:grpSpPr>
        <p:sp>
          <p:nvSpPr>
            <p:cNvPr id="575508" name="Text Box 20"/>
            <p:cNvSpPr txBox="1">
              <a:spLocks noChangeArrowheads="1"/>
            </p:cNvSpPr>
            <p:nvPr/>
          </p:nvSpPr>
          <p:spPr bwMode="auto">
            <a:xfrm>
              <a:off x="2742" y="1600"/>
              <a:ext cx="12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75509" name="Group 21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75510" name="Object 22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75510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75511" name="Text Box 23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75512" name="Group 24"/>
          <p:cNvGrpSpPr>
            <a:grpSpLocks/>
          </p:cNvGrpSpPr>
          <p:nvPr/>
        </p:nvGrpSpPr>
        <p:grpSpPr bwMode="auto">
          <a:xfrm>
            <a:off x="2657475" y="1320800"/>
            <a:ext cx="1941513" cy="854075"/>
            <a:chOff x="4320" y="1632"/>
            <a:chExt cx="1223" cy="538"/>
          </a:xfrm>
        </p:grpSpPr>
        <p:sp>
          <p:nvSpPr>
            <p:cNvPr id="575513" name="Text Box 25"/>
            <p:cNvSpPr txBox="1">
              <a:spLocks noChangeArrowheads="1"/>
            </p:cNvSpPr>
            <p:nvPr/>
          </p:nvSpPr>
          <p:spPr bwMode="auto">
            <a:xfrm>
              <a:off x="4320" y="1632"/>
              <a:ext cx="122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NM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75514" name="Object 26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75514" name="Формула" r:id="rId6" imgW="152280" imgH="164880" progId="Equation.3">
                <p:embed/>
              </p:oleObj>
            </a:graphicData>
          </a:graphic>
        </p:graphicFrame>
        <p:sp>
          <p:nvSpPr>
            <p:cNvPr id="575515" name="Text Box 27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75516" name="Rectangle 28"/>
          <p:cNvSpPr>
            <a:spLocks noChangeArrowheads="1"/>
          </p:cNvSpPr>
          <p:nvPr/>
        </p:nvSpPr>
        <p:spPr bwMode="auto">
          <a:xfrm>
            <a:off x="990600" y="6172200"/>
            <a:ext cx="746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</a:t>
            </a:r>
            <a:r>
              <a:rPr lang="en-US" sz="2400"/>
              <a:t>MN</a:t>
            </a:r>
            <a:r>
              <a:rPr lang="ru-RU" sz="2400"/>
              <a:t> –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</a:t>
            </a:r>
          </a:p>
        </p:txBody>
      </p:sp>
      <p:sp>
        <p:nvSpPr>
          <p:cNvPr id="575518" name="Text Box 30"/>
          <p:cNvSpPr txBox="1">
            <a:spLocks noChangeArrowheads="1"/>
          </p:cNvSpPr>
          <p:nvPr/>
        </p:nvSpPr>
        <p:spPr bwMode="auto">
          <a:xfrm>
            <a:off x="6705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grpSp>
        <p:nvGrpSpPr>
          <p:cNvPr id="575520" name="Group 32"/>
          <p:cNvGrpSpPr>
            <a:grpSpLocks/>
          </p:cNvGrpSpPr>
          <p:nvPr/>
        </p:nvGrpSpPr>
        <p:grpSpPr bwMode="auto">
          <a:xfrm>
            <a:off x="2286000" y="3352800"/>
            <a:ext cx="863600" cy="2209800"/>
            <a:chOff x="1568" y="2448"/>
            <a:chExt cx="544" cy="1392"/>
          </a:xfrm>
        </p:grpSpPr>
        <p:sp>
          <p:nvSpPr>
            <p:cNvPr id="575521" name="Freeform 33"/>
            <p:cNvSpPr>
              <a:spLocks/>
            </p:cNvSpPr>
            <p:nvPr/>
          </p:nvSpPr>
          <p:spPr bwMode="auto">
            <a:xfrm>
              <a:off x="1568" y="2448"/>
              <a:ext cx="528" cy="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8" y="1392"/>
                </a:cxn>
              </a:cxnLst>
              <a:rect l="0" t="0" r="r" b="b"/>
              <a:pathLst>
                <a:path w="528" h="1392">
                  <a:moveTo>
                    <a:pt x="0" y="0"/>
                  </a:moveTo>
                  <a:lnTo>
                    <a:pt x="528" y="139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5522" name="Freeform 34"/>
            <p:cNvSpPr>
              <a:spLocks/>
            </p:cNvSpPr>
            <p:nvPr/>
          </p:nvSpPr>
          <p:spPr bwMode="auto">
            <a:xfrm>
              <a:off x="1968" y="3360"/>
              <a:ext cx="144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96" y="0"/>
                </a:cxn>
              </a:cxnLst>
              <a:rect l="0" t="0" r="r" b="b"/>
              <a:pathLst>
                <a:path w="144" h="144">
                  <a:moveTo>
                    <a:pt x="0" y="144"/>
                  </a:moveTo>
                  <a:lnTo>
                    <a:pt x="144" y="144"/>
                  </a:lnTo>
                  <a:lnTo>
                    <a:pt x="9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75523" name="Text Box 35"/>
          <p:cNvSpPr txBox="1">
            <a:spLocks noChangeArrowheads="1"/>
          </p:cNvSpPr>
          <p:nvPr/>
        </p:nvSpPr>
        <p:spPr bwMode="auto">
          <a:xfrm>
            <a:off x="2708275" y="5181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sp>
        <p:nvSpPr>
          <p:cNvPr id="575527" name="Text Box 39"/>
          <p:cNvSpPr txBox="1">
            <a:spLocks noChangeArrowheads="1"/>
          </p:cNvSpPr>
          <p:nvPr/>
        </p:nvSpPr>
        <p:spPr bwMode="auto">
          <a:xfrm>
            <a:off x="2133600" y="3810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75534" name="Group 46"/>
          <p:cNvGrpSpPr>
            <a:grpSpLocks/>
          </p:cNvGrpSpPr>
          <p:nvPr/>
        </p:nvGrpSpPr>
        <p:grpSpPr bwMode="auto">
          <a:xfrm>
            <a:off x="4953000" y="3517900"/>
            <a:ext cx="457200" cy="1587500"/>
            <a:chOff x="3120" y="2216"/>
            <a:chExt cx="288" cy="1000"/>
          </a:xfrm>
        </p:grpSpPr>
        <p:sp>
          <p:nvSpPr>
            <p:cNvPr id="575529" name="Freeform 41"/>
            <p:cNvSpPr>
              <a:spLocks/>
            </p:cNvSpPr>
            <p:nvPr/>
          </p:nvSpPr>
          <p:spPr bwMode="auto">
            <a:xfrm>
              <a:off x="3144" y="2216"/>
              <a:ext cx="1" cy="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84"/>
                </a:cxn>
              </a:cxnLst>
              <a:rect l="0" t="0" r="r" b="b"/>
              <a:pathLst>
                <a:path w="1" h="784">
                  <a:moveTo>
                    <a:pt x="0" y="0"/>
                  </a:moveTo>
                  <a:lnTo>
                    <a:pt x="0" y="78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5500" name="Oval 12"/>
            <p:cNvSpPr>
              <a:spLocks noChangeArrowheads="1"/>
            </p:cNvSpPr>
            <p:nvPr/>
          </p:nvSpPr>
          <p:spPr bwMode="auto">
            <a:xfrm flipV="1">
              <a:off x="3120" y="297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5532" name="Text Box 44"/>
            <p:cNvSpPr txBox="1">
              <a:spLocks noChangeArrowheads="1"/>
            </p:cNvSpPr>
            <p:nvPr/>
          </p:nvSpPr>
          <p:spPr bwMode="auto">
            <a:xfrm>
              <a:off x="3120" y="292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75517" name="Oval 29"/>
          <p:cNvSpPr>
            <a:spLocks noChangeArrowheads="1"/>
          </p:cNvSpPr>
          <p:nvPr/>
        </p:nvSpPr>
        <p:spPr bwMode="auto">
          <a:xfrm flipV="1">
            <a:off x="4953000" y="3505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5491" name="Freeform 3"/>
          <p:cNvSpPr>
            <a:spLocks/>
          </p:cNvSpPr>
          <p:nvPr/>
        </p:nvSpPr>
        <p:spPr bwMode="auto">
          <a:xfrm>
            <a:off x="2501900" y="1968500"/>
            <a:ext cx="2489200" cy="3429000"/>
          </a:xfrm>
          <a:custGeom>
            <a:avLst/>
            <a:gdLst/>
            <a:ahLst/>
            <a:cxnLst>
              <a:cxn ang="0">
                <a:pos x="360" y="2160"/>
              </a:cxn>
              <a:cxn ang="0">
                <a:pos x="1568" y="976"/>
              </a:cxn>
              <a:cxn ang="0">
                <a:pos x="1568" y="976"/>
              </a:cxn>
              <a:cxn ang="0">
                <a:pos x="1264" y="0"/>
              </a:cxn>
              <a:cxn ang="0">
                <a:pos x="0" y="1216"/>
              </a:cxn>
              <a:cxn ang="0">
                <a:pos x="360" y="2160"/>
              </a:cxn>
            </a:cxnLst>
            <a:rect l="0" t="0" r="r" b="b"/>
            <a:pathLst>
              <a:path w="1568" h="2160">
                <a:moveTo>
                  <a:pt x="360" y="2160"/>
                </a:moveTo>
                <a:cubicBezTo>
                  <a:pt x="360" y="2144"/>
                  <a:pt x="1364" y="1173"/>
                  <a:pt x="1568" y="976"/>
                </a:cubicBezTo>
                <a:lnTo>
                  <a:pt x="1568" y="976"/>
                </a:lnTo>
                <a:lnTo>
                  <a:pt x="1264" y="0"/>
                </a:lnTo>
                <a:lnTo>
                  <a:pt x="0" y="1216"/>
                </a:lnTo>
                <a:lnTo>
                  <a:pt x="360" y="2160"/>
                </a:lnTo>
                <a:close/>
              </a:path>
            </a:pathLst>
          </a:custGeom>
          <a:solidFill>
            <a:srgbClr val="3399FF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5502" name="Rectangle 14"/>
          <p:cNvSpPr>
            <a:spLocks noChangeArrowheads="1"/>
          </p:cNvSpPr>
          <p:nvPr/>
        </p:nvSpPr>
        <p:spPr bwMode="auto">
          <a:xfrm rot="-1823221">
            <a:off x="3581400" y="37338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grpSp>
        <p:nvGrpSpPr>
          <p:cNvPr id="575535" name="Group 47"/>
          <p:cNvGrpSpPr>
            <a:grpSpLocks/>
          </p:cNvGrpSpPr>
          <p:nvPr/>
        </p:nvGrpSpPr>
        <p:grpSpPr bwMode="auto">
          <a:xfrm>
            <a:off x="2362200" y="3543300"/>
            <a:ext cx="2603500" cy="1485900"/>
            <a:chOff x="1488" y="2232"/>
            <a:chExt cx="1640" cy="936"/>
          </a:xfrm>
        </p:grpSpPr>
        <p:sp>
          <p:nvSpPr>
            <p:cNvPr id="575519" name="Freeform 31"/>
            <p:cNvSpPr>
              <a:spLocks/>
            </p:cNvSpPr>
            <p:nvPr/>
          </p:nvSpPr>
          <p:spPr bwMode="auto">
            <a:xfrm>
              <a:off x="1704" y="2736"/>
              <a:ext cx="225" cy="177"/>
            </a:xfrm>
            <a:custGeom>
              <a:avLst/>
              <a:gdLst/>
              <a:ahLst/>
              <a:cxnLst>
                <a:cxn ang="0">
                  <a:pos x="225" y="177"/>
                </a:cxn>
                <a:cxn ang="0">
                  <a:pos x="158" y="0"/>
                </a:cxn>
                <a:cxn ang="0">
                  <a:pos x="0" y="88"/>
                </a:cxn>
              </a:cxnLst>
              <a:rect l="0" t="0" r="r" b="b"/>
              <a:pathLst>
                <a:path w="225" h="177">
                  <a:moveTo>
                    <a:pt x="225" y="177"/>
                  </a:moveTo>
                  <a:lnTo>
                    <a:pt x="158" y="0"/>
                  </a:lnTo>
                  <a:lnTo>
                    <a:pt x="0" y="88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5525" name="Freeform 37"/>
            <p:cNvSpPr>
              <a:spLocks/>
            </p:cNvSpPr>
            <p:nvPr/>
          </p:nvSpPr>
          <p:spPr bwMode="auto">
            <a:xfrm>
              <a:off x="1784" y="2232"/>
              <a:ext cx="1344" cy="768"/>
            </a:xfrm>
            <a:custGeom>
              <a:avLst/>
              <a:gdLst/>
              <a:ahLst/>
              <a:cxnLst>
                <a:cxn ang="0">
                  <a:pos x="1344" y="0"/>
                </a:cxn>
                <a:cxn ang="0">
                  <a:pos x="0" y="768"/>
                </a:cxn>
              </a:cxnLst>
              <a:rect l="0" t="0" r="r" b="b"/>
              <a:pathLst>
                <a:path w="1344" h="768">
                  <a:moveTo>
                    <a:pt x="1344" y="0"/>
                  </a:moveTo>
                  <a:lnTo>
                    <a:pt x="0" y="76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5533" name="Text Box 45"/>
            <p:cNvSpPr txBox="1">
              <a:spLocks noChangeArrowheads="1"/>
            </p:cNvSpPr>
            <p:nvPr/>
          </p:nvSpPr>
          <p:spPr bwMode="auto">
            <a:xfrm>
              <a:off x="1488" y="288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75526" name="Oval 38"/>
          <p:cNvSpPr>
            <a:spLocks noChangeArrowheads="1"/>
          </p:cNvSpPr>
          <p:nvPr/>
        </p:nvSpPr>
        <p:spPr bwMode="auto">
          <a:xfrm flipV="1">
            <a:off x="2743200" y="4724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55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75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75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55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75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5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5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575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5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5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575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5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75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575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75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75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57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75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75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575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5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75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575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75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75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75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575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75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5" grpId="0" animBg="1"/>
      <p:bldP spid="575501" grpId="0"/>
      <p:bldP spid="575503" grpId="0"/>
      <p:bldP spid="575516" grpId="0"/>
      <p:bldP spid="575517" grpId="0" animBg="1"/>
      <p:bldP spid="575502" grpId="0"/>
      <p:bldP spid="5755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Freeform 2"/>
          <p:cNvSpPr>
            <a:spLocks/>
          </p:cNvSpPr>
          <p:nvPr/>
        </p:nvSpPr>
        <p:spPr bwMode="auto">
          <a:xfrm>
            <a:off x="1143000" y="3657600"/>
            <a:ext cx="6588125" cy="2016125"/>
          </a:xfrm>
          <a:custGeom>
            <a:avLst/>
            <a:gdLst/>
            <a:ahLst/>
            <a:cxnLst>
              <a:cxn ang="0">
                <a:pos x="376" y="826"/>
              </a:cxn>
              <a:cxn ang="0">
                <a:pos x="29" y="429"/>
              </a:cxn>
              <a:cxn ang="0">
                <a:pos x="549" y="123"/>
              </a:cxn>
              <a:cxn ang="0">
                <a:pos x="2413" y="1"/>
              </a:cxn>
              <a:cxn ang="0">
                <a:pos x="3712" y="116"/>
              </a:cxn>
              <a:cxn ang="0">
                <a:pos x="4147" y="398"/>
              </a:cxn>
              <a:cxn ang="0">
                <a:pos x="3728" y="1060"/>
              </a:cxn>
              <a:cxn ang="0">
                <a:pos x="2392" y="1080"/>
              </a:cxn>
              <a:cxn ang="0">
                <a:pos x="1808" y="1112"/>
              </a:cxn>
              <a:cxn ang="0">
                <a:pos x="1032" y="1096"/>
              </a:cxn>
              <a:cxn ang="0">
                <a:pos x="376" y="826"/>
              </a:cxn>
            </a:cxnLst>
            <a:rect l="0" t="0" r="r" b="b"/>
            <a:pathLst>
              <a:path w="4150" h="1174">
                <a:moveTo>
                  <a:pt x="376" y="826"/>
                </a:moveTo>
                <a:cubicBezTo>
                  <a:pt x="231" y="744"/>
                  <a:pt x="0" y="546"/>
                  <a:pt x="29" y="429"/>
                </a:cubicBezTo>
                <a:cubicBezTo>
                  <a:pt x="58" y="312"/>
                  <a:pt x="152" y="195"/>
                  <a:pt x="549" y="123"/>
                </a:cubicBezTo>
                <a:cubicBezTo>
                  <a:pt x="946" y="52"/>
                  <a:pt x="1886" y="2"/>
                  <a:pt x="2413" y="1"/>
                </a:cubicBezTo>
                <a:cubicBezTo>
                  <a:pt x="2940" y="0"/>
                  <a:pt x="3423" y="50"/>
                  <a:pt x="3712" y="116"/>
                </a:cubicBezTo>
                <a:cubicBezTo>
                  <a:pt x="4001" y="182"/>
                  <a:pt x="4144" y="241"/>
                  <a:pt x="4147" y="398"/>
                </a:cubicBezTo>
                <a:cubicBezTo>
                  <a:pt x="4150" y="555"/>
                  <a:pt x="4020" y="946"/>
                  <a:pt x="3728" y="1060"/>
                </a:cubicBezTo>
                <a:cubicBezTo>
                  <a:pt x="3436" y="1174"/>
                  <a:pt x="2712" y="1071"/>
                  <a:pt x="2392" y="1080"/>
                </a:cubicBezTo>
                <a:cubicBezTo>
                  <a:pt x="2072" y="1089"/>
                  <a:pt x="2035" y="1109"/>
                  <a:pt x="1808" y="1112"/>
                </a:cubicBezTo>
                <a:cubicBezTo>
                  <a:pt x="1581" y="1115"/>
                  <a:pt x="1271" y="1144"/>
                  <a:pt x="1032" y="1096"/>
                </a:cubicBezTo>
                <a:cubicBezTo>
                  <a:pt x="793" y="1048"/>
                  <a:pt x="513" y="882"/>
                  <a:pt x="376" y="8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77572" name="Freeform 36"/>
          <p:cNvSpPr>
            <a:spLocks/>
          </p:cNvSpPr>
          <p:nvPr/>
        </p:nvSpPr>
        <p:spPr bwMode="auto">
          <a:xfrm>
            <a:off x="1485900" y="2120900"/>
            <a:ext cx="4521200" cy="2946400"/>
          </a:xfrm>
          <a:custGeom>
            <a:avLst/>
            <a:gdLst/>
            <a:ahLst/>
            <a:cxnLst>
              <a:cxn ang="0">
                <a:pos x="1120" y="1856"/>
              </a:cxn>
              <a:cxn ang="0">
                <a:pos x="2832" y="464"/>
              </a:cxn>
              <a:cxn ang="0">
                <a:pos x="2848" y="464"/>
              </a:cxn>
              <a:cxn ang="0">
                <a:pos x="1712" y="0"/>
              </a:cxn>
              <a:cxn ang="0">
                <a:pos x="0" y="1440"/>
              </a:cxn>
              <a:cxn ang="0">
                <a:pos x="1120" y="1856"/>
              </a:cxn>
            </a:cxnLst>
            <a:rect l="0" t="0" r="r" b="b"/>
            <a:pathLst>
              <a:path w="2848" h="1856">
                <a:moveTo>
                  <a:pt x="1120" y="1856"/>
                </a:moveTo>
                <a:cubicBezTo>
                  <a:pt x="1120" y="1840"/>
                  <a:pt x="2552" y="701"/>
                  <a:pt x="2832" y="464"/>
                </a:cubicBezTo>
                <a:lnTo>
                  <a:pt x="2848" y="464"/>
                </a:lnTo>
                <a:lnTo>
                  <a:pt x="1712" y="0"/>
                </a:lnTo>
                <a:lnTo>
                  <a:pt x="0" y="1440"/>
                </a:lnTo>
                <a:lnTo>
                  <a:pt x="1120" y="1856"/>
                </a:lnTo>
                <a:close/>
              </a:path>
            </a:pathLst>
          </a:custGeom>
          <a:solidFill>
            <a:srgbClr val="3399FF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7540" name="Freeform 4"/>
          <p:cNvSpPr>
            <a:spLocks/>
          </p:cNvSpPr>
          <p:nvPr/>
        </p:nvSpPr>
        <p:spPr bwMode="auto">
          <a:xfrm>
            <a:off x="4127500" y="4160838"/>
            <a:ext cx="1346200" cy="1236662"/>
          </a:xfrm>
          <a:custGeom>
            <a:avLst/>
            <a:gdLst/>
            <a:ahLst/>
            <a:cxnLst>
              <a:cxn ang="0">
                <a:pos x="576" y="11"/>
              </a:cxn>
              <a:cxn ang="0">
                <a:pos x="0" y="779"/>
              </a:cxn>
              <a:cxn ang="0">
                <a:pos x="848" y="411"/>
              </a:cxn>
              <a:cxn ang="0">
                <a:pos x="806" y="237"/>
              </a:cxn>
              <a:cxn ang="0">
                <a:pos x="720" y="65"/>
              </a:cxn>
              <a:cxn ang="0">
                <a:pos x="634" y="0"/>
              </a:cxn>
              <a:cxn ang="0">
                <a:pos x="572" y="13"/>
              </a:cxn>
            </a:cxnLst>
            <a:rect l="0" t="0" r="r" b="b"/>
            <a:pathLst>
              <a:path w="848" h="779">
                <a:moveTo>
                  <a:pt x="576" y="11"/>
                </a:moveTo>
                <a:lnTo>
                  <a:pt x="0" y="779"/>
                </a:lnTo>
                <a:lnTo>
                  <a:pt x="848" y="411"/>
                </a:lnTo>
                <a:lnTo>
                  <a:pt x="806" y="237"/>
                </a:lnTo>
                <a:lnTo>
                  <a:pt x="720" y="65"/>
                </a:lnTo>
                <a:lnTo>
                  <a:pt x="634" y="0"/>
                </a:lnTo>
                <a:lnTo>
                  <a:pt x="572" y="13"/>
                </a:lnTo>
              </a:path>
            </a:pathLst>
          </a:custGeom>
          <a:gradFill rotWithShape="1">
            <a:gsLst>
              <a:gs pos="0">
                <a:srgbClr val="FF3300"/>
              </a:gs>
              <a:gs pos="100000">
                <a:srgbClr val="FFA18B"/>
              </a:gs>
            </a:gsLst>
            <a:path path="rect">
              <a:fillToRect t="100000" r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7541" name="Freeform 5"/>
          <p:cNvSpPr>
            <a:spLocks/>
          </p:cNvSpPr>
          <p:nvPr/>
        </p:nvSpPr>
        <p:spPr bwMode="auto">
          <a:xfrm>
            <a:off x="4641850" y="4746625"/>
            <a:ext cx="247650" cy="320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40"/>
              </a:cxn>
              <a:cxn ang="0">
                <a:pos x="108" y="106"/>
              </a:cxn>
              <a:cxn ang="0">
                <a:pos x="156" y="202"/>
              </a:cxn>
            </a:cxnLst>
            <a:rect l="0" t="0" r="r" b="b"/>
            <a:pathLst>
              <a:path w="156" h="202">
                <a:moveTo>
                  <a:pt x="0" y="0"/>
                </a:moveTo>
                <a:cubicBezTo>
                  <a:pt x="9" y="7"/>
                  <a:pt x="38" y="22"/>
                  <a:pt x="56" y="40"/>
                </a:cubicBezTo>
                <a:cubicBezTo>
                  <a:pt x="74" y="58"/>
                  <a:pt x="91" y="79"/>
                  <a:pt x="108" y="106"/>
                </a:cubicBezTo>
                <a:cubicBezTo>
                  <a:pt x="125" y="133"/>
                  <a:pt x="146" y="182"/>
                  <a:pt x="156" y="202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7542" name="Rectangle 6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СК.</a:t>
            </a:r>
          </a:p>
          <a:p>
            <a:r>
              <a:rPr lang="ru-RU" sz="2400"/>
              <a:t>АВС</a:t>
            </a:r>
            <a:r>
              <a:rPr lang="en-US" sz="2400"/>
              <a:t>D – </a:t>
            </a:r>
            <a:r>
              <a:rPr lang="ru-RU" sz="2400"/>
              <a:t>параллелограмм, угол С тупой.</a:t>
            </a:r>
          </a:p>
        </p:txBody>
      </p:sp>
      <p:sp>
        <p:nvSpPr>
          <p:cNvPr id="577543" name="Text Box 7"/>
          <p:cNvSpPr txBox="1">
            <a:spLocks noChangeArrowheads="1"/>
          </p:cNvSpPr>
          <p:nvPr/>
        </p:nvSpPr>
        <p:spPr bwMode="auto">
          <a:xfrm>
            <a:off x="4191000" y="175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77544" name="Freeform 8"/>
          <p:cNvSpPr>
            <a:spLocks/>
          </p:cNvSpPr>
          <p:nvPr/>
        </p:nvSpPr>
        <p:spPr bwMode="auto">
          <a:xfrm>
            <a:off x="4178300" y="4610100"/>
            <a:ext cx="1778000" cy="762000"/>
          </a:xfrm>
          <a:custGeom>
            <a:avLst/>
            <a:gdLst/>
            <a:ahLst/>
            <a:cxnLst>
              <a:cxn ang="0">
                <a:pos x="1120" y="0"/>
              </a:cxn>
              <a:cxn ang="0">
                <a:pos x="0" y="480"/>
              </a:cxn>
            </a:cxnLst>
            <a:rect l="0" t="0" r="r" b="b"/>
            <a:pathLst>
              <a:path w="1120" h="480">
                <a:moveTo>
                  <a:pt x="1120" y="0"/>
                </a:moveTo>
                <a:lnTo>
                  <a:pt x="0" y="48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7545" name="Text Box 9"/>
          <p:cNvSpPr txBox="1">
            <a:spLocks noChangeArrowheads="1"/>
          </p:cNvSpPr>
          <p:nvPr/>
        </p:nvSpPr>
        <p:spPr bwMode="auto">
          <a:xfrm>
            <a:off x="59436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77546" name="Rectangle 10"/>
          <p:cNvSpPr>
            <a:spLocks noChangeArrowheads="1"/>
          </p:cNvSpPr>
          <p:nvPr/>
        </p:nvSpPr>
        <p:spPr bwMode="auto">
          <a:xfrm>
            <a:off x="5943600" y="3581400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77547" name="Rectangle 11"/>
          <p:cNvSpPr>
            <a:spLocks noChangeArrowheads="1"/>
          </p:cNvSpPr>
          <p:nvPr/>
        </p:nvSpPr>
        <p:spPr bwMode="auto">
          <a:xfrm rot="-1580673">
            <a:off x="5029200" y="48006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77548" name="Group 12"/>
          <p:cNvGrpSpPr>
            <a:grpSpLocks/>
          </p:cNvGrpSpPr>
          <p:nvPr/>
        </p:nvGrpSpPr>
        <p:grpSpPr bwMode="auto">
          <a:xfrm>
            <a:off x="6142038" y="838200"/>
            <a:ext cx="1027112" cy="787400"/>
            <a:chOff x="1392" y="3488"/>
            <a:chExt cx="676" cy="496"/>
          </a:xfrm>
        </p:grpSpPr>
        <p:graphicFrame>
          <p:nvGraphicFramePr>
            <p:cNvPr id="577549" name="Object 13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77549" name="Формула" r:id="rId4" imgW="190440" imgH="152280" progId="Equation.3">
                <p:embed/>
              </p:oleObj>
            </a:graphicData>
          </a:graphic>
        </p:graphicFrame>
        <p:sp>
          <p:nvSpPr>
            <p:cNvPr id="577550" name="Text Box 14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77551" name="Group 15"/>
          <p:cNvGrpSpPr>
            <a:grpSpLocks/>
          </p:cNvGrpSpPr>
          <p:nvPr/>
        </p:nvGrpSpPr>
        <p:grpSpPr bwMode="auto">
          <a:xfrm>
            <a:off x="4545013" y="1041400"/>
            <a:ext cx="1920875" cy="850900"/>
            <a:chOff x="2742" y="1600"/>
            <a:chExt cx="1210" cy="536"/>
          </a:xfrm>
        </p:grpSpPr>
        <p:sp>
          <p:nvSpPr>
            <p:cNvPr id="577552" name="Text Box 16"/>
            <p:cNvSpPr txBox="1">
              <a:spLocks noChangeArrowheads="1"/>
            </p:cNvSpPr>
            <p:nvPr/>
          </p:nvSpPr>
          <p:spPr bwMode="auto">
            <a:xfrm>
              <a:off x="2742" y="1600"/>
              <a:ext cx="12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77553" name="Group 17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77554" name="Object 18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77554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77555" name="Text Box 19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77556" name="Group 20"/>
          <p:cNvGrpSpPr>
            <a:grpSpLocks/>
          </p:cNvGrpSpPr>
          <p:nvPr/>
        </p:nvGrpSpPr>
        <p:grpSpPr bwMode="auto">
          <a:xfrm>
            <a:off x="7050088" y="1092200"/>
            <a:ext cx="1941512" cy="854075"/>
            <a:chOff x="4320" y="1632"/>
            <a:chExt cx="1223" cy="538"/>
          </a:xfrm>
        </p:grpSpPr>
        <p:sp>
          <p:nvSpPr>
            <p:cNvPr id="577557" name="Text Box 21"/>
            <p:cNvSpPr txBox="1">
              <a:spLocks noChangeArrowheads="1"/>
            </p:cNvSpPr>
            <p:nvPr/>
          </p:nvSpPr>
          <p:spPr bwMode="auto">
            <a:xfrm>
              <a:off x="4320" y="1632"/>
              <a:ext cx="122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NM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77558" name="Object 22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77558" name="Формула" r:id="rId6" imgW="152280" imgH="164880" progId="Equation.3">
                <p:embed/>
              </p:oleObj>
            </a:graphicData>
          </a:graphic>
        </p:graphicFrame>
        <p:sp>
          <p:nvSpPr>
            <p:cNvPr id="577559" name="Text Box 23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77560" name="Rectangle 24"/>
          <p:cNvSpPr>
            <a:spLocks noChangeArrowheads="1"/>
          </p:cNvSpPr>
          <p:nvPr/>
        </p:nvSpPr>
        <p:spPr bwMode="auto">
          <a:xfrm>
            <a:off x="990600" y="6172200"/>
            <a:ext cx="746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</a:t>
            </a:r>
            <a:r>
              <a:rPr lang="en-US" sz="2400"/>
              <a:t>MN</a:t>
            </a:r>
            <a:r>
              <a:rPr lang="ru-RU" sz="2400"/>
              <a:t> –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</a:t>
            </a:r>
          </a:p>
        </p:txBody>
      </p:sp>
      <p:sp>
        <p:nvSpPr>
          <p:cNvPr id="577561" name="Text Box 25"/>
          <p:cNvSpPr txBox="1">
            <a:spLocks noChangeArrowheads="1"/>
          </p:cNvSpPr>
          <p:nvPr/>
        </p:nvSpPr>
        <p:spPr bwMode="auto">
          <a:xfrm>
            <a:off x="7010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sp>
        <p:nvSpPr>
          <p:cNvPr id="577563" name="Freeform 27"/>
          <p:cNvSpPr>
            <a:spLocks/>
          </p:cNvSpPr>
          <p:nvPr/>
        </p:nvSpPr>
        <p:spPr bwMode="auto">
          <a:xfrm>
            <a:off x="1460500" y="4406900"/>
            <a:ext cx="3124200" cy="111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68" y="704"/>
              </a:cxn>
            </a:cxnLst>
            <a:rect l="0" t="0" r="r" b="b"/>
            <a:pathLst>
              <a:path w="1968" h="704">
                <a:moveTo>
                  <a:pt x="0" y="0"/>
                </a:moveTo>
                <a:lnTo>
                  <a:pt x="1968" y="70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7564" name="Freeform 28"/>
          <p:cNvSpPr>
            <a:spLocks/>
          </p:cNvSpPr>
          <p:nvPr/>
        </p:nvSpPr>
        <p:spPr bwMode="auto">
          <a:xfrm>
            <a:off x="4429125" y="5260975"/>
            <a:ext cx="234950" cy="203200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146" y="70"/>
              </a:cxn>
              <a:cxn ang="0">
                <a:pos x="148" y="72"/>
              </a:cxn>
              <a:cxn ang="0">
                <a:pos x="0" y="0"/>
              </a:cxn>
            </a:cxnLst>
            <a:rect l="0" t="0" r="r" b="b"/>
            <a:pathLst>
              <a:path w="148" h="128">
                <a:moveTo>
                  <a:pt x="0" y="128"/>
                </a:moveTo>
                <a:lnTo>
                  <a:pt x="146" y="70"/>
                </a:lnTo>
                <a:lnTo>
                  <a:pt x="148" y="72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7565" name="Text Box 29"/>
          <p:cNvSpPr txBox="1">
            <a:spLocks noChangeArrowheads="1"/>
          </p:cNvSpPr>
          <p:nvPr/>
        </p:nvSpPr>
        <p:spPr bwMode="auto">
          <a:xfrm>
            <a:off x="2895600" y="4953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sp>
        <p:nvSpPr>
          <p:cNvPr id="577566" name="Text Box 30"/>
          <p:cNvSpPr txBox="1">
            <a:spLocks noChangeArrowheads="1"/>
          </p:cNvSpPr>
          <p:nvPr/>
        </p:nvSpPr>
        <p:spPr bwMode="auto">
          <a:xfrm>
            <a:off x="1143000" y="426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7573" name="Rectangle 37"/>
          <p:cNvSpPr>
            <a:spLocks noChangeArrowheads="1"/>
          </p:cNvSpPr>
          <p:nvPr/>
        </p:nvSpPr>
        <p:spPr bwMode="auto">
          <a:xfrm rot="-3191263">
            <a:off x="4458493" y="3923507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grpSp>
        <p:nvGrpSpPr>
          <p:cNvPr id="577580" name="Group 44"/>
          <p:cNvGrpSpPr>
            <a:grpSpLocks/>
          </p:cNvGrpSpPr>
          <p:nvPr/>
        </p:nvGrpSpPr>
        <p:grpSpPr bwMode="auto">
          <a:xfrm>
            <a:off x="3733800" y="2857500"/>
            <a:ext cx="2247900" cy="2857500"/>
            <a:chOff x="2352" y="1800"/>
            <a:chExt cx="1416" cy="1800"/>
          </a:xfrm>
        </p:grpSpPr>
        <p:sp>
          <p:nvSpPr>
            <p:cNvPr id="577575" name="Freeform 39"/>
            <p:cNvSpPr>
              <a:spLocks/>
            </p:cNvSpPr>
            <p:nvPr/>
          </p:nvSpPr>
          <p:spPr bwMode="auto">
            <a:xfrm>
              <a:off x="2440" y="3192"/>
              <a:ext cx="272" cy="128"/>
            </a:xfrm>
            <a:custGeom>
              <a:avLst/>
              <a:gdLst/>
              <a:ahLst/>
              <a:cxnLst>
                <a:cxn ang="0">
                  <a:pos x="272" y="64"/>
                </a:cxn>
                <a:cxn ang="0">
                  <a:pos x="96" y="0"/>
                </a:cxn>
                <a:cxn ang="0">
                  <a:pos x="0" y="128"/>
                </a:cxn>
              </a:cxnLst>
              <a:rect l="0" t="0" r="r" b="b"/>
              <a:pathLst>
                <a:path w="272" h="128">
                  <a:moveTo>
                    <a:pt x="272" y="64"/>
                  </a:moveTo>
                  <a:lnTo>
                    <a:pt x="96" y="0"/>
                  </a:lnTo>
                  <a:lnTo>
                    <a:pt x="0" y="128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7576" name="Freeform 40"/>
            <p:cNvSpPr>
              <a:spLocks/>
            </p:cNvSpPr>
            <p:nvPr/>
          </p:nvSpPr>
          <p:spPr bwMode="auto">
            <a:xfrm>
              <a:off x="2632" y="1800"/>
              <a:ext cx="1136" cy="1584"/>
            </a:xfrm>
            <a:custGeom>
              <a:avLst/>
              <a:gdLst/>
              <a:ahLst/>
              <a:cxnLst>
                <a:cxn ang="0">
                  <a:pos x="1136" y="0"/>
                </a:cxn>
                <a:cxn ang="0">
                  <a:pos x="0" y="1584"/>
                </a:cxn>
              </a:cxnLst>
              <a:rect l="0" t="0" r="r" b="b"/>
              <a:pathLst>
                <a:path w="1136" h="1584">
                  <a:moveTo>
                    <a:pt x="1136" y="0"/>
                  </a:moveTo>
                  <a:lnTo>
                    <a:pt x="0" y="1584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7577" name="Text Box 41"/>
            <p:cNvSpPr txBox="1">
              <a:spLocks noChangeArrowheads="1"/>
            </p:cNvSpPr>
            <p:nvPr/>
          </p:nvSpPr>
          <p:spPr bwMode="auto">
            <a:xfrm>
              <a:off x="2352" y="331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77578" name="Oval 42"/>
            <p:cNvSpPr>
              <a:spLocks noChangeArrowheads="1"/>
            </p:cNvSpPr>
            <p:nvPr/>
          </p:nvSpPr>
          <p:spPr bwMode="auto">
            <a:xfrm flipV="1">
              <a:off x="2592" y="336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7579" name="Group 43"/>
          <p:cNvGrpSpPr>
            <a:grpSpLocks/>
          </p:cNvGrpSpPr>
          <p:nvPr/>
        </p:nvGrpSpPr>
        <p:grpSpPr bwMode="auto">
          <a:xfrm>
            <a:off x="5943600" y="2819400"/>
            <a:ext cx="457200" cy="2286000"/>
            <a:chOff x="3744" y="1776"/>
            <a:chExt cx="288" cy="1440"/>
          </a:xfrm>
        </p:grpSpPr>
        <p:sp>
          <p:nvSpPr>
            <p:cNvPr id="577568" name="Freeform 32"/>
            <p:cNvSpPr>
              <a:spLocks/>
            </p:cNvSpPr>
            <p:nvPr/>
          </p:nvSpPr>
          <p:spPr bwMode="auto">
            <a:xfrm>
              <a:off x="3768" y="1824"/>
              <a:ext cx="1" cy="10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64"/>
                </a:cxn>
              </a:cxnLst>
              <a:rect l="0" t="0" r="r" b="b"/>
              <a:pathLst>
                <a:path w="1" h="1064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7569" name="Oval 33"/>
            <p:cNvSpPr>
              <a:spLocks noChangeArrowheads="1"/>
            </p:cNvSpPr>
            <p:nvPr/>
          </p:nvSpPr>
          <p:spPr bwMode="auto">
            <a:xfrm flipV="1">
              <a:off x="3744" y="288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7570" name="Text Box 34"/>
            <p:cNvSpPr txBox="1">
              <a:spLocks noChangeArrowheads="1"/>
            </p:cNvSpPr>
            <p:nvPr/>
          </p:nvSpPr>
          <p:spPr bwMode="auto">
            <a:xfrm>
              <a:off x="3744" y="292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77571" name="Oval 35"/>
            <p:cNvSpPr>
              <a:spLocks noChangeArrowheads="1"/>
            </p:cNvSpPr>
            <p:nvPr/>
          </p:nvSpPr>
          <p:spPr bwMode="auto">
            <a:xfrm flipV="1">
              <a:off x="3744" y="177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7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7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7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7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7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77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7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7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57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577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7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7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77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7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77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577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77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77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57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7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7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7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7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577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0" grpId="0" animBg="1"/>
      <p:bldP spid="577541" grpId="0" animBg="1"/>
      <p:bldP spid="577544" grpId="0" animBg="1"/>
      <p:bldP spid="577546" grpId="0"/>
      <p:bldP spid="577547" grpId="0"/>
      <p:bldP spid="577560" grpId="0"/>
      <p:bldP spid="577563" grpId="0" animBg="1"/>
      <p:bldP spid="577564" grpId="0" animBg="1"/>
      <p:bldP spid="5775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Freeform 2"/>
          <p:cNvSpPr>
            <a:spLocks/>
          </p:cNvSpPr>
          <p:nvPr/>
        </p:nvSpPr>
        <p:spPr bwMode="auto">
          <a:xfrm>
            <a:off x="1143000" y="3657600"/>
            <a:ext cx="6588125" cy="2239963"/>
          </a:xfrm>
          <a:custGeom>
            <a:avLst/>
            <a:gdLst/>
            <a:ahLst/>
            <a:cxnLst>
              <a:cxn ang="0">
                <a:pos x="376" y="894"/>
              </a:cxn>
              <a:cxn ang="0">
                <a:pos x="29" y="464"/>
              </a:cxn>
              <a:cxn ang="0">
                <a:pos x="549" y="133"/>
              </a:cxn>
              <a:cxn ang="0">
                <a:pos x="2413" y="1"/>
              </a:cxn>
              <a:cxn ang="0">
                <a:pos x="3712" y="125"/>
              </a:cxn>
              <a:cxn ang="0">
                <a:pos x="4147" y="431"/>
              </a:cxn>
              <a:cxn ang="0">
                <a:pos x="3728" y="1147"/>
              </a:cxn>
              <a:cxn ang="0">
                <a:pos x="2480" y="1376"/>
              </a:cxn>
              <a:cxn ang="0">
                <a:pos x="1680" y="1360"/>
              </a:cxn>
              <a:cxn ang="0">
                <a:pos x="1032" y="1186"/>
              </a:cxn>
              <a:cxn ang="0">
                <a:pos x="376" y="894"/>
              </a:cxn>
            </a:cxnLst>
            <a:rect l="0" t="0" r="r" b="b"/>
            <a:pathLst>
              <a:path w="4150" h="1411">
                <a:moveTo>
                  <a:pt x="376" y="894"/>
                </a:moveTo>
                <a:cubicBezTo>
                  <a:pt x="231" y="805"/>
                  <a:pt x="0" y="591"/>
                  <a:pt x="29" y="464"/>
                </a:cubicBezTo>
                <a:cubicBezTo>
                  <a:pt x="58" y="338"/>
                  <a:pt x="152" y="211"/>
                  <a:pt x="549" y="133"/>
                </a:cubicBezTo>
                <a:cubicBezTo>
                  <a:pt x="946" y="56"/>
                  <a:pt x="1886" y="2"/>
                  <a:pt x="2413" y="1"/>
                </a:cubicBezTo>
                <a:cubicBezTo>
                  <a:pt x="2940" y="0"/>
                  <a:pt x="3423" y="54"/>
                  <a:pt x="3712" y="125"/>
                </a:cubicBezTo>
                <a:cubicBezTo>
                  <a:pt x="4001" y="197"/>
                  <a:pt x="4144" y="261"/>
                  <a:pt x="4147" y="431"/>
                </a:cubicBezTo>
                <a:cubicBezTo>
                  <a:pt x="4150" y="600"/>
                  <a:pt x="4006" y="989"/>
                  <a:pt x="3728" y="1147"/>
                </a:cubicBezTo>
                <a:cubicBezTo>
                  <a:pt x="3450" y="1305"/>
                  <a:pt x="2821" y="1341"/>
                  <a:pt x="2480" y="1376"/>
                </a:cubicBezTo>
                <a:cubicBezTo>
                  <a:pt x="2139" y="1411"/>
                  <a:pt x="1921" y="1392"/>
                  <a:pt x="1680" y="1360"/>
                </a:cubicBezTo>
                <a:cubicBezTo>
                  <a:pt x="1439" y="1328"/>
                  <a:pt x="1249" y="1264"/>
                  <a:pt x="1032" y="1186"/>
                </a:cubicBezTo>
                <a:cubicBezTo>
                  <a:pt x="815" y="1108"/>
                  <a:pt x="513" y="954"/>
                  <a:pt x="376" y="89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56796" dir="6993903" algn="ctr" rotWithShape="0">
              <a:srgbClr val="B8007F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79588" name="Freeform 4"/>
          <p:cNvSpPr>
            <a:spLocks/>
          </p:cNvSpPr>
          <p:nvPr/>
        </p:nvSpPr>
        <p:spPr bwMode="auto">
          <a:xfrm>
            <a:off x="4127500" y="4160838"/>
            <a:ext cx="1346200" cy="1236662"/>
          </a:xfrm>
          <a:custGeom>
            <a:avLst/>
            <a:gdLst/>
            <a:ahLst/>
            <a:cxnLst>
              <a:cxn ang="0">
                <a:pos x="576" y="11"/>
              </a:cxn>
              <a:cxn ang="0">
                <a:pos x="0" y="779"/>
              </a:cxn>
              <a:cxn ang="0">
                <a:pos x="848" y="411"/>
              </a:cxn>
              <a:cxn ang="0">
                <a:pos x="806" y="237"/>
              </a:cxn>
              <a:cxn ang="0">
                <a:pos x="720" y="65"/>
              </a:cxn>
              <a:cxn ang="0">
                <a:pos x="634" y="0"/>
              </a:cxn>
              <a:cxn ang="0">
                <a:pos x="572" y="13"/>
              </a:cxn>
            </a:cxnLst>
            <a:rect l="0" t="0" r="r" b="b"/>
            <a:pathLst>
              <a:path w="848" h="779">
                <a:moveTo>
                  <a:pt x="576" y="11"/>
                </a:moveTo>
                <a:lnTo>
                  <a:pt x="0" y="779"/>
                </a:lnTo>
                <a:lnTo>
                  <a:pt x="848" y="411"/>
                </a:lnTo>
                <a:lnTo>
                  <a:pt x="806" y="237"/>
                </a:lnTo>
                <a:lnTo>
                  <a:pt x="720" y="65"/>
                </a:lnTo>
                <a:lnTo>
                  <a:pt x="634" y="0"/>
                </a:lnTo>
                <a:lnTo>
                  <a:pt x="572" y="13"/>
                </a:lnTo>
              </a:path>
            </a:pathLst>
          </a:custGeom>
          <a:solidFill>
            <a:srgbClr val="FF3399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9625" name="Freeform 41"/>
          <p:cNvSpPr>
            <a:spLocks/>
          </p:cNvSpPr>
          <p:nvPr/>
        </p:nvSpPr>
        <p:spPr bwMode="auto">
          <a:xfrm>
            <a:off x="1447800" y="2133600"/>
            <a:ext cx="4546600" cy="3581400"/>
          </a:xfrm>
          <a:custGeom>
            <a:avLst/>
            <a:gdLst/>
            <a:ahLst/>
            <a:cxnLst>
              <a:cxn ang="0">
                <a:pos x="2352" y="2256"/>
              </a:cxn>
              <a:cxn ang="0">
                <a:pos x="2864" y="448"/>
              </a:cxn>
              <a:cxn ang="0">
                <a:pos x="1632" y="0"/>
              </a:cxn>
              <a:cxn ang="0">
                <a:pos x="0" y="1440"/>
              </a:cxn>
              <a:cxn ang="0">
                <a:pos x="2352" y="2256"/>
              </a:cxn>
            </a:cxnLst>
            <a:rect l="0" t="0" r="r" b="b"/>
            <a:pathLst>
              <a:path w="2864" h="2256">
                <a:moveTo>
                  <a:pt x="2352" y="2256"/>
                </a:moveTo>
                <a:lnTo>
                  <a:pt x="2864" y="448"/>
                </a:lnTo>
                <a:lnTo>
                  <a:pt x="1632" y="0"/>
                </a:lnTo>
                <a:lnTo>
                  <a:pt x="0" y="1440"/>
                </a:lnTo>
                <a:lnTo>
                  <a:pt x="2352" y="2256"/>
                </a:lnTo>
                <a:close/>
              </a:path>
            </a:pathLst>
          </a:custGeom>
          <a:solidFill>
            <a:srgbClr val="66CCFF">
              <a:alpha val="5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9592" name="Freeform 8"/>
          <p:cNvSpPr>
            <a:spLocks/>
          </p:cNvSpPr>
          <p:nvPr/>
        </p:nvSpPr>
        <p:spPr bwMode="auto">
          <a:xfrm>
            <a:off x="4178300" y="4610100"/>
            <a:ext cx="1778000" cy="762000"/>
          </a:xfrm>
          <a:custGeom>
            <a:avLst/>
            <a:gdLst/>
            <a:ahLst/>
            <a:cxnLst>
              <a:cxn ang="0">
                <a:pos x="1120" y="0"/>
              </a:cxn>
              <a:cxn ang="0">
                <a:pos x="0" y="480"/>
              </a:cxn>
            </a:cxnLst>
            <a:rect l="0" t="0" r="r" b="b"/>
            <a:pathLst>
              <a:path w="1120" h="480">
                <a:moveTo>
                  <a:pt x="1120" y="0"/>
                </a:moveTo>
                <a:lnTo>
                  <a:pt x="0" y="48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9611" name="Freeform 27"/>
          <p:cNvSpPr>
            <a:spLocks/>
          </p:cNvSpPr>
          <p:nvPr/>
        </p:nvSpPr>
        <p:spPr bwMode="auto">
          <a:xfrm>
            <a:off x="4429125" y="5260975"/>
            <a:ext cx="234950" cy="203200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146" y="70"/>
              </a:cxn>
              <a:cxn ang="0">
                <a:pos x="148" y="72"/>
              </a:cxn>
              <a:cxn ang="0">
                <a:pos x="0" y="0"/>
              </a:cxn>
            </a:cxnLst>
            <a:rect l="0" t="0" r="r" b="b"/>
            <a:pathLst>
              <a:path w="148" h="128">
                <a:moveTo>
                  <a:pt x="0" y="128"/>
                </a:moveTo>
                <a:lnTo>
                  <a:pt x="146" y="70"/>
                </a:lnTo>
                <a:lnTo>
                  <a:pt x="148" y="72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9589" name="Freeform 5"/>
          <p:cNvSpPr>
            <a:spLocks/>
          </p:cNvSpPr>
          <p:nvPr/>
        </p:nvSpPr>
        <p:spPr bwMode="auto">
          <a:xfrm>
            <a:off x="4641850" y="4746625"/>
            <a:ext cx="247650" cy="320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40"/>
              </a:cxn>
              <a:cxn ang="0">
                <a:pos x="108" y="106"/>
              </a:cxn>
              <a:cxn ang="0">
                <a:pos x="156" y="202"/>
              </a:cxn>
            </a:cxnLst>
            <a:rect l="0" t="0" r="r" b="b"/>
            <a:pathLst>
              <a:path w="156" h="202">
                <a:moveTo>
                  <a:pt x="0" y="0"/>
                </a:moveTo>
                <a:cubicBezTo>
                  <a:pt x="9" y="7"/>
                  <a:pt x="38" y="22"/>
                  <a:pt x="56" y="40"/>
                </a:cubicBezTo>
                <a:cubicBezTo>
                  <a:pt x="74" y="58"/>
                  <a:pt x="91" y="79"/>
                  <a:pt x="108" y="106"/>
                </a:cubicBezTo>
                <a:cubicBezTo>
                  <a:pt x="125" y="133"/>
                  <a:pt x="146" y="182"/>
                  <a:pt x="156" y="202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9590" name="Rectangle 6"/>
          <p:cNvSpPr>
            <a:spLocks noChangeArrowheads="1"/>
          </p:cNvSpPr>
          <p:nvPr/>
        </p:nvSpPr>
        <p:spPr bwMode="auto">
          <a:xfrm>
            <a:off x="152400" y="152400"/>
            <a:ext cx="899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Построить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СК.</a:t>
            </a:r>
          </a:p>
          <a:p>
            <a:r>
              <a:rPr lang="ru-RU" sz="2400"/>
              <a:t>АВС</a:t>
            </a:r>
            <a:r>
              <a:rPr lang="en-US" sz="2400"/>
              <a:t>D – </a:t>
            </a:r>
            <a:r>
              <a:rPr lang="ru-RU" sz="2400"/>
              <a:t>трапеция, угол С острый.</a:t>
            </a:r>
          </a:p>
        </p:txBody>
      </p:sp>
      <p:sp>
        <p:nvSpPr>
          <p:cNvPr id="579591" name="Text Box 7"/>
          <p:cNvSpPr txBox="1">
            <a:spLocks noChangeArrowheads="1"/>
          </p:cNvSpPr>
          <p:nvPr/>
        </p:nvSpPr>
        <p:spPr bwMode="auto">
          <a:xfrm>
            <a:off x="4191000" y="175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79593" name="Text Box 9"/>
          <p:cNvSpPr txBox="1">
            <a:spLocks noChangeArrowheads="1"/>
          </p:cNvSpPr>
          <p:nvPr/>
        </p:nvSpPr>
        <p:spPr bwMode="auto">
          <a:xfrm>
            <a:off x="59436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79594" name="Rectangle 10"/>
          <p:cNvSpPr>
            <a:spLocks noChangeArrowheads="1"/>
          </p:cNvSpPr>
          <p:nvPr/>
        </p:nvSpPr>
        <p:spPr bwMode="auto">
          <a:xfrm>
            <a:off x="5943600" y="3581400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79595" name="Rectangle 11"/>
          <p:cNvSpPr>
            <a:spLocks noChangeArrowheads="1"/>
          </p:cNvSpPr>
          <p:nvPr/>
        </p:nvSpPr>
        <p:spPr bwMode="auto">
          <a:xfrm rot="-1580673">
            <a:off x="5029200" y="48006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79596" name="Group 12"/>
          <p:cNvGrpSpPr>
            <a:grpSpLocks/>
          </p:cNvGrpSpPr>
          <p:nvPr/>
        </p:nvGrpSpPr>
        <p:grpSpPr bwMode="auto">
          <a:xfrm>
            <a:off x="6142038" y="838200"/>
            <a:ext cx="1027112" cy="787400"/>
            <a:chOff x="1392" y="3488"/>
            <a:chExt cx="676" cy="496"/>
          </a:xfrm>
        </p:grpSpPr>
        <p:graphicFrame>
          <p:nvGraphicFramePr>
            <p:cNvPr id="579597" name="Object 13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79597" name="Формула" r:id="rId4" imgW="190440" imgH="152280" progId="Equation.3">
                <p:embed/>
              </p:oleObj>
            </a:graphicData>
          </a:graphic>
        </p:graphicFrame>
        <p:sp>
          <p:nvSpPr>
            <p:cNvPr id="579598" name="Text Box 14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79599" name="Group 15"/>
          <p:cNvGrpSpPr>
            <a:grpSpLocks/>
          </p:cNvGrpSpPr>
          <p:nvPr/>
        </p:nvGrpSpPr>
        <p:grpSpPr bwMode="auto">
          <a:xfrm>
            <a:off x="4545013" y="1041400"/>
            <a:ext cx="1920875" cy="850900"/>
            <a:chOff x="2742" y="1600"/>
            <a:chExt cx="1210" cy="536"/>
          </a:xfrm>
        </p:grpSpPr>
        <p:sp>
          <p:nvSpPr>
            <p:cNvPr id="579600" name="Text Box 16"/>
            <p:cNvSpPr txBox="1">
              <a:spLocks noChangeArrowheads="1"/>
            </p:cNvSpPr>
            <p:nvPr/>
          </p:nvSpPr>
          <p:spPr bwMode="auto">
            <a:xfrm>
              <a:off x="2742" y="1600"/>
              <a:ext cx="12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79601" name="Group 17"/>
            <p:cNvGrpSpPr>
              <a:grpSpLocks/>
            </p:cNvGrpSpPr>
            <p:nvPr/>
          </p:nvGrpSpPr>
          <p:grpSpPr bwMode="auto">
            <a:xfrm>
              <a:off x="3139" y="1632"/>
              <a:ext cx="680" cy="504"/>
              <a:chOff x="3139" y="1632"/>
              <a:chExt cx="680" cy="504"/>
            </a:xfrm>
          </p:grpSpPr>
          <p:graphicFrame>
            <p:nvGraphicFramePr>
              <p:cNvPr id="579602" name="Object 18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79602" name="Формула" r:id="rId5" imgW="152280" imgH="164880" progId="Equation.3">
                  <p:embed/>
                </p:oleObj>
              </a:graphicData>
            </a:graphic>
          </p:graphicFrame>
          <p:sp>
            <p:nvSpPr>
              <p:cNvPr id="579603" name="Text Box 19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5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79604" name="Group 20"/>
          <p:cNvGrpSpPr>
            <a:grpSpLocks/>
          </p:cNvGrpSpPr>
          <p:nvPr/>
        </p:nvGrpSpPr>
        <p:grpSpPr bwMode="auto">
          <a:xfrm>
            <a:off x="7050088" y="1092200"/>
            <a:ext cx="1941512" cy="854075"/>
            <a:chOff x="4320" y="1632"/>
            <a:chExt cx="1223" cy="538"/>
          </a:xfrm>
        </p:grpSpPr>
        <p:sp>
          <p:nvSpPr>
            <p:cNvPr id="579605" name="Text Box 21"/>
            <p:cNvSpPr txBox="1">
              <a:spLocks noChangeArrowheads="1"/>
            </p:cNvSpPr>
            <p:nvPr/>
          </p:nvSpPr>
          <p:spPr bwMode="auto">
            <a:xfrm>
              <a:off x="4320" y="1632"/>
              <a:ext cx="122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NM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79606" name="Object 22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79606" name="Формула" r:id="rId6" imgW="152280" imgH="164880" progId="Equation.3">
                <p:embed/>
              </p:oleObj>
            </a:graphicData>
          </a:graphic>
        </p:graphicFrame>
        <p:sp>
          <p:nvSpPr>
            <p:cNvPr id="579607" name="Text Box 23"/>
            <p:cNvSpPr txBox="1">
              <a:spLocks noChangeArrowheads="1"/>
            </p:cNvSpPr>
            <p:nvPr/>
          </p:nvSpPr>
          <p:spPr bwMode="auto">
            <a:xfrm>
              <a:off x="4825" y="1920"/>
              <a:ext cx="5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79608" name="Rectangle 24"/>
          <p:cNvSpPr>
            <a:spLocks noChangeArrowheads="1"/>
          </p:cNvSpPr>
          <p:nvPr/>
        </p:nvSpPr>
        <p:spPr bwMode="auto">
          <a:xfrm>
            <a:off x="990600" y="6172200"/>
            <a:ext cx="746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В</a:t>
            </a:r>
            <a:r>
              <a:rPr lang="en-US" sz="2400"/>
              <a:t>MN</a:t>
            </a:r>
            <a:r>
              <a:rPr lang="ru-RU" sz="2400"/>
              <a:t> – линейный угол двугранного угла В</a:t>
            </a:r>
            <a:r>
              <a:rPr lang="en-US" sz="2400"/>
              <a:t>D</a:t>
            </a:r>
            <a:r>
              <a:rPr lang="ru-RU" sz="2400"/>
              <a:t>СК</a:t>
            </a:r>
          </a:p>
        </p:txBody>
      </p:sp>
      <p:sp>
        <p:nvSpPr>
          <p:cNvPr id="579609" name="Text Box 25"/>
          <p:cNvSpPr txBox="1">
            <a:spLocks noChangeArrowheads="1"/>
          </p:cNvSpPr>
          <p:nvPr/>
        </p:nvSpPr>
        <p:spPr bwMode="auto">
          <a:xfrm>
            <a:off x="7010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</a:p>
        </p:txBody>
      </p:sp>
      <p:sp>
        <p:nvSpPr>
          <p:cNvPr id="579612" name="Text Box 28"/>
          <p:cNvSpPr txBox="1">
            <a:spLocks noChangeArrowheads="1"/>
          </p:cNvSpPr>
          <p:nvPr/>
        </p:nvSpPr>
        <p:spPr bwMode="auto">
          <a:xfrm>
            <a:off x="5181600" y="548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sp>
        <p:nvSpPr>
          <p:cNvPr id="579613" name="Text Box 29"/>
          <p:cNvSpPr txBox="1">
            <a:spLocks noChangeArrowheads="1"/>
          </p:cNvSpPr>
          <p:nvPr/>
        </p:nvSpPr>
        <p:spPr bwMode="auto">
          <a:xfrm>
            <a:off x="1143000" y="426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9614" name="Rectangle 30"/>
          <p:cNvSpPr>
            <a:spLocks noChangeArrowheads="1"/>
          </p:cNvSpPr>
          <p:nvPr/>
        </p:nvSpPr>
        <p:spPr bwMode="auto">
          <a:xfrm rot="-3191263">
            <a:off x="4458493" y="3923507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grpSp>
        <p:nvGrpSpPr>
          <p:cNvPr id="579615" name="Group 31"/>
          <p:cNvGrpSpPr>
            <a:grpSpLocks/>
          </p:cNvGrpSpPr>
          <p:nvPr/>
        </p:nvGrpSpPr>
        <p:grpSpPr bwMode="auto">
          <a:xfrm>
            <a:off x="3733800" y="2857500"/>
            <a:ext cx="2247900" cy="2857500"/>
            <a:chOff x="2352" y="1800"/>
            <a:chExt cx="1416" cy="1800"/>
          </a:xfrm>
        </p:grpSpPr>
        <p:sp>
          <p:nvSpPr>
            <p:cNvPr id="579616" name="Freeform 32"/>
            <p:cNvSpPr>
              <a:spLocks/>
            </p:cNvSpPr>
            <p:nvPr/>
          </p:nvSpPr>
          <p:spPr bwMode="auto">
            <a:xfrm>
              <a:off x="2440" y="3192"/>
              <a:ext cx="272" cy="128"/>
            </a:xfrm>
            <a:custGeom>
              <a:avLst/>
              <a:gdLst/>
              <a:ahLst/>
              <a:cxnLst>
                <a:cxn ang="0">
                  <a:pos x="272" y="64"/>
                </a:cxn>
                <a:cxn ang="0">
                  <a:pos x="96" y="0"/>
                </a:cxn>
                <a:cxn ang="0">
                  <a:pos x="0" y="128"/>
                </a:cxn>
              </a:cxnLst>
              <a:rect l="0" t="0" r="r" b="b"/>
              <a:pathLst>
                <a:path w="272" h="128">
                  <a:moveTo>
                    <a:pt x="272" y="64"/>
                  </a:moveTo>
                  <a:lnTo>
                    <a:pt x="96" y="0"/>
                  </a:lnTo>
                  <a:lnTo>
                    <a:pt x="0" y="128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9617" name="Freeform 33"/>
            <p:cNvSpPr>
              <a:spLocks/>
            </p:cNvSpPr>
            <p:nvPr/>
          </p:nvSpPr>
          <p:spPr bwMode="auto">
            <a:xfrm>
              <a:off x="2632" y="1800"/>
              <a:ext cx="1136" cy="1584"/>
            </a:xfrm>
            <a:custGeom>
              <a:avLst/>
              <a:gdLst/>
              <a:ahLst/>
              <a:cxnLst>
                <a:cxn ang="0">
                  <a:pos x="1136" y="0"/>
                </a:cxn>
                <a:cxn ang="0">
                  <a:pos x="0" y="1584"/>
                </a:cxn>
              </a:cxnLst>
              <a:rect l="0" t="0" r="r" b="b"/>
              <a:pathLst>
                <a:path w="1136" h="1584">
                  <a:moveTo>
                    <a:pt x="1136" y="0"/>
                  </a:moveTo>
                  <a:lnTo>
                    <a:pt x="0" y="1584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9618" name="Text Box 34"/>
            <p:cNvSpPr txBox="1">
              <a:spLocks noChangeArrowheads="1"/>
            </p:cNvSpPr>
            <p:nvPr/>
          </p:nvSpPr>
          <p:spPr bwMode="auto">
            <a:xfrm>
              <a:off x="2352" y="331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79619" name="Oval 35"/>
            <p:cNvSpPr>
              <a:spLocks noChangeArrowheads="1"/>
            </p:cNvSpPr>
            <p:nvPr/>
          </p:nvSpPr>
          <p:spPr bwMode="auto">
            <a:xfrm flipV="1">
              <a:off x="2592" y="336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9620" name="Group 36"/>
          <p:cNvGrpSpPr>
            <a:grpSpLocks/>
          </p:cNvGrpSpPr>
          <p:nvPr/>
        </p:nvGrpSpPr>
        <p:grpSpPr bwMode="auto">
          <a:xfrm>
            <a:off x="5943600" y="2819400"/>
            <a:ext cx="457200" cy="2286000"/>
            <a:chOff x="3744" y="1776"/>
            <a:chExt cx="288" cy="1440"/>
          </a:xfrm>
        </p:grpSpPr>
        <p:sp>
          <p:nvSpPr>
            <p:cNvPr id="579621" name="Freeform 37"/>
            <p:cNvSpPr>
              <a:spLocks/>
            </p:cNvSpPr>
            <p:nvPr/>
          </p:nvSpPr>
          <p:spPr bwMode="auto">
            <a:xfrm>
              <a:off x="3768" y="1824"/>
              <a:ext cx="1" cy="10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64"/>
                </a:cxn>
              </a:cxnLst>
              <a:rect l="0" t="0" r="r" b="b"/>
              <a:pathLst>
                <a:path w="1" h="1064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9622" name="Oval 38"/>
            <p:cNvSpPr>
              <a:spLocks noChangeArrowheads="1"/>
            </p:cNvSpPr>
            <p:nvPr/>
          </p:nvSpPr>
          <p:spPr bwMode="auto">
            <a:xfrm flipV="1">
              <a:off x="3744" y="288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9623" name="Text Box 39"/>
            <p:cNvSpPr txBox="1">
              <a:spLocks noChangeArrowheads="1"/>
            </p:cNvSpPr>
            <p:nvPr/>
          </p:nvSpPr>
          <p:spPr bwMode="auto">
            <a:xfrm>
              <a:off x="3744" y="292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79624" name="Oval 40"/>
            <p:cNvSpPr>
              <a:spLocks noChangeArrowheads="1"/>
            </p:cNvSpPr>
            <p:nvPr/>
          </p:nvSpPr>
          <p:spPr bwMode="auto">
            <a:xfrm flipV="1">
              <a:off x="3744" y="177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79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9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9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7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9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9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7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9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9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7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9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9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79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79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9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57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9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9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57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9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79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79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79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57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8" grpId="0" animBg="1"/>
      <p:bldP spid="579592" grpId="0" animBg="1"/>
      <p:bldP spid="579611" grpId="0" animBg="1"/>
      <p:bldP spid="579589" grpId="0" animBg="1"/>
      <p:bldP spid="579594" grpId="0"/>
      <p:bldP spid="579595" grpId="0"/>
      <p:bldP spid="579608" grpId="0"/>
      <p:bldP spid="5796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120" name="Group 64"/>
          <p:cNvGrpSpPr>
            <a:grpSpLocks/>
          </p:cNvGrpSpPr>
          <p:nvPr/>
        </p:nvGrpSpPr>
        <p:grpSpPr bwMode="auto">
          <a:xfrm>
            <a:off x="152400" y="152400"/>
            <a:ext cx="8991600" cy="1917700"/>
            <a:chOff x="96" y="96"/>
            <a:chExt cx="5664" cy="1208"/>
          </a:xfrm>
        </p:grpSpPr>
        <p:sp>
          <p:nvSpPr>
            <p:cNvPr id="557071" name="Rectangle 15"/>
            <p:cNvSpPr>
              <a:spLocks noChangeArrowheads="1"/>
            </p:cNvSpPr>
            <p:nvPr/>
          </p:nvSpPr>
          <p:spPr bwMode="auto">
            <a:xfrm>
              <a:off x="96" y="96"/>
              <a:ext cx="5664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              Неперпендикулярные плоскости       и      пересекаются по прямой М</a:t>
              </a:r>
              <a:r>
                <a:rPr lang="en-US" sz="2400"/>
                <a:t>N</a:t>
              </a:r>
              <a:r>
                <a:rPr lang="ru-RU" sz="2400"/>
                <a:t>. В плоскости       из точки А проведен перпендикуляр АВ к прямой М</a:t>
              </a:r>
              <a:r>
                <a:rPr lang="en-US" sz="2400"/>
                <a:t>N</a:t>
              </a:r>
              <a:r>
                <a:rPr lang="ru-RU" sz="2400"/>
                <a:t> и из той точки А проведен перпендикуляр АС к плоскости    . Докажите, что угол АВС – линейный угол двугранного угла АМ</a:t>
              </a:r>
              <a:r>
                <a:rPr lang="en-US" sz="2400"/>
                <a:t>NC</a:t>
              </a:r>
              <a:r>
                <a:rPr lang="ru-RU" sz="2400"/>
                <a:t>.</a:t>
              </a:r>
            </a:p>
          </p:txBody>
        </p:sp>
        <p:graphicFrame>
          <p:nvGraphicFramePr>
            <p:cNvPr id="557080" name="Object 24"/>
            <p:cNvGraphicFramePr>
              <a:graphicFrameLocks noChangeAspect="1"/>
            </p:cNvGraphicFramePr>
            <p:nvPr/>
          </p:nvGraphicFramePr>
          <p:xfrm>
            <a:off x="4320" y="96"/>
            <a:ext cx="216" cy="288"/>
          </p:xfrm>
          <a:graphic>
            <a:graphicData uri="http://schemas.openxmlformats.org/presentationml/2006/ole">
              <p:oleObj spid="_x0000_s557080" name="Формула" r:id="rId4" imgW="152280" imgH="203040" progId="Equation.3">
                <p:embed/>
              </p:oleObj>
            </a:graphicData>
          </a:graphic>
        </p:graphicFrame>
        <p:graphicFrame>
          <p:nvGraphicFramePr>
            <p:cNvPr id="557082" name="Object 26"/>
            <p:cNvGraphicFramePr>
              <a:graphicFrameLocks noChangeAspect="1"/>
            </p:cNvGraphicFramePr>
            <p:nvPr/>
          </p:nvGraphicFramePr>
          <p:xfrm>
            <a:off x="3936" y="144"/>
            <a:ext cx="240" cy="220"/>
          </p:xfrm>
          <a:graphic>
            <a:graphicData uri="http://schemas.openxmlformats.org/presentationml/2006/ole">
              <p:oleObj spid="_x0000_s557082" name="Формула" r:id="rId5" imgW="152280" imgH="139680" progId="Equation.3">
                <p:embed/>
              </p:oleObj>
            </a:graphicData>
          </a:graphic>
        </p:graphicFrame>
        <p:graphicFrame>
          <p:nvGraphicFramePr>
            <p:cNvPr id="557084" name="Object 28"/>
            <p:cNvGraphicFramePr>
              <a:graphicFrameLocks noChangeAspect="1"/>
            </p:cNvGraphicFramePr>
            <p:nvPr/>
          </p:nvGraphicFramePr>
          <p:xfrm>
            <a:off x="3984" y="336"/>
            <a:ext cx="216" cy="288"/>
          </p:xfrm>
          <a:graphic>
            <a:graphicData uri="http://schemas.openxmlformats.org/presentationml/2006/ole">
              <p:oleObj spid="_x0000_s557084" name="Формула" r:id="rId6" imgW="152280" imgH="203040" progId="Equation.3">
                <p:embed/>
              </p:oleObj>
            </a:graphicData>
          </a:graphic>
        </p:graphicFrame>
        <p:graphicFrame>
          <p:nvGraphicFramePr>
            <p:cNvPr id="557085" name="Object 29"/>
            <p:cNvGraphicFramePr>
              <a:graphicFrameLocks noChangeAspect="1"/>
            </p:cNvGraphicFramePr>
            <p:nvPr/>
          </p:nvGraphicFramePr>
          <p:xfrm>
            <a:off x="3840" y="836"/>
            <a:ext cx="240" cy="220"/>
          </p:xfrm>
          <a:graphic>
            <a:graphicData uri="http://schemas.openxmlformats.org/presentationml/2006/ole">
              <p:oleObj spid="_x0000_s557085" name="Формула" r:id="rId7" imgW="152280" imgH="139680" progId="Equation.3">
                <p:embed/>
              </p:oleObj>
            </a:graphicData>
          </a:graphic>
        </p:graphicFrame>
      </p:grpSp>
      <p:sp>
        <p:nvSpPr>
          <p:cNvPr id="557063" name="Freeform 7"/>
          <p:cNvSpPr>
            <a:spLocks/>
          </p:cNvSpPr>
          <p:nvPr/>
        </p:nvSpPr>
        <p:spPr bwMode="auto">
          <a:xfrm>
            <a:off x="711200" y="4762500"/>
            <a:ext cx="4622800" cy="1041400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880" y="16"/>
              </a:cxn>
              <a:cxn ang="0">
                <a:pos x="2912" y="0"/>
              </a:cxn>
              <a:cxn ang="0">
                <a:pos x="1872" y="656"/>
              </a:cxn>
              <a:cxn ang="0">
                <a:pos x="0" y="576"/>
              </a:cxn>
            </a:cxnLst>
            <a:rect l="0" t="0" r="r" b="b"/>
            <a:pathLst>
              <a:path w="2912" h="656">
                <a:moveTo>
                  <a:pt x="0" y="576"/>
                </a:moveTo>
                <a:lnTo>
                  <a:pt x="880" y="16"/>
                </a:lnTo>
                <a:lnTo>
                  <a:pt x="2912" y="0"/>
                </a:lnTo>
                <a:lnTo>
                  <a:pt x="1872" y="656"/>
                </a:lnTo>
                <a:lnTo>
                  <a:pt x="0" y="57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57064" name="Freeform 8"/>
          <p:cNvSpPr>
            <a:spLocks/>
          </p:cNvSpPr>
          <p:nvPr/>
        </p:nvSpPr>
        <p:spPr bwMode="auto">
          <a:xfrm>
            <a:off x="711200" y="2070100"/>
            <a:ext cx="3175000" cy="3581400"/>
          </a:xfrm>
          <a:custGeom>
            <a:avLst/>
            <a:gdLst/>
            <a:ahLst/>
            <a:cxnLst>
              <a:cxn ang="0">
                <a:pos x="896" y="1712"/>
              </a:cxn>
              <a:cxn ang="0">
                <a:pos x="2000" y="0"/>
              </a:cxn>
              <a:cxn ang="0">
                <a:pos x="1136" y="320"/>
              </a:cxn>
              <a:cxn ang="0">
                <a:pos x="0" y="2256"/>
              </a:cxn>
            </a:cxnLst>
            <a:rect l="0" t="0" r="r" b="b"/>
            <a:pathLst>
              <a:path w="2000" h="2256">
                <a:moveTo>
                  <a:pt x="896" y="1712"/>
                </a:moveTo>
                <a:lnTo>
                  <a:pt x="2000" y="0"/>
                </a:lnTo>
                <a:lnTo>
                  <a:pt x="1136" y="320"/>
                </a:lnTo>
                <a:lnTo>
                  <a:pt x="0" y="2256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grpSp>
        <p:nvGrpSpPr>
          <p:cNvPr id="557119" name="Group 63"/>
          <p:cNvGrpSpPr>
            <a:grpSpLocks/>
          </p:cNvGrpSpPr>
          <p:nvPr/>
        </p:nvGrpSpPr>
        <p:grpSpPr bwMode="auto">
          <a:xfrm>
            <a:off x="1347788" y="3719513"/>
            <a:ext cx="1763712" cy="1652587"/>
            <a:chOff x="849" y="2343"/>
            <a:chExt cx="1111" cy="1041"/>
          </a:xfrm>
        </p:grpSpPr>
        <p:sp>
          <p:nvSpPr>
            <p:cNvPr id="557066" name="Freeform 10"/>
            <p:cNvSpPr>
              <a:spLocks/>
            </p:cNvSpPr>
            <p:nvPr/>
          </p:nvSpPr>
          <p:spPr bwMode="auto">
            <a:xfrm>
              <a:off x="849" y="2343"/>
              <a:ext cx="1111" cy="1041"/>
            </a:xfrm>
            <a:custGeom>
              <a:avLst/>
              <a:gdLst/>
              <a:ahLst/>
              <a:cxnLst>
                <a:cxn ang="0">
                  <a:pos x="624" y="0"/>
                </a:cxn>
                <a:cxn ang="0">
                  <a:pos x="0" y="984"/>
                </a:cxn>
                <a:cxn ang="0">
                  <a:pos x="1031" y="1041"/>
                </a:cxn>
                <a:cxn ang="0">
                  <a:pos x="1111" y="833"/>
                </a:cxn>
                <a:cxn ang="0">
                  <a:pos x="1111" y="689"/>
                </a:cxn>
                <a:cxn ang="0">
                  <a:pos x="1063" y="513"/>
                </a:cxn>
                <a:cxn ang="0">
                  <a:pos x="999" y="369"/>
                </a:cxn>
                <a:cxn ang="0">
                  <a:pos x="828" y="126"/>
                </a:cxn>
                <a:cxn ang="0">
                  <a:pos x="639" y="9"/>
                </a:cxn>
              </a:cxnLst>
              <a:rect l="0" t="0" r="r" b="b"/>
              <a:pathLst>
                <a:path w="1111" h="1041">
                  <a:moveTo>
                    <a:pt x="624" y="0"/>
                  </a:moveTo>
                  <a:lnTo>
                    <a:pt x="0" y="984"/>
                  </a:lnTo>
                  <a:lnTo>
                    <a:pt x="1031" y="1041"/>
                  </a:lnTo>
                  <a:lnTo>
                    <a:pt x="1111" y="833"/>
                  </a:lnTo>
                  <a:lnTo>
                    <a:pt x="1111" y="689"/>
                  </a:lnTo>
                  <a:lnTo>
                    <a:pt x="1063" y="513"/>
                  </a:lnTo>
                  <a:lnTo>
                    <a:pt x="999" y="369"/>
                  </a:lnTo>
                  <a:lnTo>
                    <a:pt x="828" y="126"/>
                  </a:lnTo>
                  <a:lnTo>
                    <a:pt x="639" y="9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7067" name="Freeform 11"/>
            <p:cNvSpPr>
              <a:spLocks/>
            </p:cNvSpPr>
            <p:nvPr/>
          </p:nvSpPr>
          <p:spPr bwMode="auto">
            <a:xfrm>
              <a:off x="1056" y="3024"/>
              <a:ext cx="201" cy="3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72"/>
                </a:cxn>
                <a:cxn ang="0">
                  <a:pos x="192" y="192"/>
                </a:cxn>
                <a:cxn ang="0">
                  <a:pos x="189" y="327"/>
                </a:cxn>
              </a:cxnLst>
              <a:rect l="0" t="0" r="r" b="b"/>
              <a:pathLst>
                <a:path w="201" h="327">
                  <a:moveTo>
                    <a:pt x="0" y="0"/>
                  </a:moveTo>
                  <a:cubicBezTo>
                    <a:pt x="22" y="12"/>
                    <a:pt x="104" y="40"/>
                    <a:pt x="136" y="72"/>
                  </a:cubicBezTo>
                  <a:cubicBezTo>
                    <a:pt x="168" y="104"/>
                    <a:pt x="183" y="150"/>
                    <a:pt x="192" y="192"/>
                  </a:cubicBezTo>
                  <a:cubicBezTo>
                    <a:pt x="201" y="234"/>
                    <a:pt x="190" y="299"/>
                    <a:pt x="189" y="327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7068" name="Freeform 12"/>
          <p:cNvSpPr>
            <a:spLocks/>
          </p:cNvSpPr>
          <p:nvPr/>
        </p:nvSpPr>
        <p:spPr bwMode="auto">
          <a:xfrm>
            <a:off x="1357313" y="4776788"/>
            <a:ext cx="1800225" cy="485775"/>
          </a:xfrm>
          <a:custGeom>
            <a:avLst/>
            <a:gdLst/>
            <a:ahLst/>
            <a:cxnLst>
              <a:cxn ang="0">
                <a:pos x="1134" y="0"/>
              </a:cxn>
              <a:cxn ang="0">
                <a:pos x="473" y="7"/>
              </a:cxn>
              <a:cxn ang="0">
                <a:pos x="0" y="306"/>
              </a:cxn>
            </a:cxnLst>
            <a:rect l="0" t="0" r="r" b="b"/>
            <a:pathLst>
              <a:path w="1134" h="306">
                <a:moveTo>
                  <a:pt x="1134" y="0"/>
                </a:moveTo>
                <a:lnTo>
                  <a:pt x="473" y="7"/>
                </a:lnTo>
                <a:lnTo>
                  <a:pt x="0" y="30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7069" name="Freeform 13"/>
          <p:cNvSpPr>
            <a:spLocks/>
          </p:cNvSpPr>
          <p:nvPr/>
        </p:nvSpPr>
        <p:spPr bwMode="auto">
          <a:xfrm>
            <a:off x="2138363" y="3862388"/>
            <a:ext cx="590550" cy="933450"/>
          </a:xfrm>
          <a:custGeom>
            <a:avLst/>
            <a:gdLst/>
            <a:ahLst/>
            <a:cxnLst>
              <a:cxn ang="0">
                <a:pos x="372" y="0"/>
              </a:cxn>
              <a:cxn ang="0">
                <a:pos x="0" y="588"/>
              </a:cxn>
            </a:cxnLst>
            <a:rect l="0" t="0" r="r" b="b"/>
            <a:pathLst>
              <a:path w="372" h="588">
                <a:moveTo>
                  <a:pt x="372" y="0"/>
                </a:moveTo>
                <a:lnTo>
                  <a:pt x="0" y="588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7079" name="Text Box 23"/>
          <p:cNvSpPr txBox="1">
            <a:spLocks noChangeArrowheads="1"/>
          </p:cNvSpPr>
          <p:nvPr/>
        </p:nvSpPr>
        <p:spPr bwMode="auto">
          <a:xfrm>
            <a:off x="152400" y="152400"/>
            <a:ext cx="120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№ 166.</a:t>
            </a:r>
          </a:p>
        </p:txBody>
      </p:sp>
      <p:graphicFrame>
        <p:nvGraphicFramePr>
          <p:cNvPr id="557081" name="Object 25"/>
          <p:cNvGraphicFramePr>
            <a:graphicFrameLocks noChangeAspect="1"/>
          </p:cNvGraphicFramePr>
          <p:nvPr/>
        </p:nvGraphicFramePr>
        <p:xfrm>
          <a:off x="4495800" y="4800600"/>
          <a:ext cx="381000" cy="349250"/>
        </p:xfrm>
        <a:graphic>
          <a:graphicData uri="http://schemas.openxmlformats.org/presentationml/2006/ole">
            <p:oleObj spid="_x0000_s557081" name="Формула" r:id="rId8" imgW="152280" imgH="139680" progId="Equation.3">
              <p:embed/>
            </p:oleObj>
          </a:graphicData>
        </a:graphic>
      </p:graphicFrame>
      <p:graphicFrame>
        <p:nvGraphicFramePr>
          <p:cNvPr id="557083" name="Object 27"/>
          <p:cNvGraphicFramePr>
            <a:graphicFrameLocks noChangeAspect="1"/>
          </p:cNvGraphicFramePr>
          <p:nvPr/>
        </p:nvGraphicFramePr>
        <p:xfrm>
          <a:off x="3314700" y="2209800"/>
          <a:ext cx="342900" cy="457200"/>
        </p:xfrm>
        <a:graphic>
          <a:graphicData uri="http://schemas.openxmlformats.org/presentationml/2006/ole">
            <p:oleObj spid="_x0000_s557083" name="Формула" r:id="rId9" imgW="152280" imgH="203040" progId="Equation.3">
              <p:embed/>
            </p:oleObj>
          </a:graphicData>
        </a:graphic>
      </p:graphicFrame>
      <p:sp>
        <p:nvSpPr>
          <p:cNvPr id="557086" name="Text Box 30"/>
          <p:cNvSpPr txBox="1">
            <a:spLocks noChangeArrowheads="1"/>
          </p:cNvSpPr>
          <p:nvPr/>
        </p:nvSpPr>
        <p:spPr bwMode="auto">
          <a:xfrm>
            <a:off x="228600" y="563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7087" name="Text Box 31"/>
          <p:cNvSpPr txBox="1">
            <a:spLocks noChangeArrowheads="1"/>
          </p:cNvSpPr>
          <p:nvPr/>
        </p:nvSpPr>
        <p:spPr bwMode="auto">
          <a:xfrm>
            <a:off x="22860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7089" name="Text Box 33"/>
          <p:cNvSpPr txBox="1">
            <a:spLocks noChangeArrowheads="1"/>
          </p:cNvSpPr>
          <p:nvPr/>
        </p:nvSpPr>
        <p:spPr bwMode="auto">
          <a:xfrm>
            <a:off x="2590800" y="243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grpSp>
        <p:nvGrpSpPr>
          <p:cNvPr id="557100" name="Group 44"/>
          <p:cNvGrpSpPr>
            <a:grpSpLocks/>
          </p:cNvGrpSpPr>
          <p:nvPr/>
        </p:nvGrpSpPr>
        <p:grpSpPr bwMode="auto">
          <a:xfrm>
            <a:off x="2895600" y="2614613"/>
            <a:ext cx="533400" cy="3024187"/>
            <a:chOff x="1824" y="1647"/>
            <a:chExt cx="336" cy="1905"/>
          </a:xfrm>
        </p:grpSpPr>
        <p:sp>
          <p:nvSpPr>
            <p:cNvPr id="557090" name="Freeform 34"/>
            <p:cNvSpPr>
              <a:spLocks/>
            </p:cNvSpPr>
            <p:nvPr/>
          </p:nvSpPr>
          <p:spPr bwMode="auto">
            <a:xfrm>
              <a:off x="1840" y="1647"/>
              <a:ext cx="68" cy="1737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16" y="1737"/>
                </a:cxn>
                <a:cxn ang="0">
                  <a:pos x="0" y="1721"/>
                </a:cxn>
              </a:cxnLst>
              <a:rect l="0" t="0" r="r" b="b"/>
              <a:pathLst>
                <a:path w="68" h="1737">
                  <a:moveTo>
                    <a:pt x="68" y="0"/>
                  </a:moveTo>
                  <a:cubicBezTo>
                    <a:pt x="56" y="312"/>
                    <a:pt x="21" y="1522"/>
                    <a:pt x="16" y="1737"/>
                  </a:cubicBezTo>
                  <a:lnTo>
                    <a:pt x="0" y="1721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7091" name="Text Box 35"/>
            <p:cNvSpPr txBox="1">
              <a:spLocks noChangeArrowheads="1"/>
            </p:cNvSpPr>
            <p:nvPr/>
          </p:nvSpPr>
          <p:spPr bwMode="auto">
            <a:xfrm>
              <a:off x="1872" y="326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</a:t>
              </a:r>
            </a:p>
          </p:txBody>
        </p:sp>
        <p:sp>
          <p:nvSpPr>
            <p:cNvPr id="557092" name="Oval 36"/>
            <p:cNvSpPr>
              <a:spLocks noChangeArrowheads="1"/>
            </p:cNvSpPr>
            <p:nvPr/>
          </p:nvSpPr>
          <p:spPr bwMode="auto">
            <a:xfrm flipV="1">
              <a:off x="1824" y="336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57093" name="Freeform 37"/>
          <p:cNvSpPr>
            <a:spLocks/>
          </p:cNvSpPr>
          <p:nvPr/>
        </p:nvSpPr>
        <p:spPr bwMode="auto">
          <a:xfrm>
            <a:off x="1346200" y="5295900"/>
            <a:ext cx="1574800" cy="76200"/>
          </a:xfrm>
          <a:custGeom>
            <a:avLst/>
            <a:gdLst/>
            <a:ahLst/>
            <a:cxnLst>
              <a:cxn ang="0">
                <a:pos x="992" y="48"/>
              </a:cxn>
              <a:cxn ang="0">
                <a:pos x="0" y="0"/>
              </a:cxn>
            </a:cxnLst>
            <a:rect l="0" t="0" r="r" b="b"/>
            <a:pathLst>
              <a:path w="992" h="48">
                <a:moveTo>
                  <a:pt x="992" y="48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57099" name="Group 43"/>
          <p:cNvGrpSpPr>
            <a:grpSpLocks/>
          </p:cNvGrpSpPr>
          <p:nvPr/>
        </p:nvGrpSpPr>
        <p:grpSpPr bwMode="auto">
          <a:xfrm>
            <a:off x="990600" y="2652713"/>
            <a:ext cx="2009775" cy="2681287"/>
            <a:chOff x="624" y="1671"/>
            <a:chExt cx="1266" cy="1689"/>
          </a:xfrm>
        </p:grpSpPr>
        <p:sp>
          <p:nvSpPr>
            <p:cNvPr id="557094" name="Freeform 38"/>
            <p:cNvSpPr>
              <a:spLocks/>
            </p:cNvSpPr>
            <p:nvPr/>
          </p:nvSpPr>
          <p:spPr bwMode="auto">
            <a:xfrm>
              <a:off x="848" y="1671"/>
              <a:ext cx="1042" cy="1665"/>
            </a:xfrm>
            <a:custGeom>
              <a:avLst/>
              <a:gdLst/>
              <a:ahLst/>
              <a:cxnLst>
                <a:cxn ang="0">
                  <a:pos x="1042" y="0"/>
                </a:cxn>
                <a:cxn ang="0">
                  <a:pos x="0" y="1665"/>
                </a:cxn>
              </a:cxnLst>
              <a:rect l="0" t="0" r="r" b="b"/>
              <a:pathLst>
                <a:path w="1042" h="1665">
                  <a:moveTo>
                    <a:pt x="1042" y="0"/>
                  </a:moveTo>
                  <a:lnTo>
                    <a:pt x="0" y="166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7095" name="Text Box 39"/>
            <p:cNvSpPr txBox="1">
              <a:spLocks noChangeArrowheads="1"/>
            </p:cNvSpPr>
            <p:nvPr/>
          </p:nvSpPr>
          <p:spPr bwMode="auto">
            <a:xfrm>
              <a:off x="624" y="307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</a:p>
          </p:txBody>
        </p:sp>
        <p:sp>
          <p:nvSpPr>
            <p:cNvPr id="557096" name="Freeform 40"/>
            <p:cNvSpPr>
              <a:spLocks/>
            </p:cNvSpPr>
            <p:nvPr/>
          </p:nvSpPr>
          <p:spPr bwMode="auto">
            <a:xfrm>
              <a:off x="990" y="3024"/>
              <a:ext cx="162" cy="14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162" y="0"/>
                </a:cxn>
                <a:cxn ang="0">
                  <a:pos x="96" y="147"/>
                </a:cxn>
              </a:cxnLst>
              <a:rect l="0" t="0" r="r" b="b"/>
              <a:pathLst>
                <a:path w="162" h="147">
                  <a:moveTo>
                    <a:pt x="0" y="87"/>
                  </a:moveTo>
                  <a:lnTo>
                    <a:pt x="162" y="0"/>
                  </a:lnTo>
                  <a:lnTo>
                    <a:pt x="96" y="14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7088" name="Oval 32"/>
          <p:cNvSpPr>
            <a:spLocks noChangeArrowheads="1"/>
          </p:cNvSpPr>
          <p:nvPr/>
        </p:nvSpPr>
        <p:spPr bwMode="auto">
          <a:xfrm flipV="1">
            <a:off x="2971800" y="2590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7097" name="Oval 41"/>
          <p:cNvSpPr>
            <a:spLocks noChangeArrowheads="1"/>
          </p:cNvSpPr>
          <p:nvPr/>
        </p:nvSpPr>
        <p:spPr bwMode="auto">
          <a:xfrm flipV="1">
            <a:off x="1295400" y="5257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7098" name="Freeform 42"/>
          <p:cNvSpPr>
            <a:spLocks/>
          </p:cNvSpPr>
          <p:nvPr/>
        </p:nvSpPr>
        <p:spPr bwMode="auto">
          <a:xfrm>
            <a:off x="1071563" y="5300663"/>
            <a:ext cx="552450" cy="185737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89" y="117"/>
              </a:cxn>
              <a:cxn ang="0">
                <a:pos x="348" y="0"/>
              </a:cxn>
            </a:cxnLst>
            <a:rect l="0" t="0" r="r" b="b"/>
            <a:pathLst>
              <a:path w="348" h="117">
                <a:moveTo>
                  <a:pt x="0" y="96"/>
                </a:moveTo>
                <a:lnTo>
                  <a:pt x="189" y="117"/>
                </a:lnTo>
                <a:lnTo>
                  <a:pt x="348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7101" name="Rectangle 45"/>
          <p:cNvSpPr>
            <a:spLocks noChangeArrowheads="1"/>
          </p:cNvSpPr>
          <p:nvPr/>
        </p:nvSpPr>
        <p:spPr bwMode="auto">
          <a:xfrm>
            <a:off x="2895600" y="3886200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П-р</a:t>
            </a:r>
          </a:p>
        </p:txBody>
      </p:sp>
      <p:sp>
        <p:nvSpPr>
          <p:cNvPr id="557102" name="Rectangle 46"/>
          <p:cNvSpPr>
            <a:spLocks noChangeArrowheads="1"/>
          </p:cNvSpPr>
          <p:nvPr/>
        </p:nvSpPr>
        <p:spPr bwMode="auto">
          <a:xfrm rot="-3612072">
            <a:off x="1639093" y="3733007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Н-я</a:t>
            </a:r>
          </a:p>
        </p:txBody>
      </p:sp>
      <p:sp>
        <p:nvSpPr>
          <p:cNvPr id="557103" name="Rectangle 47"/>
          <p:cNvSpPr>
            <a:spLocks noChangeArrowheads="1"/>
          </p:cNvSpPr>
          <p:nvPr/>
        </p:nvSpPr>
        <p:spPr bwMode="auto">
          <a:xfrm>
            <a:off x="1752600" y="5257800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П-я</a:t>
            </a:r>
          </a:p>
        </p:txBody>
      </p:sp>
      <p:grpSp>
        <p:nvGrpSpPr>
          <p:cNvPr id="557104" name="Group 48"/>
          <p:cNvGrpSpPr>
            <a:grpSpLocks/>
          </p:cNvGrpSpPr>
          <p:nvPr/>
        </p:nvGrpSpPr>
        <p:grpSpPr bwMode="auto">
          <a:xfrm>
            <a:off x="5949950" y="2336800"/>
            <a:ext cx="1027113" cy="787400"/>
            <a:chOff x="1392" y="3488"/>
            <a:chExt cx="676" cy="496"/>
          </a:xfrm>
        </p:grpSpPr>
        <p:graphicFrame>
          <p:nvGraphicFramePr>
            <p:cNvPr id="557105" name="Object 49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p:oleObj spid="_x0000_s557105" name="Формула" r:id="rId10" imgW="190440" imgH="152280" progId="Equation.3">
                <p:embed/>
              </p:oleObj>
            </a:graphicData>
          </a:graphic>
        </p:graphicFrame>
        <p:sp>
          <p:nvSpPr>
            <p:cNvPr id="557106" name="Text Box 50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TT</a:t>
              </a:r>
              <a:r>
                <a:rPr lang="ru-RU" sz="2400" b="1">
                  <a:solidFill>
                    <a:srgbClr val="FF0000"/>
                  </a:solidFill>
                </a:rPr>
                <a:t>П</a:t>
              </a:r>
              <a:r>
                <a:rPr lang="en-US" sz="2400" b="1">
                  <a:solidFill>
                    <a:srgbClr val="FF0000"/>
                  </a:solidFill>
                </a:rPr>
                <a:t>   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57117" name="Group 61"/>
          <p:cNvGrpSpPr>
            <a:grpSpLocks/>
          </p:cNvGrpSpPr>
          <p:nvPr/>
        </p:nvGrpSpPr>
        <p:grpSpPr bwMode="auto">
          <a:xfrm>
            <a:off x="4352925" y="2540000"/>
            <a:ext cx="1801813" cy="850900"/>
            <a:chOff x="2742" y="1600"/>
            <a:chExt cx="1135" cy="536"/>
          </a:xfrm>
        </p:grpSpPr>
        <p:sp>
          <p:nvSpPr>
            <p:cNvPr id="557108" name="Text Box 52"/>
            <p:cNvSpPr txBox="1">
              <a:spLocks noChangeArrowheads="1"/>
            </p:cNvSpPr>
            <p:nvPr/>
          </p:nvSpPr>
          <p:spPr bwMode="auto">
            <a:xfrm>
              <a:off x="2742" y="1600"/>
              <a:ext cx="113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М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 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557115" name="Group 59"/>
            <p:cNvGrpSpPr>
              <a:grpSpLocks/>
            </p:cNvGrpSpPr>
            <p:nvPr/>
          </p:nvGrpSpPr>
          <p:grpSpPr bwMode="auto">
            <a:xfrm>
              <a:off x="3139" y="1632"/>
              <a:ext cx="636" cy="504"/>
              <a:chOff x="3139" y="1632"/>
              <a:chExt cx="636" cy="504"/>
            </a:xfrm>
          </p:grpSpPr>
          <p:graphicFrame>
            <p:nvGraphicFramePr>
              <p:cNvPr id="557109" name="Object 53"/>
              <p:cNvGraphicFramePr>
                <a:graphicFrameLocks noChangeAspect="1"/>
              </p:cNvGraphicFramePr>
              <p:nvPr/>
            </p:nvGraphicFramePr>
            <p:xfrm>
              <a:off x="3139" y="1632"/>
              <a:ext cx="221" cy="250"/>
            </p:xfrm>
            <a:graphic>
              <a:graphicData uri="http://schemas.openxmlformats.org/presentationml/2006/ole">
                <p:oleObj spid="_x0000_s557109" name="Формула" r:id="rId11" imgW="152280" imgH="164880" progId="Equation.3">
                  <p:embed/>
                </p:oleObj>
              </a:graphicData>
            </a:graphic>
          </p:graphicFrame>
          <p:sp>
            <p:nvSpPr>
              <p:cNvPr id="557110" name="Text Box 54"/>
              <p:cNvSpPr txBox="1">
                <a:spLocks noChangeArrowheads="1"/>
              </p:cNvSpPr>
              <p:nvPr/>
            </p:nvSpPr>
            <p:spPr bwMode="auto">
              <a:xfrm>
                <a:off x="3265" y="1886"/>
                <a:ext cx="51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</a:t>
                </a:r>
                <a:r>
                  <a:rPr lang="ru-RU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-я</a:t>
                </a:r>
                <a:r>
                  <a:rPr lang="en-US" sz="20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endPara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57116" name="Group 60"/>
          <p:cNvGrpSpPr>
            <a:grpSpLocks/>
          </p:cNvGrpSpPr>
          <p:nvPr/>
        </p:nvGrpSpPr>
        <p:grpSpPr bwMode="auto">
          <a:xfrm>
            <a:off x="6858000" y="2590800"/>
            <a:ext cx="1822450" cy="854075"/>
            <a:chOff x="4320" y="1632"/>
            <a:chExt cx="1148" cy="538"/>
          </a:xfrm>
        </p:grpSpPr>
        <p:sp>
          <p:nvSpPr>
            <p:cNvPr id="557112" name="Text Box 56"/>
            <p:cNvSpPr txBox="1">
              <a:spLocks noChangeArrowheads="1"/>
            </p:cNvSpPr>
            <p:nvPr/>
          </p:nvSpPr>
          <p:spPr bwMode="auto">
            <a:xfrm>
              <a:off x="4320" y="1632"/>
              <a:ext cx="11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MN   </a:t>
              </a:r>
              <a:r>
                <a:rPr lang="ru-RU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ВС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557113" name="Object 57"/>
            <p:cNvGraphicFramePr>
              <a:graphicFrameLocks noChangeAspect="1"/>
            </p:cNvGraphicFramePr>
            <p:nvPr/>
          </p:nvGraphicFramePr>
          <p:xfrm>
            <a:off x="4723" y="1670"/>
            <a:ext cx="221" cy="250"/>
          </p:xfrm>
          <a:graphic>
            <a:graphicData uri="http://schemas.openxmlformats.org/presentationml/2006/ole">
              <p:oleObj spid="_x0000_s557113" name="Формула" r:id="rId12" imgW="152280" imgH="164880" progId="Equation.3">
                <p:embed/>
              </p:oleObj>
            </a:graphicData>
          </a:graphic>
        </p:graphicFrame>
        <p:sp>
          <p:nvSpPr>
            <p:cNvPr id="557114" name="Text Box 58"/>
            <p:cNvSpPr txBox="1">
              <a:spLocks noChangeArrowheads="1"/>
            </p:cNvSpPr>
            <p:nvPr/>
          </p:nvSpPr>
          <p:spPr bwMode="auto">
            <a:xfrm>
              <a:off x="4825" y="1920"/>
              <a:ext cx="5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П-я</a:t>
              </a:r>
              <a:r>
                <a:rPr lang="en-US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endPara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57118" name="Rectangle 62"/>
          <p:cNvSpPr>
            <a:spLocks noChangeArrowheads="1"/>
          </p:cNvSpPr>
          <p:nvPr/>
        </p:nvSpPr>
        <p:spPr bwMode="auto">
          <a:xfrm>
            <a:off x="990600" y="6172200"/>
            <a:ext cx="7486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Угол АВС – линейный угол двугранного угла АМ</a:t>
            </a:r>
            <a:r>
              <a:rPr lang="en-US" sz="2400"/>
              <a:t>NC</a:t>
            </a:r>
            <a:endParaRPr 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7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70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57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5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7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7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57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7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7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57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7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7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557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7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57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55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57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57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55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7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5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5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55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5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5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55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5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93" grpId="0" animBg="1"/>
      <p:bldP spid="557097" grpId="0" animBg="1"/>
      <p:bldP spid="557098" grpId="0" animBg="1"/>
      <p:bldP spid="557101" grpId="0"/>
      <p:bldP spid="557102" grpId="0"/>
      <p:bldP spid="557103" grpId="0"/>
      <p:bldP spid="5571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80" name="Freeform 4"/>
          <p:cNvSpPr>
            <a:spLocks/>
          </p:cNvSpPr>
          <p:nvPr/>
        </p:nvSpPr>
        <p:spPr bwMode="auto">
          <a:xfrm>
            <a:off x="622300" y="4510088"/>
            <a:ext cx="3543300" cy="1905000"/>
          </a:xfrm>
          <a:custGeom>
            <a:avLst/>
            <a:gdLst/>
            <a:ahLst/>
            <a:cxnLst>
              <a:cxn ang="0">
                <a:pos x="1240" y="1200"/>
              </a:cxn>
              <a:cxn ang="0">
                <a:pos x="1280" y="1168"/>
              </a:cxn>
              <a:cxn ang="0">
                <a:pos x="2232" y="127"/>
              </a:cxn>
              <a:cxn ang="0">
                <a:pos x="2216" y="127"/>
              </a:cxn>
              <a:cxn ang="0">
                <a:pos x="0" y="0"/>
              </a:cxn>
              <a:cxn ang="0">
                <a:pos x="1232" y="1184"/>
              </a:cxn>
              <a:cxn ang="0">
                <a:pos x="1240" y="1200"/>
              </a:cxn>
            </a:cxnLst>
            <a:rect l="0" t="0" r="r" b="b"/>
            <a:pathLst>
              <a:path w="2232" h="1200">
                <a:moveTo>
                  <a:pt x="1240" y="1200"/>
                </a:moveTo>
                <a:lnTo>
                  <a:pt x="1280" y="1168"/>
                </a:lnTo>
                <a:lnTo>
                  <a:pt x="2232" y="127"/>
                </a:lnTo>
                <a:lnTo>
                  <a:pt x="2216" y="127"/>
                </a:lnTo>
                <a:lnTo>
                  <a:pt x="0" y="0"/>
                </a:lnTo>
                <a:lnTo>
                  <a:pt x="1232" y="1184"/>
                </a:lnTo>
                <a:lnTo>
                  <a:pt x="1240" y="12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2181" name="Text Box 5"/>
          <p:cNvSpPr txBox="1">
            <a:spLocks noChangeArrowheads="1"/>
          </p:cNvSpPr>
          <p:nvPr/>
        </p:nvSpPr>
        <p:spPr bwMode="auto">
          <a:xfrm>
            <a:off x="2133600" y="62626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562184" name="Freeform 8"/>
          <p:cNvSpPr>
            <a:spLocks/>
          </p:cNvSpPr>
          <p:nvPr/>
        </p:nvSpPr>
        <p:spPr bwMode="auto">
          <a:xfrm>
            <a:off x="609600" y="2374900"/>
            <a:ext cx="3556000" cy="4052888"/>
          </a:xfrm>
          <a:custGeom>
            <a:avLst/>
            <a:gdLst/>
            <a:ahLst/>
            <a:cxnLst>
              <a:cxn ang="0">
                <a:pos x="0" y="1345"/>
              </a:cxn>
              <a:cxn ang="0">
                <a:pos x="1128" y="0"/>
              </a:cxn>
              <a:cxn ang="0">
                <a:pos x="2240" y="1465"/>
              </a:cxn>
              <a:cxn ang="0">
                <a:pos x="1256" y="2553"/>
              </a:cxn>
              <a:cxn ang="0">
                <a:pos x="0" y="1345"/>
              </a:cxn>
            </a:cxnLst>
            <a:rect l="0" t="0" r="r" b="b"/>
            <a:pathLst>
              <a:path w="2240" h="2553">
                <a:moveTo>
                  <a:pt x="0" y="1345"/>
                </a:moveTo>
                <a:lnTo>
                  <a:pt x="1128" y="0"/>
                </a:lnTo>
                <a:lnTo>
                  <a:pt x="2240" y="1465"/>
                </a:lnTo>
                <a:lnTo>
                  <a:pt x="1256" y="2553"/>
                </a:lnTo>
                <a:lnTo>
                  <a:pt x="0" y="1345"/>
                </a:lnTo>
                <a:close/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2185" name="Text Box 9"/>
          <p:cNvSpPr txBox="1">
            <a:spLocks noChangeArrowheads="1"/>
          </p:cNvSpPr>
          <p:nvPr/>
        </p:nvSpPr>
        <p:spPr bwMode="auto">
          <a:xfrm>
            <a:off x="152400" y="43434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562186" name="Text Box 10"/>
          <p:cNvSpPr txBox="1">
            <a:spLocks noChangeArrowheads="1"/>
          </p:cNvSpPr>
          <p:nvPr/>
        </p:nvSpPr>
        <p:spPr bwMode="auto">
          <a:xfrm>
            <a:off x="4191000" y="4433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562187" name="Text Box 11"/>
          <p:cNvSpPr txBox="1">
            <a:spLocks noChangeArrowheads="1"/>
          </p:cNvSpPr>
          <p:nvPr/>
        </p:nvSpPr>
        <p:spPr bwMode="auto">
          <a:xfrm>
            <a:off x="1981200" y="19812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</a:t>
            </a:r>
            <a:endParaRPr lang="ru-RU" sz="2800"/>
          </a:p>
        </p:txBody>
      </p:sp>
      <p:sp>
        <p:nvSpPr>
          <p:cNvPr id="562188" name="Freeform 12"/>
          <p:cNvSpPr>
            <a:spLocks/>
          </p:cNvSpPr>
          <p:nvPr/>
        </p:nvSpPr>
        <p:spPr bwMode="auto">
          <a:xfrm>
            <a:off x="609600" y="4510088"/>
            <a:ext cx="3505200" cy="21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08" y="136"/>
              </a:cxn>
            </a:cxnLst>
            <a:rect l="0" t="0" r="r" b="b"/>
            <a:pathLst>
              <a:path w="2208" h="136">
                <a:moveTo>
                  <a:pt x="0" y="0"/>
                </a:moveTo>
                <a:lnTo>
                  <a:pt x="2208" y="13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62209" name="Group 33"/>
          <p:cNvGrpSpPr>
            <a:grpSpLocks/>
          </p:cNvGrpSpPr>
          <p:nvPr/>
        </p:nvGrpSpPr>
        <p:grpSpPr bwMode="auto">
          <a:xfrm>
            <a:off x="1498600" y="4713288"/>
            <a:ext cx="2679700" cy="939800"/>
            <a:chOff x="944" y="2969"/>
            <a:chExt cx="1688" cy="592"/>
          </a:xfrm>
        </p:grpSpPr>
        <p:sp>
          <p:nvSpPr>
            <p:cNvPr id="562183" name="Freeform 7"/>
            <p:cNvSpPr>
              <a:spLocks/>
            </p:cNvSpPr>
            <p:nvPr/>
          </p:nvSpPr>
          <p:spPr bwMode="auto">
            <a:xfrm>
              <a:off x="1112" y="3336"/>
              <a:ext cx="199" cy="225"/>
            </a:xfrm>
            <a:custGeom>
              <a:avLst/>
              <a:gdLst/>
              <a:ahLst/>
              <a:cxnLst>
                <a:cxn ang="0">
                  <a:pos x="0" y="225"/>
                </a:cxn>
                <a:cxn ang="0">
                  <a:pos x="199" y="149"/>
                </a:cxn>
                <a:cxn ang="0">
                  <a:pos x="49" y="0"/>
                </a:cxn>
              </a:cxnLst>
              <a:rect l="0" t="0" r="r" b="b"/>
              <a:pathLst>
                <a:path w="199" h="225">
                  <a:moveTo>
                    <a:pt x="0" y="225"/>
                  </a:moveTo>
                  <a:lnTo>
                    <a:pt x="199" y="149"/>
                  </a:lnTo>
                  <a:lnTo>
                    <a:pt x="49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189" name="Freeform 13"/>
            <p:cNvSpPr>
              <a:spLocks/>
            </p:cNvSpPr>
            <p:nvPr/>
          </p:nvSpPr>
          <p:spPr bwMode="auto">
            <a:xfrm>
              <a:off x="944" y="2969"/>
              <a:ext cx="1688" cy="424"/>
            </a:xfrm>
            <a:custGeom>
              <a:avLst/>
              <a:gdLst/>
              <a:ahLst/>
              <a:cxnLst>
                <a:cxn ang="0">
                  <a:pos x="1688" y="0"/>
                </a:cxn>
                <a:cxn ang="0">
                  <a:pos x="0" y="424"/>
                </a:cxn>
              </a:cxnLst>
              <a:rect l="0" t="0" r="r" b="b"/>
              <a:pathLst>
                <a:path w="1688" h="424">
                  <a:moveTo>
                    <a:pt x="1688" y="0"/>
                  </a:moveTo>
                  <a:lnTo>
                    <a:pt x="0" y="424"/>
                  </a:ln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dash"/>
              <a:round/>
              <a:headEnd type="oval" w="med" len="med"/>
              <a:tailEnd type="oval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2190" name="Freeform 14"/>
          <p:cNvSpPr>
            <a:spLocks/>
          </p:cNvSpPr>
          <p:nvPr/>
        </p:nvSpPr>
        <p:spPr bwMode="auto">
          <a:xfrm>
            <a:off x="2400300" y="2451100"/>
            <a:ext cx="177800" cy="396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2497"/>
              </a:cxn>
            </a:cxnLst>
            <a:rect l="0" t="0" r="r" b="b"/>
            <a:pathLst>
              <a:path w="112" h="2497">
                <a:moveTo>
                  <a:pt x="0" y="0"/>
                </a:moveTo>
                <a:lnTo>
                  <a:pt x="112" y="2497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62208" name="Group 32"/>
          <p:cNvGrpSpPr>
            <a:grpSpLocks/>
          </p:cNvGrpSpPr>
          <p:nvPr/>
        </p:nvGrpSpPr>
        <p:grpSpPr bwMode="auto">
          <a:xfrm>
            <a:off x="2133600" y="4433888"/>
            <a:ext cx="1371600" cy="1295400"/>
            <a:chOff x="1344" y="2793"/>
            <a:chExt cx="864" cy="816"/>
          </a:xfrm>
        </p:grpSpPr>
        <p:sp>
          <p:nvSpPr>
            <p:cNvPr id="562191" name="Line 15"/>
            <p:cNvSpPr>
              <a:spLocks noChangeShapeType="1"/>
            </p:cNvSpPr>
            <p:nvPr/>
          </p:nvSpPr>
          <p:spPr bwMode="auto">
            <a:xfrm>
              <a:off x="1344" y="2793"/>
              <a:ext cx="96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192" name="Freeform 16"/>
            <p:cNvSpPr>
              <a:spLocks/>
            </p:cNvSpPr>
            <p:nvPr/>
          </p:nvSpPr>
          <p:spPr bwMode="auto">
            <a:xfrm>
              <a:off x="1992" y="3465"/>
              <a:ext cx="216" cy="144"/>
            </a:xfrm>
            <a:custGeom>
              <a:avLst/>
              <a:gdLst/>
              <a:ahLst/>
              <a:cxnLst>
                <a:cxn ang="0">
                  <a:pos x="216" y="144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216" h="144">
                  <a:moveTo>
                    <a:pt x="216" y="144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2203" name="Text Box 27"/>
          <p:cNvSpPr txBox="1">
            <a:spLocks noChangeArrowheads="1"/>
          </p:cNvSpPr>
          <p:nvPr/>
        </p:nvSpPr>
        <p:spPr bwMode="auto">
          <a:xfrm>
            <a:off x="990600" y="5272088"/>
            <a:ext cx="4810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M</a:t>
            </a:r>
            <a:endParaRPr lang="ru-RU" sz="2800"/>
          </a:p>
        </p:txBody>
      </p:sp>
      <p:sp>
        <p:nvSpPr>
          <p:cNvPr id="562205" name="Rectangle 29"/>
          <p:cNvSpPr>
            <a:spLocks noChangeArrowheads="1"/>
          </p:cNvSpPr>
          <p:nvPr/>
        </p:nvSpPr>
        <p:spPr bwMode="auto">
          <a:xfrm>
            <a:off x="152400" y="152400"/>
            <a:ext cx="8991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              В тетраэдре </a:t>
            </a:r>
            <a:r>
              <a:rPr lang="en-US" sz="2400"/>
              <a:t>D</a:t>
            </a:r>
            <a:r>
              <a:rPr lang="ru-RU" sz="2400"/>
              <a:t>АВС все ребра равны, точка М – середина ребра АС. Докажите, что угол </a:t>
            </a:r>
            <a:r>
              <a:rPr lang="en-US" sz="2400"/>
              <a:t>D</a:t>
            </a:r>
            <a:r>
              <a:rPr lang="ru-RU" sz="2400"/>
              <a:t>МВ – линейный угол двугранного угла ВАС</a:t>
            </a:r>
            <a:r>
              <a:rPr lang="en-US" sz="2400"/>
              <a:t>D</a:t>
            </a:r>
            <a:r>
              <a:rPr lang="ru-RU" sz="2400"/>
              <a:t>.</a:t>
            </a:r>
          </a:p>
        </p:txBody>
      </p:sp>
      <p:sp>
        <p:nvSpPr>
          <p:cNvPr id="562206" name="Text Box 30"/>
          <p:cNvSpPr txBox="1">
            <a:spLocks noChangeArrowheads="1"/>
          </p:cNvSpPr>
          <p:nvPr/>
        </p:nvSpPr>
        <p:spPr bwMode="auto">
          <a:xfrm>
            <a:off x="152400" y="152400"/>
            <a:ext cx="120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№ 167.</a:t>
            </a:r>
          </a:p>
        </p:txBody>
      </p:sp>
      <p:grpSp>
        <p:nvGrpSpPr>
          <p:cNvPr id="562215" name="Group 39"/>
          <p:cNvGrpSpPr>
            <a:grpSpLocks/>
          </p:cNvGrpSpPr>
          <p:nvPr/>
        </p:nvGrpSpPr>
        <p:grpSpPr bwMode="auto">
          <a:xfrm>
            <a:off x="1524000" y="4279900"/>
            <a:ext cx="939800" cy="1092200"/>
            <a:chOff x="960" y="2696"/>
            <a:chExt cx="592" cy="688"/>
          </a:xfrm>
        </p:grpSpPr>
        <p:sp>
          <p:nvSpPr>
            <p:cNvPr id="562213" name="Freeform 37"/>
            <p:cNvSpPr>
              <a:spLocks/>
            </p:cNvSpPr>
            <p:nvPr/>
          </p:nvSpPr>
          <p:spPr bwMode="auto">
            <a:xfrm>
              <a:off x="960" y="2696"/>
              <a:ext cx="592" cy="6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0" y="688"/>
                </a:cxn>
                <a:cxn ang="0">
                  <a:pos x="592" y="528"/>
                </a:cxn>
                <a:cxn ang="0">
                  <a:pos x="592" y="400"/>
                </a:cxn>
                <a:cxn ang="0">
                  <a:pos x="560" y="304"/>
                </a:cxn>
                <a:cxn ang="0">
                  <a:pos x="528" y="240"/>
                </a:cxn>
                <a:cxn ang="0">
                  <a:pos x="480" y="144"/>
                </a:cxn>
                <a:cxn ang="0">
                  <a:pos x="384" y="96"/>
                </a:cxn>
                <a:cxn ang="0">
                  <a:pos x="320" y="48"/>
                </a:cxn>
              </a:cxnLst>
              <a:rect l="0" t="0" r="r" b="b"/>
              <a:pathLst>
                <a:path w="592" h="688">
                  <a:moveTo>
                    <a:pt x="208" y="0"/>
                  </a:moveTo>
                  <a:lnTo>
                    <a:pt x="0" y="688"/>
                  </a:lnTo>
                  <a:lnTo>
                    <a:pt x="592" y="528"/>
                  </a:lnTo>
                  <a:lnTo>
                    <a:pt x="592" y="400"/>
                  </a:lnTo>
                  <a:lnTo>
                    <a:pt x="560" y="304"/>
                  </a:lnTo>
                  <a:lnTo>
                    <a:pt x="528" y="240"/>
                  </a:lnTo>
                  <a:lnTo>
                    <a:pt x="480" y="144"/>
                  </a:lnTo>
                  <a:lnTo>
                    <a:pt x="384" y="96"/>
                  </a:lnTo>
                  <a:lnTo>
                    <a:pt x="320" y="48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214" name="Freeform 38"/>
            <p:cNvSpPr>
              <a:spLocks/>
            </p:cNvSpPr>
            <p:nvPr/>
          </p:nvSpPr>
          <p:spPr bwMode="auto">
            <a:xfrm>
              <a:off x="1088" y="3016"/>
              <a:ext cx="240" cy="2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48"/>
                </a:cxn>
                <a:cxn ang="0">
                  <a:pos x="224" y="160"/>
                </a:cxn>
                <a:cxn ang="0">
                  <a:pos x="240" y="272"/>
                </a:cxn>
              </a:cxnLst>
              <a:rect l="0" t="0" r="r" b="b"/>
              <a:pathLst>
                <a:path w="240" h="272">
                  <a:moveTo>
                    <a:pt x="0" y="0"/>
                  </a:moveTo>
                  <a:cubicBezTo>
                    <a:pt x="24" y="8"/>
                    <a:pt x="107" y="21"/>
                    <a:pt x="144" y="48"/>
                  </a:cubicBezTo>
                  <a:cubicBezTo>
                    <a:pt x="181" y="75"/>
                    <a:pt x="208" y="123"/>
                    <a:pt x="224" y="160"/>
                  </a:cubicBezTo>
                  <a:cubicBezTo>
                    <a:pt x="240" y="197"/>
                    <a:pt x="237" y="249"/>
                    <a:pt x="240" y="27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2193" name="Freeform 17"/>
          <p:cNvSpPr>
            <a:spLocks/>
          </p:cNvSpPr>
          <p:nvPr/>
        </p:nvSpPr>
        <p:spPr bwMode="auto">
          <a:xfrm>
            <a:off x="609600" y="2362200"/>
            <a:ext cx="1968500" cy="4052888"/>
          </a:xfrm>
          <a:custGeom>
            <a:avLst/>
            <a:gdLst/>
            <a:ahLst/>
            <a:cxnLst>
              <a:cxn ang="0">
                <a:pos x="1240" y="2553"/>
              </a:cxn>
              <a:cxn ang="0">
                <a:pos x="1240" y="2505"/>
              </a:cxn>
              <a:cxn ang="0">
                <a:pos x="1128" y="0"/>
              </a:cxn>
              <a:cxn ang="0">
                <a:pos x="0" y="1353"/>
              </a:cxn>
              <a:cxn ang="0">
                <a:pos x="1240" y="2553"/>
              </a:cxn>
            </a:cxnLst>
            <a:rect l="0" t="0" r="r" b="b"/>
            <a:pathLst>
              <a:path w="1240" h="2553">
                <a:moveTo>
                  <a:pt x="1240" y="2553"/>
                </a:moveTo>
                <a:cubicBezTo>
                  <a:pt x="1240" y="2537"/>
                  <a:pt x="1240" y="2521"/>
                  <a:pt x="1240" y="2505"/>
                </a:cubicBezTo>
                <a:lnTo>
                  <a:pt x="1128" y="0"/>
                </a:lnTo>
                <a:lnTo>
                  <a:pt x="0" y="1353"/>
                </a:lnTo>
                <a:lnTo>
                  <a:pt x="1240" y="2553"/>
                </a:lnTo>
                <a:close/>
              </a:path>
            </a:pathLst>
          </a:custGeom>
          <a:solidFill>
            <a:srgbClr val="3399FF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2204" name="Oval 28"/>
          <p:cNvSpPr>
            <a:spLocks noChangeArrowheads="1"/>
          </p:cNvSpPr>
          <p:nvPr/>
        </p:nvSpPr>
        <p:spPr bwMode="auto">
          <a:xfrm>
            <a:off x="1447800" y="534828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62218" name="Group 42"/>
          <p:cNvGrpSpPr>
            <a:grpSpLocks/>
          </p:cNvGrpSpPr>
          <p:nvPr/>
        </p:nvGrpSpPr>
        <p:grpSpPr bwMode="auto">
          <a:xfrm>
            <a:off x="914400" y="4800600"/>
            <a:ext cx="180975" cy="180975"/>
            <a:chOff x="576" y="3024"/>
            <a:chExt cx="114" cy="114"/>
          </a:xfrm>
        </p:grpSpPr>
        <p:sp>
          <p:nvSpPr>
            <p:cNvPr id="562216" name="Line 40"/>
            <p:cNvSpPr>
              <a:spLocks noChangeShapeType="1"/>
            </p:cNvSpPr>
            <p:nvPr/>
          </p:nvSpPr>
          <p:spPr bwMode="auto">
            <a:xfrm flipH="1">
              <a:off x="576" y="3024"/>
              <a:ext cx="96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217" name="Freeform 41"/>
            <p:cNvSpPr>
              <a:spLocks/>
            </p:cNvSpPr>
            <p:nvPr/>
          </p:nvSpPr>
          <p:spPr bwMode="auto">
            <a:xfrm>
              <a:off x="602" y="3050"/>
              <a:ext cx="88" cy="88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0" y="88"/>
                </a:cxn>
              </a:cxnLst>
              <a:rect l="0" t="0" r="r" b="b"/>
              <a:pathLst>
                <a:path w="88" h="88">
                  <a:moveTo>
                    <a:pt x="88" y="0"/>
                  </a:moveTo>
                  <a:lnTo>
                    <a:pt x="0" y="8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62219" name="Group 43"/>
          <p:cNvGrpSpPr>
            <a:grpSpLocks/>
          </p:cNvGrpSpPr>
          <p:nvPr/>
        </p:nvGrpSpPr>
        <p:grpSpPr bwMode="auto">
          <a:xfrm>
            <a:off x="1905000" y="5791200"/>
            <a:ext cx="180975" cy="180975"/>
            <a:chOff x="576" y="3024"/>
            <a:chExt cx="114" cy="114"/>
          </a:xfrm>
        </p:grpSpPr>
        <p:sp>
          <p:nvSpPr>
            <p:cNvPr id="562220" name="Line 44"/>
            <p:cNvSpPr>
              <a:spLocks noChangeShapeType="1"/>
            </p:cNvSpPr>
            <p:nvPr/>
          </p:nvSpPr>
          <p:spPr bwMode="auto">
            <a:xfrm flipH="1">
              <a:off x="576" y="3024"/>
              <a:ext cx="96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221" name="Freeform 45"/>
            <p:cNvSpPr>
              <a:spLocks/>
            </p:cNvSpPr>
            <p:nvPr/>
          </p:nvSpPr>
          <p:spPr bwMode="auto">
            <a:xfrm>
              <a:off x="602" y="3050"/>
              <a:ext cx="88" cy="88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0" y="88"/>
                </a:cxn>
              </a:cxnLst>
              <a:rect l="0" t="0" r="r" b="b"/>
              <a:pathLst>
                <a:path w="88" h="88">
                  <a:moveTo>
                    <a:pt x="88" y="0"/>
                  </a:moveTo>
                  <a:lnTo>
                    <a:pt x="0" y="8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62210" name="Group 34"/>
          <p:cNvGrpSpPr>
            <a:grpSpLocks/>
          </p:cNvGrpSpPr>
          <p:nvPr/>
        </p:nvGrpSpPr>
        <p:grpSpPr bwMode="auto">
          <a:xfrm>
            <a:off x="1379538" y="3306763"/>
            <a:ext cx="1325562" cy="731837"/>
            <a:chOff x="869" y="2083"/>
            <a:chExt cx="835" cy="461"/>
          </a:xfrm>
        </p:grpSpPr>
        <p:sp>
          <p:nvSpPr>
            <p:cNvPr id="562196" name="Freeform 20"/>
            <p:cNvSpPr>
              <a:spLocks/>
            </p:cNvSpPr>
            <p:nvPr/>
          </p:nvSpPr>
          <p:spPr bwMode="auto">
            <a:xfrm rot="128815">
              <a:off x="869" y="2083"/>
              <a:ext cx="216" cy="144"/>
            </a:xfrm>
            <a:custGeom>
              <a:avLst/>
              <a:gdLst/>
              <a:ahLst/>
              <a:cxnLst>
                <a:cxn ang="0">
                  <a:pos x="216" y="144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216" h="144">
                  <a:moveTo>
                    <a:pt x="216" y="144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199" name="Freeform 23"/>
            <p:cNvSpPr>
              <a:spLocks/>
            </p:cNvSpPr>
            <p:nvPr/>
          </p:nvSpPr>
          <p:spPr bwMode="auto">
            <a:xfrm rot="-2666624">
              <a:off x="1488" y="2400"/>
              <a:ext cx="216" cy="144"/>
            </a:xfrm>
            <a:custGeom>
              <a:avLst/>
              <a:gdLst/>
              <a:ahLst/>
              <a:cxnLst>
                <a:cxn ang="0">
                  <a:pos x="216" y="144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216" h="144">
                  <a:moveTo>
                    <a:pt x="216" y="144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2207" name="Oval 31"/>
          <p:cNvSpPr>
            <a:spLocks noChangeArrowheads="1"/>
          </p:cNvSpPr>
          <p:nvPr/>
        </p:nvSpPr>
        <p:spPr bwMode="auto">
          <a:xfrm>
            <a:off x="2362200" y="2362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62211" name="Group 35"/>
          <p:cNvGrpSpPr>
            <a:grpSpLocks/>
          </p:cNvGrpSpPr>
          <p:nvPr/>
        </p:nvGrpSpPr>
        <p:grpSpPr bwMode="auto">
          <a:xfrm>
            <a:off x="1319213" y="2400300"/>
            <a:ext cx="1055687" cy="2947988"/>
            <a:chOff x="831" y="1512"/>
            <a:chExt cx="665" cy="1857"/>
          </a:xfrm>
        </p:grpSpPr>
        <p:sp>
          <p:nvSpPr>
            <p:cNvPr id="562200" name="Freeform 24"/>
            <p:cNvSpPr>
              <a:spLocks/>
            </p:cNvSpPr>
            <p:nvPr/>
          </p:nvSpPr>
          <p:spPr bwMode="auto">
            <a:xfrm>
              <a:off x="960" y="1512"/>
              <a:ext cx="536" cy="1857"/>
            </a:xfrm>
            <a:custGeom>
              <a:avLst/>
              <a:gdLst/>
              <a:ahLst/>
              <a:cxnLst>
                <a:cxn ang="0">
                  <a:pos x="536" y="0"/>
                </a:cxn>
                <a:cxn ang="0">
                  <a:pos x="0" y="1857"/>
                </a:cxn>
              </a:cxnLst>
              <a:rect l="0" t="0" r="r" b="b"/>
              <a:pathLst>
                <a:path w="536" h="1857">
                  <a:moveTo>
                    <a:pt x="536" y="0"/>
                  </a:moveTo>
                  <a:lnTo>
                    <a:pt x="0" y="1857"/>
                  </a:lnTo>
                </a:path>
              </a:pathLst>
            </a:custGeom>
            <a:noFill/>
            <a:ln w="28575" cmpd="sng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2201" name="Freeform 25"/>
            <p:cNvSpPr>
              <a:spLocks/>
            </p:cNvSpPr>
            <p:nvPr/>
          </p:nvSpPr>
          <p:spPr bwMode="auto">
            <a:xfrm>
              <a:off x="831" y="3018"/>
              <a:ext cx="212" cy="240"/>
            </a:xfrm>
            <a:custGeom>
              <a:avLst/>
              <a:gdLst/>
              <a:ahLst/>
              <a:cxnLst>
                <a:cxn ang="0">
                  <a:pos x="212" y="124"/>
                </a:cxn>
                <a:cxn ang="0">
                  <a:pos x="72" y="0"/>
                </a:cxn>
                <a:cxn ang="0">
                  <a:pos x="0" y="240"/>
                </a:cxn>
              </a:cxnLst>
              <a:rect l="0" t="0" r="r" b="b"/>
              <a:pathLst>
                <a:path w="212" h="240">
                  <a:moveTo>
                    <a:pt x="212" y="124"/>
                  </a:moveTo>
                  <a:lnTo>
                    <a:pt x="72" y="0"/>
                  </a:lnTo>
                  <a:lnTo>
                    <a:pt x="0" y="24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22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6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2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6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6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80" grpId="0" animBg="1"/>
      <p:bldP spid="56219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5" name="Rectangle 25"/>
          <p:cNvSpPr>
            <a:spLocks noChangeArrowheads="1"/>
          </p:cNvSpPr>
          <p:nvPr/>
        </p:nvSpPr>
        <p:spPr bwMode="auto">
          <a:xfrm>
            <a:off x="152400" y="152400"/>
            <a:ext cx="8991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              Двугранный угол равен    . На одной грани этого угла лежит точка, удаленная на расстояние </a:t>
            </a:r>
            <a:r>
              <a:rPr lang="en-US" sz="2400"/>
              <a:t>d</a:t>
            </a:r>
            <a:r>
              <a:rPr lang="ru-RU" sz="2400"/>
              <a:t> от плоскости другой грани. Найдите расстояние от этой точки до ребра двугранного угла.    </a:t>
            </a:r>
          </a:p>
        </p:txBody>
      </p:sp>
      <p:sp>
        <p:nvSpPr>
          <p:cNvPr id="583706" name="Text Box 26"/>
          <p:cNvSpPr txBox="1">
            <a:spLocks noChangeArrowheads="1"/>
          </p:cNvSpPr>
          <p:nvPr/>
        </p:nvSpPr>
        <p:spPr bwMode="auto">
          <a:xfrm>
            <a:off x="152400" y="152400"/>
            <a:ext cx="120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№ 168.</a:t>
            </a:r>
          </a:p>
        </p:txBody>
      </p:sp>
      <p:sp>
        <p:nvSpPr>
          <p:cNvPr id="583717" name="Freeform 37"/>
          <p:cNvSpPr>
            <a:spLocks/>
          </p:cNvSpPr>
          <p:nvPr/>
        </p:nvSpPr>
        <p:spPr bwMode="auto">
          <a:xfrm>
            <a:off x="787400" y="3619500"/>
            <a:ext cx="5257800" cy="1422400"/>
          </a:xfrm>
          <a:custGeom>
            <a:avLst/>
            <a:gdLst/>
            <a:ahLst/>
            <a:cxnLst>
              <a:cxn ang="0">
                <a:pos x="0" y="896"/>
              </a:cxn>
              <a:cxn ang="0">
                <a:pos x="1216" y="32"/>
              </a:cxn>
              <a:cxn ang="0">
                <a:pos x="3312" y="0"/>
              </a:cxn>
              <a:cxn ang="0">
                <a:pos x="1941" y="888"/>
              </a:cxn>
              <a:cxn ang="0">
                <a:pos x="0" y="896"/>
              </a:cxn>
            </a:cxnLst>
            <a:rect l="0" t="0" r="r" b="b"/>
            <a:pathLst>
              <a:path w="3312" h="896">
                <a:moveTo>
                  <a:pt x="0" y="896"/>
                </a:moveTo>
                <a:lnTo>
                  <a:pt x="1216" y="32"/>
                </a:lnTo>
                <a:lnTo>
                  <a:pt x="3312" y="0"/>
                </a:lnTo>
                <a:lnTo>
                  <a:pt x="1941" y="888"/>
                </a:lnTo>
                <a:lnTo>
                  <a:pt x="0" y="89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rgbClr val="33CCFF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83718" name="Freeform 38"/>
          <p:cNvSpPr>
            <a:spLocks/>
          </p:cNvSpPr>
          <p:nvPr/>
        </p:nvSpPr>
        <p:spPr bwMode="auto">
          <a:xfrm>
            <a:off x="762000" y="1371600"/>
            <a:ext cx="3314700" cy="3670300"/>
          </a:xfrm>
          <a:custGeom>
            <a:avLst/>
            <a:gdLst/>
            <a:ahLst/>
            <a:cxnLst>
              <a:cxn ang="0">
                <a:pos x="0" y="2312"/>
              </a:cxn>
              <a:cxn ang="0">
                <a:pos x="1248" y="1464"/>
              </a:cxn>
              <a:cxn ang="0">
                <a:pos x="2088" y="0"/>
              </a:cxn>
              <a:cxn ang="0">
                <a:pos x="960" y="710"/>
              </a:cxn>
              <a:cxn ang="0">
                <a:pos x="16" y="2296"/>
              </a:cxn>
            </a:cxnLst>
            <a:rect l="0" t="0" r="r" b="b"/>
            <a:pathLst>
              <a:path w="2088" h="2312">
                <a:moveTo>
                  <a:pt x="0" y="2312"/>
                </a:moveTo>
                <a:lnTo>
                  <a:pt x="1248" y="1464"/>
                </a:lnTo>
                <a:lnTo>
                  <a:pt x="2088" y="0"/>
                </a:lnTo>
                <a:lnTo>
                  <a:pt x="960" y="710"/>
                </a:lnTo>
                <a:lnTo>
                  <a:pt x="16" y="2296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11906097" algn="ctr" rotWithShape="0">
              <a:srgbClr val="FF9900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83720" name="Freeform 40"/>
          <p:cNvSpPr>
            <a:spLocks/>
          </p:cNvSpPr>
          <p:nvPr/>
        </p:nvSpPr>
        <p:spPr bwMode="auto">
          <a:xfrm>
            <a:off x="1676400" y="3556000"/>
            <a:ext cx="1143000" cy="858838"/>
          </a:xfrm>
          <a:custGeom>
            <a:avLst/>
            <a:gdLst/>
            <a:ahLst/>
            <a:cxnLst>
              <a:cxn ang="0">
                <a:pos x="366" y="0"/>
              </a:cxn>
              <a:cxn ang="0">
                <a:pos x="0" y="541"/>
              </a:cxn>
              <a:cxn ang="0">
                <a:pos x="719" y="526"/>
              </a:cxn>
              <a:cxn ang="0">
                <a:pos x="717" y="508"/>
              </a:cxn>
              <a:cxn ang="0">
                <a:pos x="720" y="519"/>
              </a:cxn>
              <a:cxn ang="0">
                <a:pos x="708" y="426"/>
              </a:cxn>
              <a:cxn ang="0">
                <a:pos x="674" y="338"/>
              </a:cxn>
              <a:cxn ang="0">
                <a:pos x="646" y="276"/>
              </a:cxn>
              <a:cxn ang="0">
                <a:pos x="602" y="212"/>
              </a:cxn>
              <a:cxn ang="0">
                <a:pos x="562" y="156"/>
              </a:cxn>
              <a:cxn ang="0">
                <a:pos x="498" y="92"/>
              </a:cxn>
              <a:cxn ang="0">
                <a:pos x="458" y="52"/>
              </a:cxn>
              <a:cxn ang="0">
                <a:pos x="398" y="16"/>
              </a:cxn>
            </a:cxnLst>
            <a:rect l="0" t="0" r="r" b="b"/>
            <a:pathLst>
              <a:path w="720" h="541">
                <a:moveTo>
                  <a:pt x="366" y="0"/>
                </a:moveTo>
                <a:lnTo>
                  <a:pt x="0" y="541"/>
                </a:lnTo>
                <a:lnTo>
                  <a:pt x="719" y="526"/>
                </a:lnTo>
                <a:lnTo>
                  <a:pt x="717" y="508"/>
                </a:lnTo>
                <a:lnTo>
                  <a:pt x="720" y="519"/>
                </a:lnTo>
                <a:lnTo>
                  <a:pt x="708" y="426"/>
                </a:lnTo>
                <a:lnTo>
                  <a:pt x="674" y="338"/>
                </a:lnTo>
                <a:lnTo>
                  <a:pt x="646" y="276"/>
                </a:lnTo>
                <a:lnTo>
                  <a:pt x="602" y="212"/>
                </a:lnTo>
                <a:lnTo>
                  <a:pt x="562" y="156"/>
                </a:lnTo>
                <a:lnTo>
                  <a:pt x="498" y="92"/>
                </a:lnTo>
                <a:lnTo>
                  <a:pt x="458" y="52"/>
                </a:lnTo>
                <a:lnTo>
                  <a:pt x="398" y="16"/>
                </a:lnTo>
              </a:path>
            </a:pathLst>
          </a:custGeom>
          <a:solidFill>
            <a:srgbClr val="FF0000">
              <a:alpha val="57001"/>
            </a:srgbClr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21" name="Freeform 41"/>
          <p:cNvSpPr>
            <a:spLocks/>
          </p:cNvSpPr>
          <p:nvPr/>
        </p:nvSpPr>
        <p:spPr bwMode="auto">
          <a:xfrm>
            <a:off x="1981200" y="3962400"/>
            <a:ext cx="319088" cy="457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72"/>
              </a:cxn>
              <a:cxn ang="0">
                <a:pos x="192" y="192"/>
              </a:cxn>
              <a:cxn ang="0">
                <a:pos x="192" y="288"/>
              </a:cxn>
            </a:cxnLst>
            <a:rect l="0" t="0" r="r" b="b"/>
            <a:pathLst>
              <a:path w="201" h="288">
                <a:moveTo>
                  <a:pt x="0" y="0"/>
                </a:moveTo>
                <a:cubicBezTo>
                  <a:pt x="22" y="12"/>
                  <a:pt x="104" y="40"/>
                  <a:pt x="136" y="72"/>
                </a:cubicBezTo>
                <a:cubicBezTo>
                  <a:pt x="168" y="104"/>
                  <a:pt x="183" y="156"/>
                  <a:pt x="192" y="192"/>
                </a:cubicBezTo>
                <a:cubicBezTo>
                  <a:pt x="201" y="228"/>
                  <a:pt x="196" y="256"/>
                  <a:pt x="192" y="288"/>
                </a:cubicBezTo>
              </a:path>
            </a:pathLst>
          </a:custGeom>
          <a:noFill/>
          <a:ln w="38100" cmpd="sng">
            <a:solidFill>
              <a:srgbClr val="A4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22" name="Freeform 42"/>
          <p:cNvSpPr>
            <a:spLocks/>
          </p:cNvSpPr>
          <p:nvPr/>
        </p:nvSpPr>
        <p:spPr bwMode="auto">
          <a:xfrm>
            <a:off x="1651000" y="3619500"/>
            <a:ext cx="4343400" cy="812800"/>
          </a:xfrm>
          <a:custGeom>
            <a:avLst/>
            <a:gdLst/>
            <a:ahLst/>
            <a:cxnLst>
              <a:cxn ang="0">
                <a:pos x="2736" y="0"/>
              </a:cxn>
              <a:cxn ang="0">
                <a:pos x="712" y="24"/>
              </a:cxn>
              <a:cxn ang="0">
                <a:pos x="0" y="512"/>
              </a:cxn>
            </a:cxnLst>
            <a:rect l="0" t="0" r="r" b="b"/>
            <a:pathLst>
              <a:path w="2736" h="512">
                <a:moveTo>
                  <a:pt x="2736" y="0"/>
                </a:moveTo>
                <a:lnTo>
                  <a:pt x="712" y="24"/>
                </a:lnTo>
                <a:lnTo>
                  <a:pt x="0" y="512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583724" name="Object 44"/>
          <p:cNvGraphicFramePr>
            <a:graphicFrameLocks noChangeAspect="1"/>
          </p:cNvGraphicFramePr>
          <p:nvPr/>
        </p:nvGraphicFramePr>
        <p:xfrm>
          <a:off x="4789488" y="152400"/>
          <a:ext cx="392112" cy="463550"/>
        </p:xfrm>
        <a:graphic>
          <a:graphicData uri="http://schemas.openxmlformats.org/presentationml/2006/ole">
            <p:oleObj spid="_x0000_s583724" name="Формула" r:id="rId4" imgW="139680" imgH="164880" progId="Equation.3">
              <p:embed/>
            </p:oleObj>
          </a:graphicData>
        </a:graphic>
      </p:graphicFrame>
      <p:sp>
        <p:nvSpPr>
          <p:cNvPr id="583725" name="Text Box 45"/>
          <p:cNvSpPr txBox="1">
            <a:spLocks noChangeArrowheads="1"/>
          </p:cNvSpPr>
          <p:nvPr/>
        </p:nvSpPr>
        <p:spPr bwMode="auto">
          <a:xfrm>
            <a:off x="3200400" y="1905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83730" name="Oval 50"/>
          <p:cNvSpPr>
            <a:spLocks noChangeArrowheads="1"/>
          </p:cNvSpPr>
          <p:nvPr/>
        </p:nvSpPr>
        <p:spPr bwMode="auto">
          <a:xfrm flipV="1">
            <a:off x="3200400" y="2057400"/>
            <a:ext cx="76200" cy="873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3732" name="Rectangle 52"/>
          <p:cNvSpPr>
            <a:spLocks noChangeArrowheads="1"/>
          </p:cNvSpPr>
          <p:nvPr/>
        </p:nvSpPr>
        <p:spPr bwMode="auto">
          <a:xfrm>
            <a:off x="5715000" y="457200"/>
            <a:ext cx="401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ru-RU" sz="2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83735" name="Group 55"/>
          <p:cNvGrpSpPr>
            <a:grpSpLocks/>
          </p:cNvGrpSpPr>
          <p:nvPr/>
        </p:nvGrpSpPr>
        <p:grpSpPr bwMode="auto">
          <a:xfrm>
            <a:off x="1676400" y="2133600"/>
            <a:ext cx="1524000" cy="2286000"/>
            <a:chOff x="1056" y="1344"/>
            <a:chExt cx="960" cy="1440"/>
          </a:xfrm>
        </p:grpSpPr>
        <p:sp>
          <p:nvSpPr>
            <p:cNvPr id="583733" name="Line 53"/>
            <p:cNvSpPr>
              <a:spLocks noChangeShapeType="1"/>
            </p:cNvSpPr>
            <p:nvPr/>
          </p:nvSpPr>
          <p:spPr bwMode="auto">
            <a:xfrm flipV="1">
              <a:off x="1056" y="1344"/>
              <a:ext cx="960" cy="14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3734" name="Freeform 54"/>
            <p:cNvSpPr>
              <a:spLocks/>
            </p:cNvSpPr>
            <p:nvPr/>
          </p:nvSpPr>
          <p:spPr bwMode="auto">
            <a:xfrm>
              <a:off x="1275" y="2304"/>
              <a:ext cx="213" cy="288"/>
            </a:xfrm>
            <a:custGeom>
              <a:avLst/>
              <a:gdLst/>
              <a:ahLst/>
              <a:cxnLst>
                <a:cxn ang="0">
                  <a:pos x="0" y="141"/>
                </a:cxn>
                <a:cxn ang="0">
                  <a:pos x="213" y="0"/>
                </a:cxn>
                <a:cxn ang="0">
                  <a:pos x="69" y="288"/>
                </a:cxn>
              </a:cxnLst>
              <a:rect l="0" t="0" r="r" b="b"/>
              <a:pathLst>
                <a:path w="213" h="288">
                  <a:moveTo>
                    <a:pt x="0" y="141"/>
                  </a:moveTo>
                  <a:lnTo>
                    <a:pt x="213" y="0"/>
                  </a:lnTo>
                  <a:lnTo>
                    <a:pt x="69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83737" name="Freeform 57"/>
          <p:cNvSpPr>
            <a:spLocks/>
          </p:cNvSpPr>
          <p:nvPr/>
        </p:nvSpPr>
        <p:spPr bwMode="auto">
          <a:xfrm>
            <a:off x="1676400" y="4381500"/>
            <a:ext cx="1587500" cy="3810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1000" y="0"/>
              </a:cxn>
            </a:cxnLst>
            <a:rect l="0" t="0" r="r" b="b"/>
            <a:pathLst>
              <a:path w="1000" h="24">
                <a:moveTo>
                  <a:pt x="0" y="24"/>
                </a:moveTo>
                <a:lnTo>
                  <a:pt x="100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83731" name="Group 51"/>
          <p:cNvGrpSpPr>
            <a:grpSpLocks/>
          </p:cNvGrpSpPr>
          <p:nvPr/>
        </p:nvGrpSpPr>
        <p:grpSpPr bwMode="auto">
          <a:xfrm>
            <a:off x="3200400" y="2133600"/>
            <a:ext cx="457200" cy="2751138"/>
            <a:chOff x="2016" y="1517"/>
            <a:chExt cx="288" cy="1519"/>
          </a:xfrm>
        </p:grpSpPr>
        <p:sp>
          <p:nvSpPr>
            <p:cNvPr id="583727" name="Freeform 47"/>
            <p:cNvSpPr>
              <a:spLocks/>
            </p:cNvSpPr>
            <p:nvPr/>
          </p:nvSpPr>
          <p:spPr bwMode="auto">
            <a:xfrm>
              <a:off x="2040" y="1517"/>
              <a:ext cx="1" cy="12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64"/>
                </a:cxn>
              </a:cxnLst>
              <a:rect l="0" t="0" r="r" b="b"/>
              <a:pathLst>
                <a:path w="1" h="1064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3728" name="Oval 48"/>
            <p:cNvSpPr>
              <a:spLocks noChangeArrowheads="1"/>
            </p:cNvSpPr>
            <p:nvPr/>
          </p:nvSpPr>
          <p:spPr bwMode="auto">
            <a:xfrm flipV="1">
              <a:off x="2016" y="2729"/>
              <a:ext cx="48" cy="55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29" name="Text Box 49"/>
            <p:cNvSpPr txBox="1">
              <a:spLocks noChangeArrowheads="1"/>
            </p:cNvSpPr>
            <p:nvPr/>
          </p:nvSpPr>
          <p:spPr bwMode="auto">
            <a:xfrm>
              <a:off x="2016" y="2784"/>
              <a:ext cx="288" cy="25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583738" name="Freeform 58"/>
          <p:cNvSpPr>
            <a:spLocks/>
          </p:cNvSpPr>
          <p:nvPr/>
        </p:nvSpPr>
        <p:spPr bwMode="auto">
          <a:xfrm>
            <a:off x="1409700" y="4432300"/>
            <a:ext cx="609600" cy="177800"/>
          </a:xfrm>
          <a:custGeom>
            <a:avLst/>
            <a:gdLst/>
            <a:ahLst/>
            <a:cxnLst>
              <a:cxn ang="0">
                <a:pos x="384" y="0"/>
              </a:cxn>
              <a:cxn ang="0">
                <a:pos x="224" y="112"/>
              </a:cxn>
              <a:cxn ang="0">
                <a:pos x="0" y="96"/>
              </a:cxn>
            </a:cxnLst>
            <a:rect l="0" t="0" r="r" b="b"/>
            <a:pathLst>
              <a:path w="384" h="112">
                <a:moveTo>
                  <a:pt x="384" y="0"/>
                </a:moveTo>
                <a:lnTo>
                  <a:pt x="224" y="112"/>
                </a:lnTo>
                <a:lnTo>
                  <a:pt x="0" y="9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39" name="Text Box 59"/>
          <p:cNvSpPr txBox="1">
            <a:spLocks noChangeArrowheads="1"/>
          </p:cNvSpPr>
          <p:nvPr/>
        </p:nvSpPr>
        <p:spPr bwMode="auto">
          <a:xfrm>
            <a:off x="1371600" y="403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graphicFrame>
        <p:nvGraphicFramePr>
          <p:cNvPr id="583740" name="Object 60"/>
          <p:cNvGraphicFramePr>
            <a:graphicFrameLocks noChangeAspect="1"/>
          </p:cNvGraphicFramePr>
          <p:nvPr/>
        </p:nvGraphicFramePr>
        <p:xfrm>
          <a:off x="4789488" y="152400"/>
          <a:ext cx="392112" cy="463550"/>
        </p:xfrm>
        <a:graphic>
          <a:graphicData uri="http://schemas.openxmlformats.org/presentationml/2006/ole">
            <p:oleObj spid="_x0000_s583740" name="Формула" r:id="rId5" imgW="139680" imgH="164880" progId="Equation.3">
              <p:embed/>
            </p:oleObj>
          </a:graphicData>
        </a:graphic>
      </p:graphicFrame>
      <p:sp>
        <p:nvSpPr>
          <p:cNvPr id="583741" name="Freeform 61"/>
          <p:cNvSpPr>
            <a:spLocks/>
          </p:cNvSpPr>
          <p:nvPr/>
        </p:nvSpPr>
        <p:spPr bwMode="auto">
          <a:xfrm>
            <a:off x="2957513" y="4100513"/>
            <a:ext cx="276225" cy="285750"/>
          </a:xfrm>
          <a:custGeom>
            <a:avLst/>
            <a:gdLst/>
            <a:ahLst/>
            <a:cxnLst>
              <a:cxn ang="0">
                <a:pos x="6" y="180"/>
              </a:cxn>
              <a:cxn ang="0">
                <a:pos x="0" y="6"/>
              </a:cxn>
              <a:cxn ang="0">
                <a:pos x="174" y="0"/>
              </a:cxn>
            </a:cxnLst>
            <a:rect l="0" t="0" r="r" b="b"/>
            <a:pathLst>
              <a:path w="174" h="180">
                <a:moveTo>
                  <a:pt x="6" y="180"/>
                </a:moveTo>
                <a:lnTo>
                  <a:pt x="0" y="6"/>
                </a:lnTo>
                <a:lnTo>
                  <a:pt x="174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42" name="Rectangle 62"/>
          <p:cNvSpPr>
            <a:spLocks noChangeArrowheads="1"/>
          </p:cNvSpPr>
          <p:nvPr/>
        </p:nvSpPr>
        <p:spPr bwMode="auto">
          <a:xfrm>
            <a:off x="2133600" y="2667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-0.27188 0.3844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837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8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8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3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3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58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3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8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3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3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58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8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8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27847 0.5550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83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3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83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500"/>
                                        <p:tgtEl>
                                          <p:spTgt spid="58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0" grpId="0" animBg="1"/>
      <p:bldP spid="583721" grpId="0" animBg="1"/>
      <p:bldP spid="583732" grpId="0"/>
      <p:bldP spid="583732" grpId="1"/>
      <p:bldP spid="583737" grpId="0" animBg="1"/>
      <p:bldP spid="583738" grpId="0" animBg="1"/>
      <p:bldP spid="583739" grpId="0"/>
      <p:bldP spid="583741" grpId="0" animBg="1"/>
      <p:bldP spid="5837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2" name="Freeform 4"/>
          <p:cNvSpPr>
            <a:spLocks/>
          </p:cNvSpPr>
          <p:nvPr/>
        </p:nvSpPr>
        <p:spPr bwMode="auto">
          <a:xfrm>
            <a:off x="1663700" y="3594100"/>
            <a:ext cx="5689600" cy="1511300"/>
          </a:xfrm>
          <a:custGeom>
            <a:avLst/>
            <a:gdLst/>
            <a:ahLst/>
            <a:cxnLst>
              <a:cxn ang="0">
                <a:pos x="3584" y="896"/>
              </a:cxn>
              <a:cxn ang="0">
                <a:pos x="3008" y="0"/>
              </a:cxn>
              <a:cxn ang="0">
                <a:pos x="0" y="16"/>
              </a:cxn>
              <a:cxn ang="0">
                <a:pos x="536" y="952"/>
              </a:cxn>
              <a:cxn ang="0">
                <a:pos x="3584" y="896"/>
              </a:cxn>
            </a:cxnLst>
            <a:rect l="0" t="0" r="r" b="b"/>
            <a:pathLst>
              <a:path w="3584" h="952">
                <a:moveTo>
                  <a:pt x="3584" y="896"/>
                </a:moveTo>
                <a:lnTo>
                  <a:pt x="3008" y="0"/>
                </a:lnTo>
                <a:lnTo>
                  <a:pt x="0" y="16"/>
                </a:lnTo>
                <a:lnTo>
                  <a:pt x="536" y="952"/>
                </a:lnTo>
                <a:lnTo>
                  <a:pt x="3584" y="89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rgbClr val="33CCFF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85730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              Двугранный угол равен    . На одной грани этого угла лежит точка, удаленная на расстояние </a:t>
            </a:r>
            <a:r>
              <a:rPr lang="en-US" sz="2400"/>
              <a:t>d</a:t>
            </a:r>
            <a:r>
              <a:rPr lang="ru-RU" sz="2400"/>
              <a:t> от плоскости другой грани. Найдите расстояние от этой точки до ребра двугранного угла.    </a:t>
            </a:r>
          </a:p>
        </p:txBody>
      </p:sp>
      <p:sp>
        <p:nvSpPr>
          <p:cNvPr id="585731" name="Text Box 3"/>
          <p:cNvSpPr txBox="1">
            <a:spLocks noChangeArrowheads="1"/>
          </p:cNvSpPr>
          <p:nvPr/>
        </p:nvSpPr>
        <p:spPr bwMode="auto">
          <a:xfrm>
            <a:off x="152400" y="152400"/>
            <a:ext cx="120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№ 169.</a:t>
            </a:r>
          </a:p>
        </p:txBody>
      </p:sp>
      <p:sp>
        <p:nvSpPr>
          <p:cNvPr id="585734" name="Freeform 6"/>
          <p:cNvSpPr>
            <a:spLocks/>
          </p:cNvSpPr>
          <p:nvPr/>
        </p:nvSpPr>
        <p:spPr bwMode="auto">
          <a:xfrm>
            <a:off x="3873500" y="2654300"/>
            <a:ext cx="2374900" cy="1676400"/>
          </a:xfrm>
          <a:custGeom>
            <a:avLst/>
            <a:gdLst/>
            <a:ahLst/>
            <a:cxnLst>
              <a:cxn ang="0">
                <a:pos x="956" y="21"/>
              </a:cxn>
              <a:cxn ang="0">
                <a:pos x="896" y="48"/>
              </a:cxn>
              <a:cxn ang="0">
                <a:pos x="0" y="1056"/>
              </a:cxn>
              <a:cxn ang="0">
                <a:pos x="1488" y="1008"/>
              </a:cxn>
              <a:cxn ang="0">
                <a:pos x="1490" y="942"/>
              </a:cxn>
              <a:cxn ang="0">
                <a:pos x="1496" y="963"/>
              </a:cxn>
              <a:cxn ang="0">
                <a:pos x="1473" y="786"/>
              </a:cxn>
              <a:cxn ang="0">
                <a:pos x="1407" y="618"/>
              </a:cxn>
              <a:cxn ang="0">
                <a:pos x="1353" y="500"/>
              </a:cxn>
              <a:cxn ang="0">
                <a:pos x="1269" y="379"/>
              </a:cxn>
              <a:cxn ang="0">
                <a:pos x="1191" y="272"/>
              </a:cxn>
              <a:cxn ang="0">
                <a:pos x="1068" y="150"/>
              </a:cxn>
              <a:cxn ang="0">
                <a:pos x="991" y="74"/>
              </a:cxn>
              <a:cxn ang="0">
                <a:pos x="944" y="0"/>
              </a:cxn>
            </a:cxnLst>
            <a:rect l="0" t="0" r="r" b="b"/>
            <a:pathLst>
              <a:path w="1496" h="1056">
                <a:moveTo>
                  <a:pt x="956" y="21"/>
                </a:moveTo>
                <a:lnTo>
                  <a:pt x="896" y="48"/>
                </a:lnTo>
                <a:lnTo>
                  <a:pt x="0" y="1056"/>
                </a:lnTo>
                <a:lnTo>
                  <a:pt x="1488" y="1008"/>
                </a:lnTo>
                <a:lnTo>
                  <a:pt x="1490" y="942"/>
                </a:lnTo>
                <a:lnTo>
                  <a:pt x="1496" y="963"/>
                </a:lnTo>
                <a:lnTo>
                  <a:pt x="1473" y="786"/>
                </a:lnTo>
                <a:lnTo>
                  <a:pt x="1407" y="618"/>
                </a:lnTo>
                <a:lnTo>
                  <a:pt x="1353" y="500"/>
                </a:lnTo>
                <a:lnTo>
                  <a:pt x="1269" y="379"/>
                </a:lnTo>
                <a:lnTo>
                  <a:pt x="1191" y="272"/>
                </a:lnTo>
                <a:lnTo>
                  <a:pt x="1068" y="150"/>
                </a:lnTo>
                <a:lnTo>
                  <a:pt x="991" y="74"/>
                </a:lnTo>
                <a:lnTo>
                  <a:pt x="944" y="0"/>
                </a:lnTo>
              </a:path>
            </a:pathLst>
          </a:custGeom>
          <a:solidFill>
            <a:srgbClr val="F20000">
              <a:alpha val="82001"/>
            </a:srgbClr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585737" name="Object 9"/>
          <p:cNvGraphicFramePr>
            <a:graphicFrameLocks noChangeAspect="1"/>
          </p:cNvGraphicFramePr>
          <p:nvPr/>
        </p:nvGraphicFramePr>
        <p:xfrm>
          <a:off x="4789488" y="152400"/>
          <a:ext cx="392112" cy="463550"/>
        </p:xfrm>
        <a:graphic>
          <a:graphicData uri="http://schemas.openxmlformats.org/presentationml/2006/ole">
            <p:oleObj spid="_x0000_s585737" name="Формула" r:id="rId4" imgW="139680" imgH="164880" progId="Equation.3">
              <p:embed/>
            </p:oleObj>
          </a:graphicData>
        </a:graphic>
      </p:graphicFrame>
      <p:grpSp>
        <p:nvGrpSpPr>
          <p:cNvPr id="585760" name="Group 32"/>
          <p:cNvGrpSpPr>
            <a:grpSpLocks/>
          </p:cNvGrpSpPr>
          <p:nvPr/>
        </p:nvGrpSpPr>
        <p:grpSpPr bwMode="auto">
          <a:xfrm>
            <a:off x="2133600" y="3962400"/>
            <a:ext cx="4572000" cy="838200"/>
            <a:chOff x="1344" y="2496"/>
            <a:chExt cx="2880" cy="528"/>
          </a:xfrm>
        </p:grpSpPr>
        <p:sp>
          <p:nvSpPr>
            <p:cNvPr id="585738" name="Text Box 10"/>
            <p:cNvSpPr txBox="1">
              <a:spLocks noChangeArrowheads="1"/>
            </p:cNvSpPr>
            <p:nvPr/>
          </p:nvSpPr>
          <p:spPr bwMode="auto">
            <a:xfrm>
              <a:off x="1344" y="249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</a:t>
              </a:r>
              <a:endParaRPr lang="ru-RU" sz="2400" b="1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85744" name="Freeform 16"/>
            <p:cNvSpPr>
              <a:spLocks/>
            </p:cNvSpPr>
            <p:nvPr/>
          </p:nvSpPr>
          <p:spPr bwMode="auto">
            <a:xfrm>
              <a:off x="1496" y="2696"/>
              <a:ext cx="2576" cy="32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2576" y="0"/>
                </a:cxn>
              </a:cxnLst>
              <a:rect l="0" t="0" r="r" b="b"/>
              <a:pathLst>
                <a:path w="2576" h="32">
                  <a:moveTo>
                    <a:pt x="0" y="32"/>
                  </a:moveTo>
                  <a:lnTo>
                    <a:pt x="257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5752" name="Freeform 24"/>
            <p:cNvSpPr>
              <a:spLocks/>
            </p:cNvSpPr>
            <p:nvPr/>
          </p:nvSpPr>
          <p:spPr bwMode="auto">
            <a:xfrm>
              <a:off x="2259" y="2721"/>
              <a:ext cx="229" cy="1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3" y="151"/>
                </a:cxn>
                <a:cxn ang="0">
                  <a:pos x="229" y="151"/>
                </a:cxn>
              </a:cxnLst>
              <a:rect l="0" t="0" r="r" b="b"/>
              <a:pathLst>
                <a:path w="229" h="151">
                  <a:moveTo>
                    <a:pt x="0" y="0"/>
                  </a:moveTo>
                  <a:lnTo>
                    <a:pt x="53" y="151"/>
                  </a:lnTo>
                  <a:lnTo>
                    <a:pt x="229" y="15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5753" name="Text Box 25"/>
            <p:cNvSpPr txBox="1">
              <a:spLocks noChangeArrowheads="1"/>
            </p:cNvSpPr>
            <p:nvPr/>
          </p:nvSpPr>
          <p:spPr bwMode="auto">
            <a:xfrm>
              <a:off x="3936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</a:t>
              </a:r>
            </a:p>
          </p:txBody>
        </p:sp>
      </p:grpSp>
      <p:sp>
        <p:nvSpPr>
          <p:cNvPr id="585733" name="Freeform 5"/>
          <p:cNvSpPr>
            <a:spLocks/>
          </p:cNvSpPr>
          <p:nvPr/>
        </p:nvSpPr>
        <p:spPr bwMode="auto">
          <a:xfrm>
            <a:off x="3581400" y="1371600"/>
            <a:ext cx="2457450" cy="3660775"/>
          </a:xfrm>
          <a:custGeom>
            <a:avLst/>
            <a:gdLst/>
            <a:ahLst/>
            <a:cxnLst>
              <a:cxn ang="0">
                <a:pos x="332" y="2304"/>
              </a:cxn>
              <a:cxn ang="0">
                <a:pos x="0" y="1410"/>
              </a:cxn>
              <a:cxn ang="0">
                <a:pos x="0" y="1410"/>
              </a:cxn>
              <a:cxn ang="0">
                <a:pos x="1228" y="0"/>
              </a:cxn>
              <a:cxn ang="0">
                <a:pos x="1548" y="976"/>
              </a:cxn>
              <a:cxn ang="0">
                <a:pos x="332" y="2306"/>
              </a:cxn>
            </a:cxnLst>
            <a:rect l="0" t="0" r="r" b="b"/>
            <a:pathLst>
              <a:path w="1548" h="2306">
                <a:moveTo>
                  <a:pt x="332" y="2304"/>
                </a:moveTo>
                <a:lnTo>
                  <a:pt x="0" y="1410"/>
                </a:lnTo>
                <a:lnTo>
                  <a:pt x="0" y="1410"/>
                </a:lnTo>
                <a:lnTo>
                  <a:pt x="1228" y="0"/>
                </a:lnTo>
                <a:lnTo>
                  <a:pt x="1548" y="976"/>
                </a:lnTo>
                <a:lnTo>
                  <a:pt x="332" y="2306"/>
                </a:lnTo>
              </a:path>
            </a:pathLst>
          </a:custGeom>
          <a:solidFill>
            <a:srgbClr val="FF33CC">
              <a:alpha val="4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40161" dir="20493903" algn="ctr" rotWithShape="0">
              <a:srgbClr val="FF9900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85750" name="Text Box 22"/>
          <p:cNvSpPr txBox="1">
            <a:spLocks noChangeArrowheads="1"/>
          </p:cNvSpPr>
          <p:nvPr/>
        </p:nvSpPr>
        <p:spPr bwMode="auto">
          <a:xfrm>
            <a:off x="5257800" y="198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585739" name="Oval 11"/>
          <p:cNvSpPr>
            <a:spLocks noChangeArrowheads="1"/>
          </p:cNvSpPr>
          <p:nvPr/>
        </p:nvSpPr>
        <p:spPr bwMode="auto">
          <a:xfrm flipV="1">
            <a:off x="5638800" y="2274888"/>
            <a:ext cx="76200" cy="873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85759" name="Group 31"/>
          <p:cNvGrpSpPr>
            <a:grpSpLocks/>
          </p:cNvGrpSpPr>
          <p:nvPr/>
        </p:nvGrpSpPr>
        <p:grpSpPr bwMode="auto">
          <a:xfrm>
            <a:off x="3352800" y="2324100"/>
            <a:ext cx="2298700" cy="2030413"/>
            <a:chOff x="2112" y="1464"/>
            <a:chExt cx="1448" cy="1279"/>
          </a:xfrm>
        </p:grpSpPr>
        <p:sp>
          <p:nvSpPr>
            <p:cNvPr id="585743" name="Freeform 15"/>
            <p:cNvSpPr>
              <a:spLocks/>
            </p:cNvSpPr>
            <p:nvPr/>
          </p:nvSpPr>
          <p:spPr bwMode="auto">
            <a:xfrm>
              <a:off x="2368" y="2421"/>
              <a:ext cx="182" cy="180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128" y="0"/>
                </a:cxn>
                <a:cxn ang="0">
                  <a:pos x="182" y="180"/>
                </a:cxn>
              </a:cxnLst>
              <a:rect l="0" t="0" r="r" b="b"/>
              <a:pathLst>
                <a:path w="182" h="180">
                  <a:moveTo>
                    <a:pt x="0" y="149"/>
                  </a:moveTo>
                  <a:lnTo>
                    <a:pt x="128" y="0"/>
                  </a:lnTo>
                  <a:lnTo>
                    <a:pt x="182" y="18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5742" name="Freeform 14"/>
            <p:cNvSpPr>
              <a:spLocks/>
            </p:cNvSpPr>
            <p:nvPr/>
          </p:nvSpPr>
          <p:spPr bwMode="auto">
            <a:xfrm>
              <a:off x="2440" y="1464"/>
              <a:ext cx="1120" cy="1264"/>
            </a:xfrm>
            <a:custGeom>
              <a:avLst/>
              <a:gdLst/>
              <a:ahLst/>
              <a:cxnLst>
                <a:cxn ang="0">
                  <a:pos x="0" y="1264"/>
                </a:cxn>
                <a:cxn ang="0">
                  <a:pos x="1120" y="0"/>
                </a:cxn>
              </a:cxnLst>
              <a:rect l="0" t="0" r="r" b="b"/>
              <a:pathLst>
                <a:path w="1120" h="1264">
                  <a:moveTo>
                    <a:pt x="0" y="1264"/>
                  </a:moveTo>
                  <a:lnTo>
                    <a:pt x="1120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5754" name="Text Box 26"/>
            <p:cNvSpPr txBox="1">
              <a:spLocks noChangeArrowheads="1"/>
            </p:cNvSpPr>
            <p:nvPr/>
          </p:nvSpPr>
          <p:spPr bwMode="auto">
            <a:xfrm>
              <a:off x="2112" y="244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</a:t>
              </a:r>
            </a:p>
          </p:txBody>
        </p:sp>
        <p:sp>
          <p:nvSpPr>
            <p:cNvPr id="585755" name="Oval 27"/>
            <p:cNvSpPr>
              <a:spLocks noChangeArrowheads="1"/>
            </p:cNvSpPr>
            <p:nvPr/>
          </p:nvSpPr>
          <p:spPr bwMode="auto">
            <a:xfrm flipV="1">
              <a:off x="2400" y="2688"/>
              <a:ext cx="48" cy="5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85757" name="Freeform 29"/>
          <p:cNvSpPr>
            <a:spLocks/>
          </p:cNvSpPr>
          <p:nvPr/>
        </p:nvSpPr>
        <p:spPr bwMode="auto">
          <a:xfrm>
            <a:off x="2166938" y="2286000"/>
            <a:ext cx="3167062" cy="2057400"/>
          </a:xfrm>
          <a:custGeom>
            <a:avLst/>
            <a:gdLst/>
            <a:ahLst/>
            <a:cxnLst>
              <a:cxn ang="0">
                <a:pos x="33" y="1296"/>
              </a:cxn>
              <a:cxn ang="0">
                <a:pos x="1073" y="1280"/>
              </a:cxn>
              <a:cxn ang="0">
                <a:pos x="1995" y="241"/>
              </a:cxn>
              <a:cxn ang="0">
                <a:pos x="1966" y="219"/>
              </a:cxn>
              <a:cxn ang="0">
                <a:pos x="1986" y="229"/>
              </a:cxn>
              <a:cxn ang="0">
                <a:pos x="1681" y="55"/>
              </a:cxn>
              <a:cxn ang="0">
                <a:pos x="1366" y="16"/>
              </a:cxn>
              <a:cxn ang="0">
                <a:pos x="1217" y="0"/>
              </a:cxn>
              <a:cxn ang="0">
                <a:pos x="1041" y="16"/>
              </a:cxn>
              <a:cxn ang="0">
                <a:pos x="881" y="64"/>
              </a:cxn>
              <a:cxn ang="0">
                <a:pos x="721" y="144"/>
              </a:cxn>
              <a:cxn ang="0">
                <a:pos x="561" y="256"/>
              </a:cxn>
              <a:cxn ang="0">
                <a:pos x="433" y="368"/>
              </a:cxn>
              <a:cxn ang="0">
                <a:pos x="289" y="496"/>
              </a:cxn>
              <a:cxn ang="0">
                <a:pos x="177" y="656"/>
              </a:cxn>
              <a:cxn ang="0">
                <a:pos x="113" y="816"/>
              </a:cxn>
              <a:cxn ang="0">
                <a:pos x="61" y="1001"/>
              </a:cxn>
              <a:cxn ang="0">
                <a:pos x="0" y="1296"/>
              </a:cxn>
            </a:cxnLst>
            <a:rect l="0" t="0" r="r" b="b"/>
            <a:pathLst>
              <a:path w="1995" h="1296">
                <a:moveTo>
                  <a:pt x="33" y="1296"/>
                </a:moveTo>
                <a:lnTo>
                  <a:pt x="1073" y="1280"/>
                </a:lnTo>
                <a:lnTo>
                  <a:pt x="1995" y="241"/>
                </a:lnTo>
                <a:lnTo>
                  <a:pt x="1966" y="219"/>
                </a:lnTo>
                <a:lnTo>
                  <a:pt x="1986" y="229"/>
                </a:lnTo>
                <a:lnTo>
                  <a:pt x="1681" y="55"/>
                </a:lnTo>
                <a:lnTo>
                  <a:pt x="1366" y="16"/>
                </a:lnTo>
                <a:lnTo>
                  <a:pt x="1217" y="0"/>
                </a:lnTo>
                <a:lnTo>
                  <a:pt x="1041" y="16"/>
                </a:lnTo>
                <a:lnTo>
                  <a:pt x="881" y="64"/>
                </a:lnTo>
                <a:lnTo>
                  <a:pt x="721" y="144"/>
                </a:lnTo>
                <a:lnTo>
                  <a:pt x="561" y="256"/>
                </a:lnTo>
                <a:lnTo>
                  <a:pt x="433" y="368"/>
                </a:lnTo>
                <a:lnTo>
                  <a:pt x="289" y="496"/>
                </a:lnTo>
                <a:lnTo>
                  <a:pt x="177" y="656"/>
                </a:lnTo>
                <a:lnTo>
                  <a:pt x="113" y="816"/>
                </a:lnTo>
                <a:lnTo>
                  <a:pt x="61" y="1001"/>
                </a:lnTo>
                <a:lnTo>
                  <a:pt x="0" y="1296"/>
                </a:lnTo>
              </a:path>
            </a:pathLst>
          </a:custGeom>
          <a:solidFill>
            <a:srgbClr val="00FF00">
              <a:alpha val="49001"/>
            </a:srgbClr>
          </a:soli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5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5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85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4" grpId="0" animBg="1"/>
      <p:bldP spid="585757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5417</TotalTime>
  <Words>1103</Words>
  <Application>Microsoft Office PowerPoint</Application>
  <PresentationFormat>Экран (4:3)</PresentationFormat>
  <Paragraphs>301</Paragraphs>
  <Slides>24</Slides>
  <Notes>20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Оформление по умолчанию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Двугранный угол</dc:title>
  <dc:creator>1</dc:creator>
  <cp:lastModifiedBy>Owner</cp:lastModifiedBy>
  <cp:revision>262</cp:revision>
  <cp:lastPrinted>1601-01-01T00:00:00Z</cp:lastPrinted>
  <dcterms:created xsi:type="dcterms:W3CDTF">1601-01-01T00:00:00Z</dcterms:created>
  <dcterms:modified xsi:type="dcterms:W3CDTF">2013-10-27T10:26:35Z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