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99" autoAdjust="0"/>
    <p:restoredTop sz="86444" autoAdjust="0"/>
  </p:normalViewPr>
  <p:slideViewPr>
    <p:cSldViewPr>
      <p:cViewPr varScale="1">
        <p:scale>
          <a:sx n="53" d="100"/>
          <a:sy n="53" d="100"/>
        </p:scale>
        <p:origin x="-11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578" y="428604"/>
            <a:ext cx="1833960" cy="2124000"/>
          </a:xfrm>
          <a:prstGeom prst="rect">
            <a:avLst/>
          </a:prstGeom>
        </p:spPr>
      </p:pic>
      <p:pic>
        <p:nvPicPr>
          <p:cNvPr id="9" name="Рисунок 8" descr="карт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85728"/>
            <a:ext cx="3788305" cy="5472000"/>
          </a:xfrm>
          <a:prstGeom prst="rect">
            <a:avLst/>
          </a:prstGeom>
        </p:spPr>
      </p:pic>
      <p:pic>
        <p:nvPicPr>
          <p:cNvPr id="4098" name="Picture 2" descr="http://nauka21vek.ru/wp-content/uploads/2011/10/144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3643314"/>
            <a:ext cx="4300449" cy="2952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786314" y="2786058"/>
            <a:ext cx="36648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ПОЛЕЗНЫЕ ИСКОПАЕМЫЕ</a:t>
            </a:r>
          </a:p>
          <a:p>
            <a:r>
              <a:rPr lang="ru-RU" sz="2400" b="1" dirty="0" smtClean="0"/>
              <a:t>Пермский край</a:t>
            </a:r>
            <a:endParaRPr lang="ru-RU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edpress.ru/sites/fedpress/files/evgesha/news/image_big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" y="-1"/>
            <a:ext cx="3075464" cy="2052000"/>
          </a:xfrm>
          <a:prstGeom prst="rect">
            <a:avLst/>
          </a:prstGeom>
          <a:noFill/>
        </p:spPr>
      </p:pic>
      <p:pic>
        <p:nvPicPr>
          <p:cNvPr id="3076" name="Picture 4" descr="http://img-fotki.yandex.ru/get/5813/101859002.3/0_5da2d_61dfd7d4_X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2000" y="0"/>
            <a:ext cx="2832000" cy="2052000"/>
          </a:xfrm>
          <a:prstGeom prst="rect">
            <a:avLst/>
          </a:prstGeom>
          <a:noFill/>
        </p:spPr>
      </p:pic>
      <p:pic>
        <p:nvPicPr>
          <p:cNvPr id="3078" name="Picture 6" descr="http://yarreg.ru/wp-content/uploads/2012/09/karjer-542x4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72" y="0"/>
            <a:ext cx="3357578" cy="2052000"/>
          </a:xfrm>
          <a:prstGeom prst="rect">
            <a:avLst/>
          </a:prstGeom>
          <a:noFill/>
        </p:spPr>
      </p:pic>
      <p:pic>
        <p:nvPicPr>
          <p:cNvPr id="3080" name="Picture 8" descr="http://www.intekufa.ru/images/news/deyatelnost-ooo-npf-intek-po-avtomatizaci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662000"/>
            <a:ext cx="2938834" cy="2196000"/>
          </a:xfrm>
          <a:prstGeom prst="rect">
            <a:avLst/>
          </a:prstGeom>
          <a:noFill/>
        </p:spPr>
      </p:pic>
      <p:pic>
        <p:nvPicPr>
          <p:cNvPr id="3082" name="Picture 10" descr="http://www.permonline.ru/images/photos/new/new_2698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071678"/>
            <a:ext cx="2928000" cy="2643205"/>
          </a:xfrm>
          <a:prstGeom prst="rect">
            <a:avLst/>
          </a:prstGeom>
          <a:noFill/>
        </p:spPr>
      </p:pic>
      <p:pic>
        <p:nvPicPr>
          <p:cNvPr id="3084" name="Picture 12" descr="http://www.mining-media.ru/files.php?f=4455"/>
          <p:cNvPicPr>
            <a:picLocks noChangeAspect="1" noChangeArrowheads="1"/>
          </p:cNvPicPr>
          <p:nvPr/>
        </p:nvPicPr>
        <p:blipFill>
          <a:blip r:embed="rId7"/>
          <a:srcRect l="3282" t="1852" r="4813" b="16666"/>
          <a:stretch>
            <a:fillRect/>
          </a:stretch>
        </p:blipFill>
        <p:spPr bwMode="auto">
          <a:xfrm>
            <a:off x="6357950" y="2071678"/>
            <a:ext cx="2786050" cy="2517752"/>
          </a:xfrm>
          <a:prstGeom prst="rect">
            <a:avLst/>
          </a:prstGeom>
          <a:noFill/>
        </p:spPr>
      </p:pic>
      <p:pic>
        <p:nvPicPr>
          <p:cNvPr id="3086" name="Picture 14" descr="http://images.asteza.kz/2011-04-11/13011/photos0-800x600.jpe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36003" y="4554000"/>
            <a:ext cx="2807997" cy="2304000"/>
          </a:xfrm>
          <a:prstGeom prst="rect">
            <a:avLst/>
          </a:prstGeom>
          <a:noFill/>
        </p:spPr>
      </p:pic>
      <p:pic>
        <p:nvPicPr>
          <p:cNvPr id="3088" name="Picture 16" descr="http://img-fotki.yandex.ru/get/4109/bringus.3/0_1c6f6_7eb0c87f_L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28926" y="4554000"/>
            <a:ext cx="3458848" cy="230400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3071802" y="2214554"/>
            <a:ext cx="31432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На территории Пермского края  выявлено и разведано 1397 месторождений по 49 видам полезных ископаемых. </a:t>
            </a:r>
            <a:endParaRPr lang="ru-RU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&amp;Ncy;&amp;iecy;&amp;fcy;&amp;tcy;&amp;softcy; &amp;vcy; &amp;Pcy;&amp;iecy;&amp;rcy;&amp;mcy;&amp;scy;&amp;kcy;&amp;ocy;&amp;mcy; &amp;kcy;&amp;rcy;&amp;acy;&amp;ie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3297521" cy="42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500562" y="857232"/>
            <a:ext cx="2873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НЕФТЬ  И  ГАЗ</a:t>
            </a:r>
            <a:endParaRPr lang="ru-RU" sz="3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714744" y="1500174"/>
            <a:ext cx="47863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 настоящее </a:t>
            </a:r>
            <a:r>
              <a:rPr lang="ru-RU" b="1" dirty="0" smtClean="0"/>
              <a:t>времени в </a:t>
            </a:r>
            <a:r>
              <a:rPr lang="ru-RU" b="1" dirty="0" smtClean="0"/>
              <a:t>крае разрабатываются</a:t>
            </a:r>
            <a:r>
              <a:rPr lang="ru-RU" b="1" dirty="0" smtClean="0"/>
              <a:t>: 89 нефтяных, 3 газовых и 18 </a:t>
            </a:r>
            <a:r>
              <a:rPr lang="ru-RU" b="1" dirty="0" smtClean="0"/>
              <a:t>газонефтяных месторождения. </a:t>
            </a:r>
            <a:r>
              <a:rPr lang="ru-RU" b="1" dirty="0" smtClean="0"/>
              <a:t>Большинство из них — некрупные. Добыча в основном ведётся в центральных и южных районах</a:t>
            </a:r>
            <a:r>
              <a:rPr lang="ru-RU" b="1" dirty="0" smtClean="0"/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://vladnews.ru/uploads/2011/jule/18/ga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214686"/>
            <a:ext cx="4009335" cy="33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mcy;&amp;iecy;&amp;ncy;&amp;ncy;&amp;ycy;&amp;jcy; &amp;ucy;&amp;gcy;&amp;ocy;&amp;lcy;&amp;softcy; &amp;vcy; &amp;Pcy;&amp;iecy;&amp;rcy;&amp;mcy;&amp;scy;&amp;kcy;&amp;ocy;&amp;mcy; &amp;kcy;&amp;rcy;&amp;acy;&amp;ie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4080000" cy="24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357818" y="857232"/>
            <a:ext cx="3229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КАМЕННЫЙ  УГОЛЬ</a:t>
            </a:r>
            <a:endParaRPr lang="ru-R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643437" y="1428736"/>
            <a:ext cx="450056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Основные месторождения  расположены возле городов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Кизел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 Александровск 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Лысьва. Добывается в крае более 200 лет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8" name="Picture 4" descr="http://www.greensource.ru/images/articles/low-quality/lowq-ugolnye-mestorozhdenija-ugol.jpg"/>
          <p:cNvPicPr>
            <a:picLocks noChangeAspect="1" noChangeArrowheads="1"/>
          </p:cNvPicPr>
          <p:nvPr/>
        </p:nvPicPr>
        <p:blipFill>
          <a:blip r:embed="rId3"/>
          <a:srcRect b="7407"/>
          <a:stretch>
            <a:fillRect/>
          </a:stretch>
        </p:blipFill>
        <p:spPr bwMode="auto">
          <a:xfrm>
            <a:off x="3857620" y="3071810"/>
            <a:ext cx="5028448" cy="349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&amp;Acy;&amp;lcy;&amp;mcy;&amp;acy;&amp;zcy;&amp;ycy; &amp;vcy; &amp;Pcy;&amp;iecy;&amp;rcy;&amp;mcy;&amp;scy;&amp;kcy;&amp;ocy;&amp;mcy; &amp;kcy;&amp;rcy;&amp;acy;&amp;ie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00108"/>
            <a:ext cx="3152280" cy="248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14810" y="1357298"/>
            <a:ext cx="2183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АЛМАЗЫ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2" name="Picture 4" descr="http://im4-tub-ru.yandex.net/i?id=366955451-25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929066"/>
            <a:ext cx="4266000" cy="2844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643306" y="2071678"/>
            <a:ext cx="50720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На севере края в Красновишерском районе идет добыча промышленных алмазов высокого качества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rotown.ru/pic/pk_platin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3467007" cy="4140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143372" y="2967335"/>
            <a:ext cx="45005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Россыпная платина представлена </a:t>
            </a:r>
            <a:r>
              <a:rPr lang="ru-RU" sz="2400" b="1" dirty="0" err="1" smtClean="0"/>
              <a:t>Верхне-Койвинским</a:t>
            </a:r>
            <a:r>
              <a:rPr lang="ru-RU" sz="2400" b="1" dirty="0" smtClean="0"/>
              <a:t> месторождением (Горнозаводской район).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572000" y="1714488"/>
            <a:ext cx="2116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ПЛАТИНА</a:t>
            </a:r>
            <a:endParaRPr lang="ru-RU" sz="3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4876" y="1428736"/>
            <a:ext cx="38576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Соли калийные, магниевые, </a:t>
            </a:r>
            <a:r>
              <a:rPr lang="ru-RU" sz="2800" b="1" dirty="0" smtClean="0"/>
              <a:t>натриевые</a:t>
            </a:r>
          </a:p>
          <a:p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72066" y="2428868"/>
            <a:ext cx="35719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В крае есть 2  </a:t>
            </a:r>
            <a:r>
              <a:rPr lang="ru-RU" sz="2000" b="1" dirty="0" smtClean="0"/>
              <a:t>к</a:t>
            </a:r>
            <a:r>
              <a:rPr lang="ru-RU" sz="2000" b="1" dirty="0" smtClean="0"/>
              <a:t>рупных месторождения </a:t>
            </a:r>
            <a:r>
              <a:rPr lang="ru-RU" sz="2000" b="1" dirty="0" smtClean="0"/>
              <a:t>– Верхнекамское и </a:t>
            </a:r>
            <a:r>
              <a:rPr lang="ru-RU" sz="2000" b="1" dirty="0" err="1" smtClean="0"/>
              <a:t>Шумковское</a:t>
            </a:r>
            <a:endParaRPr lang="ru-RU" sz="2000" b="1" dirty="0" smtClean="0"/>
          </a:p>
          <a:p>
            <a:endParaRPr lang="ru-RU" dirty="0"/>
          </a:p>
        </p:txBody>
      </p:sp>
      <p:pic>
        <p:nvPicPr>
          <p:cNvPr id="19458" name="Picture 2" descr="http://im4-tub-ru.yandex.net/i?id=199510435-12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2304000" cy="2304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286380" y="3429000"/>
            <a:ext cx="33575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Добыча солей ведется подземным горным способом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19460" name="Picture 4" descr="http://im6-tub-ru.yandex.net/i?id=384913228-65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000372"/>
            <a:ext cx="4773120" cy="3168000"/>
          </a:xfrm>
          <a:prstGeom prst="rect">
            <a:avLst/>
          </a:prstGeom>
          <a:noFill/>
        </p:spPr>
      </p:pic>
      <p:pic>
        <p:nvPicPr>
          <p:cNvPr id="19462" name="Picture 6" descr="http://im8-tub-ru.yandex.net/i?id=292551902-52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4714884"/>
            <a:ext cx="2736000" cy="205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&amp;Tcy;&amp;ocy;&amp;rcy;&amp;fcy; &amp;vcy; &amp;Pcy;&amp;iecy;&amp;rcy;&amp;mcy;&amp;scy;&amp;kcy;&amp;ocy;&amp;mcy; &amp;kcy;&amp;rcy;&amp;acy;&amp;ie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3590416" cy="2700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143372" y="1142984"/>
            <a:ext cx="5065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/>
          </a:p>
          <a:p>
            <a:r>
              <a:rPr lang="ru-RU" sz="2000" b="1" dirty="0" smtClean="0"/>
              <a:t>В Пермском крае 874 месторождения </a:t>
            </a:r>
          </a:p>
          <a:p>
            <a:r>
              <a:rPr lang="ru-RU" sz="2000" b="1" dirty="0" smtClean="0"/>
              <a:t>торфа 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500562" y="714356"/>
            <a:ext cx="12947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ТОРФ</a:t>
            </a:r>
            <a:endParaRPr lang="ru-RU" sz="3600" b="1" dirty="0"/>
          </a:p>
        </p:txBody>
      </p:sp>
      <p:pic>
        <p:nvPicPr>
          <p:cNvPr id="20484" name="Picture 4" descr="http://im4-tub-ru.yandex.net/i?id=159770014-64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786058"/>
            <a:ext cx="4944000" cy="370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4546" y="3071810"/>
            <a:ext cx="4995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    Также </a:t>
            </a:r>
            <a:r>
              <a:rPr lang="ru-RU" sz="2400" b="1" dirty="0" smtClean="0"/>
              <a:t>в регионе добываются:</a:t>
            </a:r>
            <a:endParaRPr lang="ru-RU" sz="2400" b="1" dirty="0"/>
          </a:p>
        </p:txBody>
      </p:sp>
      <p:pic>
        <p:nvPicPr>
          <p:cNvPr id="21506" name="Picture 2" descr="http://im7-tub-ru.yandex.net/i?id=124396444-19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2859120" cy="2052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7224" y="2428868"/>
            <a:ext cx="1644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ИЗВЕСТНЯК</a:t>
            </a:r>
            <a:endParaRPr lang="ru-RU" b="1" dirty="0"/>
          </a:p>
        </p:txBody>
      </p:sp>
      <p:pic>
        <p:nvPicPr>
          <p:cNvPr id="21508" name="Picture 4" descr="http://im4-tub-ru.yandex.net/i?id=41101424-08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57166"/>
            <a:ext cx="3276000" cy="19428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57752" y="2143116"/>
            <a:ext cx="1069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</a:p>
          <a:p>
            <a:r>
              <a:rPr lang="ru-RU" dirty="0" smtClean="0"/>
              <a:t> </a:t>
            </a:r>
            <a:r>
              <a:rPr lang="ru-RU" dirty="0" smtClean="0"/>
              <a:t>    </a:t>
            </a:r>
            <a:r>
              <a:rPr lang="ru-RU" b="1" dirty="0" smtClean="0"/>
              <a:t>ГИПС</a:t>
            </a:r>
            <a:endParaRPr lang="ru-RU" b="1" dirty="0"/>
          </a:p>
        </p:txBody>
      </p:sp>
      <p:pic>
        <p:nvPicPr>
          <p:cNvPr id="21510" name="Picture 6" descr="http://im2-tub-ru.yandex.net/i?id=560769886-41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572008"/>
            <a:ext cx="2724000" cy="200026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4214818"/>
            <a:ext cx="95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ГЛИНА</a:t>
            </a:r>
            <a:endParaRPr lang="ru-RU" b="1" dirty="0"/>
          </a:p>
        </p:txBody>
      </p:sp>
      <p:pic>
        <p:nvPicPr>
          <p:cNvPr id="21512" name="Picture 8" descr="http://im2-tub-ru.yandex.net/i?id=3657670-58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643446"/>
            <a:ext cx="3369600" cy="192882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643438" y="4214818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ПЕСЧАНО-ГРАВИЙНЫЕ СМЕСИ</a:t>
            </a:r>
          </a:p>
          <a:p>
            <a:endParaRPr lang="ru-RU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118</Words>
  <PresentationFormat>Экран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Кирьянова.Е</cp:lastModifiedBy>
  <cp:revision>43</cp:revision>
  <dcterms:modified xsi:type="dcterms:W3CDTF">2012-12-17T11:20:00Z</dcterms:modified>
</cp:coreProperties>
</file>