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6"/>
  </p:notesMasterIdLst>
  <p:sldIdLst>
    <p:sldId id="256" r:id="rId3"/>
    <p:sldId id="258" r:id="rId4"/>
    <p:sldId id="259" r:id="rId5"/>
    <p:sldId id="260" r:id="rId6"/>
    <p:sldId id="261" r:id="rId7"/>
    <p:sldId id="267" r:id="rId8"/>
    <p:sldId id="268" r:id="rId9"/>
    <p:sldId id="273" r:id="rId10"/>
    <p:sldId id="270" r:id="rId11"/>
    <p:sldId id="271" r:id="rId12"/>
    <p:sldId id="272" r:id="rId13"/>
    <p:sldId id="257" r:id="rId14"/>
    <p:sldId id="274" r:id="rId1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4EFA93-8026-4182-B06B-E5ADB363EBBC}" type="doc">
      <dgm:prSet loTypeId="urn:microsoft.com/office/officeart/2005/8/layout/hierarchy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ED1B68-CCDC-4E55-A938-5C511CCB9DD0}">
      <dgm:prSet phldrT="[Текст]"/>
      <dgm:spPr>
        <a:xfrm>
          <a:off x="3339256" y="185494"/>
          <a:ext cx="1744972" cy="1108057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Страдательное причастие настоящего времени</a:t>
          </a:r>
        </a:p>
      </dgm:t>
    </dgm:pt>
    <dgm:pt modelId="{A0F042FA-77B9-456F-90AD-E442F06C4EEF}" type="parTrans" cxnId="{E05CC554-12CA-4E63-899E-7B44229DD1F9}">
      <dgm:prSet/>
      <dgm:spPr/>
      <dgm:t>
        <a:bodyPr/>
        <a:lstStyle/>
        <a:p>
          <a:endParaRPr lang="ru-RU"/>
        </a:p>
      </dgm:t>
    </dgm:pt>
    <dgm:pt modelId="{93009E15-CD26-41DF-B587-CB8EDA1856CE}" type="sibTrans" cxnId="{E05CC554-12CA-4E63-899E-7B44229DD1F9}">
      <dgm:prSet/>
      <dgm:spPr/>
      <dgm:t>
        <a:bodyPr/>
        <a:lstStyle/>
        <a:p>
          <a:endParaRPr lang="ru-RU"/>
        </a:p>
      </dgm:t>
    </dgm:pt>
    <dgm:pt modelId="{9D2016B3-1A88-4E74-8F11-0234265CEFA7}">
      <dgm:prSet phldrT="[Текст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xfrm>
          <a:off x="2272884" y="1801048"/>
          <a:ext cx="1744972" cy="1108057"/>
        </a:xfrm>
        <a:prstGeom prst="roundRect">
          <a:avLst>
            <a:gd name="adj" fmla="val 10000"/>
          </a:avLst>
        </a:prstGeom>
        <a:ln/>
      </dgm:spPr>
      <dgm:t>
        <a:bodyPr/>
        <a:lstStyle/>
        <a:p>
          <a:r>
            <a:rPr lang="ru-RU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образовано от глагола 1 </a:t>
          </a:r>
          <a:r>
            <a:rPr lang="ru-RU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спр</a:t>
          </a:r>
          <a:endParaRPr lang="ru-RU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1A081717-BE30-42C0-8650-02D6C7D9D72C}" type="parTrans" cxnId="{4C5B570F-9750-4294-9372-CDC5C9E07C31}">
      <dgm:prSet/>
      <dgm:spPr>
        <a:xfrm>
          <a:off x="2951484" y="1109360"/>
          <a:ext cx="1066372" cy="507496"/>
        </a:xfrm>
        <a:custGeom>
          <a:avLst/>
          <a:gdLst/>
          <a:ahLst/>
          <a:cxnLst/>
          <a:rect l="0" t="0" r="0" b="0"/>
          <a:pathLst>
            <a:path>
              <a:moveTo>
                <a:pt x="1066372" y="0"/>
              </a:moveTo>
              <a:lnTo>
                <a:pt x="1066372" y="345843"/>
              </a:lnTo>
              <a:lnTo>
                <a:pt x="0" y="345843"/>
              </a:lnTo>
              <a:lnTo>
                <a:pt x="0" y="507496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2B8438B7-A027-42B6-81D3-F753E3F6755C}" type="sibTrans" cxnId="{4C5B570F-9750-4294-9372-CDC5C9E07C31}">
      <dgm:prSet/>
      <dgm:spPr/>
      <dgm:t>
        <a:bodyPr/>
        <a:lstStyle/>
        <a:p>
          <a:endParaRPr lang="ru-RU"/>
        </a:p>
      </dgm:t>
    </dgm:pt>
    <dgm:pt modelId="{13B45644-5CF6-48CB-BEBB-1721F17F3427}">
      <dgm:prSet phldrT="[Текст]"/>
      <dgm:spPr>
        <a:xfrm>
          <a:off x="2272884" y="3416602"/>
          <a:ext cx="1744972" cy="1108057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- ем- (-ом-)</a:t>
          </a:r>
        </a:p>
      </dgm:t>
    </dgm:pt>
    <dgm:pt modelId="{0C935AD9-DD6E-49BB-92E9-329EE9C77A6A}" type="parTrans" cxnId="{6547E2F7-8C41-4E33-9399-7390F9340D85}">
      <dgm:prSet/>
      <dgm:spPr>
        <a:xfrm>
          <a:off x="2905764" y="2724914"/>
          <a:ext cx="91440" cy="5074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749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9BFF1536-AF57-4968-A165-43696ECD0E21}" type="sibTrans" cxnId="{6547E2F7-8C41-4E33-9399-7390F9340D85}">
      <dgm:prSet/>
      <dgm:spPr/>
      <dgm:t>
        <a:bodyPr/>
        <a:lstStyle/>
        <a:p>
          <a:endParaRPr lang="ru-RU"/>
        </a:p>
      </dgm:t>
    </dgm:pt>
    <dgm:pt modelId="{0348A424-630A-4708-AF11-4C3DF18889FC}">
      <dgm:prSet phldrT="[Текст]"/>
      <dgm:spPr>
        <a:xfrm>
          <a:off x="4405628" y="1801048"/>
          <a:ext cx="1744972" cy="1108057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  <a:alpha val="90000"/>
          </a:schemeClr>
        </a:solidFill>
        <a:ln w="9525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образовано от глагола 2 </a:t>
          </a:r>
          <a:r>
            <a:rPr lang="ru-RU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спр</a:t>
          </a:r>
          <a:endParaRPr lang="ru-RU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D7E213F8-62C2-4F19-BB5C-E47D0CECC8EE}" type="parTrans" cxnId="{EE55F466-7413-4768-82A9-4AC66EC0EF9F}">
      <dgm:prSet/>
      <dgm:spPr>
        <a:xfrm>
          <a:off x="4017857" y="1109360"/>
          <a:ext cx="1066372" cy="5074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843"/>
              </a:lnTo>
              <a:lnTo>
                <a:pt x="1066372" y="345843"/>
              </a:lnTo>
              <a:lnTo>
                <a:pt x="1066372" y="507496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AB1D033C-600E-416C-B0E6-D4C182D5B409}" type="sibTrans" cxnId="{EE55F466-7413-4768-82A9-4AC66EC0EF9F}">
      <dgm:prSet/>
      <dgm:spPr/>
      <dgm:t>
        <a:bodyPr/>
        <a:lstStyle/>
        <a:p>
          <a:endParaRPr lang="ru-RU"/>
        </a:p>
      </dgm:t>
    </dgm:pt>
    <dgm:pt modelId="{6B8245FD-A73B-4B3C-AD1F-DCD5056FA129}">
      <dgm:prSet phldrT="[Текст]"/>
      <dgm:spPr>
        <a:xfrm>
          <a:off x="4405628" y="3416602"/>
          <a:ext cx="1744972" cy="1108057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- им-</a:t>
          </a:r>
        </a:p>
      </dgm:t>
    </dgm:pt>
    <dgm:pt modelId="{927C6486-EE1C-41D5-BEA9-F69D798D9457}" type="parTrans" cxnId="{7E31B205-0655-448A-AAAF-41A93B9CADFE}">
      <dgm:prSet/>
      <dgm:spPr>
        <a:xfrm>
          <a:off x="5038509" y="2724914"/>
          <a:ext cx="91440" cy="5074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749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CB03776F-952B-4AA9-BDA0-B76D2B77F1D3}" type="sibTrans" cxnId="{7E31B205-0655-448A-AAAF-41A93B9CADFE}">
      <dgm:prSet/>
      <dgm:spPr/>
      <dgm:t>
        <a:bodyPr/>
        <a:lstStyle/>
        <a:p>
          <a:endParaRPr lang="ru-RU"/>
        </a:p>
      </dgm:t>
    </dgm:pt>
    <dgm:pt modelId="{C092D97E-8124-40B0-A2E2-5843CC23ECF2}" type="pres">
      <dgm:prSet presAssocID="{354EFA93-8026-4182-B06B-E5ADB363EBB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FBC648D-9ED1-456A-B860-DD4AC2E54744}" type="pres">
      <dgm:prSet presAssocID="{B0ED1B68-CCDC-4E55-A938-5C511CCB9DD0}" presName="hierRoot1" presStyleCnt="0"/>
      <dgm:spPr/>
    </dgm:pt>
    <dgm:pt modelId="{D1D2BB35-BEA8-496E-ABE4-15B09000E5CD}" type="pres">
      <dgm:prSet presAssocID="{B0ED1B68-CCDC-4E55-A938-5C511CCB9DD0}" presName="composite" presStyleCnt="0"/>
      <dgm:spPr/>
    </dgm:pt>
    <dgm:pt modelId="{139C49E6-F57E-490A-A570-AD547D3E88B9}" type="pres">
      <dgm:prSet presAssocID="{B0ED1B68-CCDC-4E55-A938-5C511CCB9DD0}" presName="background" presStyleLbl="node0" presStyleIdx="0" presStyleCnt="1"/>
      <dgm:spPr>
        <a:xfrm>
          <a:off x="3145370" y="1303"/>
          <a:ext cx="1744972" cy="1108057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endParaRPr lang="ru-RU"/>
        </a:p>
      </dgm:t>
    </dgm:pt>
    <dgm:pt modelId="{A21E23F1-ED0E-4464-9E8C-0BE3D014A85D}" type="pres">
      <dgm:prSet presAssocID="{B0ED1B68-CCDC-4E55-A938-5C511CCB9DD0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67D0E95-3461-4A45-BBE3-E874A5F78D22}" type="pres">
      <dgm:prSet presAssocID="{B0ED1B68-CCDC-4E55-A938-5C511CCB9DD0}" presName="hierChild2" presStyleCnt="0"/>
      <dgm:spPr/>
    </dgm:pt>
    <dgm:pt modelId="{7169A3FC-4D1D-4906-A780-B97B0ABDB61E}" type="pres">
      <dgm:prSet presAssocID="{1A081717-BE30-42C0-8650-02D6C7D9D72C}" presName="Name10" presStyleLbl="parChTrans1D2" presStyleIdx="0" presStyleCnt="2"/>
      <dgm:spPr/>
      <dgm:t>
        <a:bodyPr/>
        <a:lstStyle/>
        <a:p>
          <a:endParaRPr lang="ru-RU"/>
        </a:p>
      </dgm:t>
    </dgm:pt>
    <dgm:pt modelId="{FF248A7C-E2F2-436F-85B2-632F9032785C}" type="pres">
      <dgm:prSet presAssocID="{9D2016B3-1A88-4E74-8F11-0234265CEFA7}" presName="hierRoot2" presStyleCnt="0"/>
      <dgm:spPr/>
    </dgm:pt>
    <dgm:pt modelId="{DBCC2DC4-7E4B-4626-B0E6-50F045C4DFEB}" type="pres">
      <dgm:prSet presAssocID="{9D2016B3-1A88-4E74-8F11-0234265CEFA7}" presName="composite2" presStyleCnt="0"/>
      <dgm:spPr/>
    </dgm:pt>
    <dgm:pt modelId="{EB57F054-40E1-4E44-9F4C-5D42118F7AEF}" type="pres">
      <dgm:prSet presAssocID="{9D2016B3-1A88-4E74-8F11-0234265CEFA7}" presName="background2" presStyleLbl="node2" presStyleIdx="0" presStyleCnt="2"/>
      <dgm:spPr>
        <a:xfrm>
          <a:off x="2078998" y="1616856"/>
          <a:ext cx="1744972" cy="1108057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endParaRPr lang="ru-RU"/>
        </a:p>
      </dgm:t>
    </dgm:pt>
    <dgm:pt modelId="{C47493E8-2444-485C-93AF-9E55C4EB8630}" type="pres">
      <dgm:prSet presAssocID="{9D2016B3-1A88-4E74-8F11-0234265CEFA7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D7F8D77-AD82-42C4-8B56-43EE495D0A4F}" type="pres">
      <dgm:prSet presAssocID="{9D2016B3-1A88-4E74-8F11-0234265CEFA7}" presName="hierChild3" presStyleCnt="0"/>
      <dgm:spPr/>
    </dgm:pt>
    <dgm:pt modelId="{F2699B89-DC50-4099-9137-DE8865FEFB33}" type="pres">
      <dgm:prSet presAssocID="{0C935AD9-DD6E-49BB-92E9-329EE9C77A6A}" presName="Name17" presStyleLbl="parChTrans1D3" presStyleIdx="0" presStyleCnt="2"/>
      <dgm:spPr/>
      <dgm:t>
        <a:bodyPr/>
        <a:lstStyle/>
        <a:p>
          <a:endParaRPr lang="ru-RU"/>
        </a:p>
      </dgm:t>
    </dgm:pt>
    <dgm:pt modelId="{68E56583-A286-435D-AD30-42659004CA41}" type="pres">
      <dgm:prSet presAssocID="{13B45644-5CF6-48CB-BEBB-1721F17F3427}" presName="hierRoot3" presStyleCnt="0"/>
      <dgm:spPr/>
    </dgm:pt>
    <dgm:pt modelId="{599785D9-E7AF-4A65-A10C-72BC1BAEB8A7}" type="pres">
      <dgm:prSet presAssocID="{13B45644-5CF6-48CB-BEBB-1721F17F3427}" presName="composite3" presStyleCnt="0"/>
      <dgm:spPr/>
    </dgm:pt>
    <dgm:pt modelId="{523AD68A-0201-4970-AC23-1B8AF9B6682E}" type="pres">
      <dgm:prSet presAssocID="{13B45644-5CF6-48CB-BEBB-1721F17F3427}" presName="background3" presStyleLbl="node3" presStyleIdx="0" presStyleCnt="2"/>
      <dgm:spPr>
        <a:xfrm>
          <a:off x="2078998" y="3232410"/>
          <a:ext cx="1744972" cy="1108057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endParaRPr lang="ru-RU"/>
        </a:p>
      </dgm:t>
    </dgm:pt>
    <dgm:pt modelId="{EBDB8537-2FDD-4888-9073-030CA0F1AC83}" type="pres">
      <dgm:prSet presAssocID="{13B45644-5CF6-48CB-BEBB-1721F17F3427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F4096D-4E91-452E-8D6F-AB2DAD55B0E9}" type="pres">
      <dgm:prSet presAssocID="{13B45644-5CF6-48CB-BEBB-1721F17F3427}" presName="hierChild4" presStyleCnt="0"/>
      <dgm:spPr/>
    </dgm:pt>
    <dgm:pt modelId="{F8EB0615-EF3D-4659-AB39-CDE1AD8BF0BA}" type="pres">
      <dgm:prSet presAssocID="{D7E213F8-62C2-4F19-BB5C-E47D0CECC8EE}" presName="Name10" presStyleLbl="parChTrans1D2" presStyleIdx="1" presStyleCnt="2"/>
      <dgm:spPr/>
      <dgm:t>
        <a:bodyPr/>
        <a:lstStyle/>
        <a:p>
          <a:endParaRPr lang="ru-RU"/>
        </a:p>
      </dgm:t>
    </dgm:pt>
    <dgm:pt modelId="{ACD07A25-6557-49F0-8CE1-20C14C03B457}" type="pres">
      <dgm:prSet presAssocID="{0348A424-630A-4708-AF11-4C3DF18889FC}" presName="hierRoot2" presStyleCnt="0"/>
      <dgm:spPr/>
    </dgm:pt>
    <dgm:pt modelId="{0A1C46A5-97EC-4476-8A02-C5EB99289D08}" type="pres">
      <dgm:prSet presAssocID="{0348A424-630A-4708-AF11-4C3DF18889FC}" presName="composite2" presStyleCnt="0"/>
      <dgm:spPr/>
    </dgm:pt>
    <dgm:pt modelId="{925C20B6-349E-4346-9C46-8F8D1E20C606}" type="pres">
      <dgm:prSet presAssocID="{0348A424-630A-4708-AF11-4C3DF18889FC}" presName="background2" presStyleLbl="node2" presStyleIdx="1" presStyleCnt="2"/>
      <dgm:spPr>
        <a:xfrm>
          <a:off x="4211742" y="1616856"/>
          <a:ext cx="1744972" cy="1108057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endParaRPr lang="ru-RU"/>
        </a:p>
      </dgm:t>
    </dgm:pt>
    <dgm:pt modelId="{2193BD9B-A795-4827-A80B-12EF7A609422}" type="pres">
      <dgm:prSet presAssocID="{0348A424-630A-4708-AF11-4C3DF18889FC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62033FD-8303-49EF-8D84-A4AFC79A9B2F}" type="pres">
      <dgm:prSet presAssocID="{0348A424-630A-4708-AF11-4C3DF18889FC}" presName="hierChild3" presStyleCnt="0"/>
      <dgm:spPr/>
    </dgm:pt>
    <dgm:pt modelId="{603EFB03-A731-4F86-AF20-308C33A09818}" type="pres">
      <dgm:prSet presAssocID="{927C6486-EE1C-41D5-BEA9-F69D798D9457}" presName="Name17" presStyleLbl="parChTrans1D3" presStyleIdx="1" presStyleCnt="2"/>
      <dgm:spPr/>
      <dgm:t>
        <a:bodyPr/>
        <a:lstStyle/>
        <a:p>
          <a:endParaRPr lang="ru-RU"/>
        </a:p>
      </dgm:t>
    </dgm:pt>
    <dgm:pt modelId="{1B922D92-2061-46E6-B5E9-F45C5E67CA5C}" type="pres">
      <dgm:prSet presAssocID="{6B8245FD-A73B-4B3C-AD1F-DCD5056FA129}" presName="hierRoot3" presStyleCnt="0"/>
      <dgm:spPr/>
    </dgm:pt>
    <dgm:pt modelId="{477D80DA-DF47-432A-8CA8-03E3FDCDFAC3}" type="pres">
      <dgm:prSet presAssocID="{6B8245FD-A73B-4B3C-AD1F-DCD5056FA129}" presName="composite3" presStyleCnt="0"/>
      <dgm:spPr/>
    </dgm:pt>
    <dgm:pt modelId="{55F77A14-4BFA-4D4C-8EE8-F1E2B705E757}" type="pres">
      <dgm:prSet presAssocID="{6B8245FD-A73B-4B3C-AD1F-DCD5056FA129}" presName="background3" presStyleLbl="node3" presStyleIdx="1" presStyleCnt="2"/>
      <dgm:spPr>
        <a:xfrm>
          <a:off x="4211742" y="3232410"/>
          <a:ext cx="1744972" cy="1108057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endParaRPr lang="ru-RU"/>
        </a:p>
      </dgm:t>
    </dgm:pt>
    <dgm:pt modelId="{68E2F0F2-53D5-41DD-9FA8-81EAD1066F4B}" type="pres">
      <dgm:prSet presAssocID="{6B8245FD-A73B-4B3C-AD1F-DCD5056FA129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AFA0F3-BC6C-4282-86B0-68150615876C}" type="pres">
      <dgm:prSet presAssocID="{6B8245FD-A73B-4B3C-AD1F-DCD5056FA129}" presName="hierChild4" presStyleCnt="0"/>
      <dgm:spPr/>
    </dgm:pt>
  </dgm:ptLst>
  <dgm:cxnLst>
    <dgm:cxn modelId="{0E8C37E7-D6D8-4F42-88A6-9517DC16C6DB}" type="presOf" srcId="{9D2016B3-1A88-4E74-8F11-0234265CEFA7}" destId="{C47493E8-2444-485C-93AF-9E55C4EB8630}" srcOrd="0" destOrd="0" presId="urn:microsoft.com/office/officeart/2005/8/layout/hierarchy1"/>
    <dgm:cxn modelId="{74CAECDC-35AB-4FBE-BB4A-A36E3AF160F5}" type="presOf" srcId="{6B8245FD-A73B-4B3C-AD1F-DCD5056FA129}" destId="{68E2F0F2-53D5-41DD-9FA8-81EAD1066F4B}" srcOrd="0" destOrd="0" presId="urn:microsoft.com/office/officeart/2005/8/layout/hierarchy1"/>
    <dgm:cxn modelId="{223212A6-321B-4423-B5C2-0772F2E8FBF3}" type="presOf" srcId="{D7E213F8-62C2-4F19-BB5C-E47D0CECC8EE}" destId="{F8EB0615-EF3D-4659-AB39-CDE1AD8BF0BA}" srcOrd="0" destOrd="0" presId="urn:microsoft.com/office/officeart/2005/8/layout/hierarchy1"/>
    <dgm:cxn modelId="{6547E2F7-8C41-4E33-9399-7390F9340D85}" srcId="{9D2016B3-1A88-4E74-8F11-0234265CEFA7}" destId="{13B45644-5CF6-48CB-BEBB-1721F17F3427}" srcOrd="0" destOrd="0" parTransId="{0C935AD9-DD6E-49BB-92E9-329EE9C77A6A}" sibTransId="{9BFF1536-AF57-4968-A165-43696ECD0E21}"/>
    <dgm:cxn modelId="{743AF66D-306D-458E-9BFB-D7A103751AF7}" type="presOf" srcId="{354EFA93-8026-4182-B06B-E5ADB363EBBC}" destId="{C092D97E-8124-40B0-A2E2-5843CC23ECF2}" srcOrd="0" destOrd="0" presId="urn:microsoft.com/office/officeart/2005/8/layout/hierarchy1"/>
    <dgm:cxn modelId="{7E31B205-0655-448A-AAAF-41A93B9CADFE}" srcId="{0348A424-630A-4708-AF11-4C3DF18889FC}" destId="{6B8245FD-A73B-4B3C-AD1F-DCD5056FA129}" srcOrd="0" destOrd="0" parTransId="{927C6486-EE1C-41D5-BEA9-F69D798D9457}" sibTransId="{CB03776F-952B-4AA9-BDA0-B76D2B77F1D3}"/>
    <dgm:cxn modelId="{F6E25FC1-C299-486F-81E8-03C033051394}" type="presOf" srcId="{927C6486-EE1C-41D5-BEA9-F69D798D9457}" destId="{603EFB03-A731-4F86-AF20-308C33A09818}" srcOrd="0" destOrd="0" presId="urn:microsoft.com/office/officeart/2005/8/layout/hierarchy1"/>
    <dgm:cxn modelId="{0B959AA3-C89D-4100-A356-837B987EF44C}" type="presOf" srcId="{0C935AD9-DD6E-49BB-92E9-329EE9C77A6A}" destId="{F2699B89-DC50-4099-9137-DE8865FEFB33}" srcOrd="0" destOrd="0" presId="urn:microsoft.com/office/officeart/2005/8/layout/hierarchy1"/>
    <dgm:cxn modelId="{0D0826A9-2E4C-4FEF-B849-BA8805700BEA}" type="presOf" srcId="{1A081717-BE30-42C0-8650-02D6C7D9D72C}" destId="{7169A3FC-4D1D-4906-A780-B97B0ABDB61E}" srcOrd="0" destOrd="0" presId="urn:microsoft.com/office/officeart/2005/8/layout/hierarchy1"/>
    <dgm:cxn modelId="{3372A4EC-84E5-459D-8BCC-8F5F8AA53EFD}" type="presOf" srcId="{0348A424-630A-4708-AF11-4C3DF18889FC}" destId="{2193BD9B-A795-4827-A80B-12EF7A609422}" srcOrd="0" destOrd="0" presId="urn:microsoft.com/office/officeart/2005/8/layout/hierarchy1"/>
    <dgm:cxn modelId="{7BA85627-6D7C-4F71-85FE-2FB8E3E9F125}" type="presOf" srcId="{13B45644-5CF6-48CB-BEBB-1721F17F3427}" destId="{EBDB8537-2FDD-4888-9073-030CA0F1AC83}" srcOrd="0" destOrd="0" presId="urn:microsoft.com/office/officeart/2005/8/layout/hierarchy1"/>
    <dgm:cxn modelId="{4C5B570F-9750-4294-9372-CDC5C9E07C31}" srcId="{B0ED1B68-CCDC-4E55-A938-5C511CCB9DD0}" destId="{9D2016B3-1A88-4E74-8F11-0234265CEFA7}" srcOrd="0" destOrd="0" parTransId="{1A081717-BE30-42C0-8650-02D6C7D9D72C}" sibTransId="{2B8438B7-A027-42B6-81D3-F753E3F6755C}"/>
    <dgm:cxn modelId="{E05CC554-12CA-4E63-899E-7B44229DD1F9}" srcId="{354EFA93-8026-4182-B06B-E5ADB363EBBC}" destId="{B0ED1B68-CCDC-4E55-A938-5C511CCB9DD0}" srcOrd="0" destOrd="0" parTransId="{A0F042FA-77B9-456F-90AD-E442F06C4EEF}" sibTransId="{93009E15-CD26-41DF-B587-CB8EDA1856CE}"/>
    <dgm:cxn modelId="{EE55F466-7413-4768-82A9-4AC66EC0EF9F}" srcId="{B0ED1B68-CCDC-4E55-A938-5C511CCB9DD0}" destId="{0348A424-630A-4708-AF11-4C3DF18889FC}" srcOrd="1" destOrd="0" parTransId="{D7E213F8-62C2-4F19-BB5C-E47D0CECC8EE}" sibTransId="{AB1D033C-600E-416C-B0E6-D4C182D5B409}"/>
    <dgm:cxn modelId="{167B990A-A7A7-414D-B3F9-8F4978F8C9FF}" type="presOf" srcId="{B0ED1B68-CCDC-4E55-A938-5C511CCB9DD0}" destId="{A21E23F1-ED0E-4464-9E8C-0BE3D014A85D}" srcOrd="0" destOrd="0" presId="urn:microsoft.com/office/officeart/2005/8/layout/hierarchy1"/>
    <dgm:cxn modelId="{067BD622-73C5-4412-96BE-1237B4788F5A}" type="presParOf" srcId="{C092D97E-8124-40B0-A2E2-5843CC23ECF2}" destId="{EFBC648D-9ED1-456A-B860-DD4AC2E54744}" srcOrd="0" destOrd="0" presId="urn:microsoft.com/office/officeart/2005/8/layout/hierarchy1"/>
    <dgm:cxn modelId="{E343EF04-DFD4-4998-BA4C-DE1B2FFCC729}" type="presParOf" srcId="{EFBC648D-9ED1-456A-B860-DD4AC2E54744}" destId="{D1D2BB35-BEA8-496E-ABE4-15B09000E5CD}" srcOrd="0" destOrd="0" presId="urn:microsoft.com/office/officeart/2005/8/layout/hierarchy1"/>
    <dgm:cxn modelId="{DDE3AE3B-0FD0-43B2-9493-4689AD91BCE2}" type="presParOf" srcId="{D1D2BB35-BEA8-496E-ABE4-15B09000E5CD}" destId="{139C49E6-F57E-490A-A570-AD547D3E88B9}" srcOrd="0" destOrd="0" presId="urn:microsoft.com/office/officeart/2005/8/layout/hierarchy1"/>
    <dgm:cxn modelId="{D2279A10-E8B3-4159-B3D0-DBF1BB2BF882}" type="presParOf" srcId="{D1D2BB35-BEA8-496E-ABE4-15B09000E5CD}" destId="{A21E23F1-ED0E-4464-9E8C-0BE3D014A85D}" srcOrd="1" destOrd="0" presId="urn:microsoft.com/office/officeart/2005/8/layout/hierarchy1"/>
    <dgm:cxn modelId="{7B98BC6D-96DC-43C2-AE9F-5B8456F0F696}" type="presParOf" srcId="{EFBC648D-9ED1-456A-B860-DD4AC2E54744}" destId="{167D0E95-3461-4A45-BBE3-E874A5F78D22}" srcOrd="1" destOrd="0" presId="urn:microsoft.com/office/officeart/2005/8/layout/hierarchy1"/>
    <dgm:cxn modelId="{50C3779A-B5E6-4C15-988F-5F31D107D3CD}" type="presParOf" srcId="{167D0E95-3461-4A45-BBE3-E874A5F78D22}" destId="{7169A3FC-4D1D-4906-A780-B97B0ABDB61E}" srcOrd="0" destOrd="0" presId="urn:microsoft.com/office/officeart/2005/8/layout/hierarchy1"/>
    <dgm:cxn modelId="{9F149D92-1CE5-4FFB-BC0E-4B43857BA74A}" type="presParOf" srcId="{167D0E95-3461-4A45-BBE3-E874A5F78D22}" destId="{FF248A7C-E2F2-436F-85B2-632F9032785C}" srcOrd="1" destOrd="0" presId="urn:microsoft.com/office/officeart/2005/8/layout/hierarchy1"/>
    <dgm:cxn modelId="{6C409BD0-D2F8-440B-B059-5B991B49B33A}" type="presParOf" srcId="{FF248A7C-E2F2-436F-85B2-632F9032785C}" destId="{DBCC2DC4-7E4B-4626-B0E6-50F045C4DFEB}" srcOrd="0" destOrd="0" presId="urn:microsoft.com/office/officeart/2005/8/layout/hierarchy1"/>
    <dgm:cxn modelId="{9FF8B1A5-6B8D-4FE0-8071-768637197CD2}" type="presParOf" srcId="{DBCC2DC4-7E4B-4626-B0E6-50F045C4DFEB}" destId="{EB57F054-40E1-4E44-9F4C-5D42118F7AEF}" srcOrd="0" destOrd="0" presId="urn:microsoft.com/office/officeart/2005/8/layout/hierarchy1"/>
    <dgm:cxn modelId="{E39C2933-ED60-48E2-A8FC-BF477D3CFF40}" type="presParOf" srcId="{DBCC2DC4-7E4B-4626-B0E6-50F045C4DFEB}" destId="{C47493E8-2444-485C-93AF-9E55C4EB8630}" srcOrd="1" destOrd="0" presId="urn:microsoft.com/office/officeart/2005/8/layout/hierarchy1"/>
    <dgm:cxn modelId="{428E7096-8236-425E-BA42-61C37EE18E16}" type="presParOf" srcId="{FF248A7C-E2F2-436F-85B2-632F9032785C}" destId="{1D7F8D77-AD82-42C4-8B56-43EE495D0A4F}" srcOrd="1" destOrd="0" presId="urn:microsoft.com/office/officeart/2005/8/layout/hierarchy1"/>
    <dgm:cxn modelId="{794DDB65-0FE6-4F8E-B776-3BEE5A3F7D06}" type="presParOf" srcId="{1D7F8D77-AD82-42C4-8B56-43EE495D0A4F}" destId="{F2699B89-DC50-4099-9137-DE8865FEFB33}" srcOrd="0" destOrd="0" presId="urn:microsoft.com/office/officeart/2005/8/layout/hierarchy1"/>
    <dgm:cxn modelId="{BEDDBD41-297E-4454-A2AB-0ED8B7F8284F}" type="presParOf" srcId="{1D7F8D77-AD82-42C4-8B56-43EE495D0A4F}" destId="{68E56583-A286-435D-AD30-42659004CA41}" srcOrd="1" destOrd="0" presId="urn:microsoft.com/office/officeart/2005/8/layout/hierarchy1"/>
    <dgm:cxn modelId="{89F4A4B0-5D5D-4940-BEF7-5D77A9CEE5AC}" type="presParOf" srcId="{68E56583-A286-435D-AD30-42659004CA41}" destId="{599785D9-E7AF-4A65-A10C-72BC1BAEB8A7}" srcOrd="0" destOrd="0" presId="urn:microsoft.com/office/officeart/2005/8/layout/hierarchy1"/>
    <dgm:cxn modelId="{C09E3C46-C4D8-4298-830F-85C0CEB01C9E}" type="presParOf" srcId="{599785D9-E7AF-4A65-A10C-72BC1BAEB8A7}" destId="{523AD68A-0201-4970-AC23-1B8AF9B6682E}" srcOrd="0" destOrd="0" presId="urn:microsoft.com/office/officeart/2005/8/layout/hierarchy1"/>
    <dgm:cxn modelId="{E933E788-5DF6-4188-87B7-1909143C9B4F}" type="presParOf" srcId="{599785D9-E7AF-4A65-A10C-72BC1BAEB8A7}" destId="{EBDB8537-2FDD-4888-9073-030CA0F1AC83}" srcOrd="1" destOrd="0" presId="urn:microsoft.com/office/officeart/2005/8/layout/hierarchy1"/>
    <dgm:cxn modelId="{67841B9D-F11B-4EF0-952E-EC3805D58BC9}" type="presParOf" srcId="{68E56583-A286-435D-AD30-42659004CA41}" destId="{A0F4096D-4E91-452E-8D6F-AB2DAD55B0E9}" srcOrd="1" destOrd="0" presId="urn:microsoft.com/office/officeart/2005/8/layout/hierarchy1"/>
    <dgm:cxn modelId="{53FD02A6-E61C-4005-8F1D-E1B2F23496A8}" type="presParOf" srcId="{167D0E95-3461-4A45-BBE3-E874A5F78D22}" destId="{F8EB0615-EF3D-4659-AB39-CDE1AD8BF0BA}" srcOrd="2" destOrd="0" presId="urn:microsoft.com/office/officeart/2005/8/layout/hierarchy1"/>
    <dgm:cxn modelId="{7F8D2D07-53CE-43E3-8374-122DA0054C3F}" type="presParOf" srcId="{167D0E95-3461-4A45-BBE3-E874A5F78D22}" destId="{ACD07A25-6557-49F0-8CE1-20C14C03B457}" srcOrd="3" destOrd="0" presId="urn:microsoft.com/office/officeart/2005/8/layout/hierarchy1"/>
    <dgm:cxn modelId="{5E9B7086-7865-4FAA-8588-25A4FA94B483}" type="presParOf" srcId="{ACD07A25-6557-49F0-8CE1-20C14C03B457}" destId="{0A1C46A5-97EC-4476-8A02-C5EB99289D08}" srcOrd="0" destOrd="0" presId="urn:microsoft.com/office/officeart/2005/8/layout/hierarchy1"/>
    <dgm:cxn modelId="{937CD757-A13D-4AAD-ADDD-D57F2A3D7E2C}" type="presParOf" srcId="{0A1C46A5-97EC-4476-8A02-C5EB99289D08}" destId="{925C20B6-349E-4346-9C46-8F8D1E20C606}" srcOrd="0" destOrd="0" presId="urn:microsoft.com/office/officeart/2005/8/layout/hierarchy1"/>
    <dgm:cxn modelId="{DC2F784C-CE1C-42E4-B340-047E15B8C844}" type="presParOf" srcId="{0A1C46A5-97EC-4476-8A02-C5EB99289D08}" destId="{2193BD9B-A795-4827-A80B-12EF7A609422}" srcOrd="1" destOrd="0" presId="urn:microsoft.com/office/officeart/2005/8/layout/hierarchy1"/>
    <dgm:cxn modelId="{F9B6E57F-B3AD-4333-9E80-90069696F067}" type="presParOf" srcId="{ACD07A25-6557-49F0-8CE1-20C14C03B457}" destId="{F62033FD-8303-49EF-8D84-A4AFC79A9B2F}" srcOrd="1" destOrd="0" presId="urn:microsoft.com/office/officeart/2005/8/layout/hierarchy1"/>
    <dgm:cxn modelId="{BAB99E9D-0CBC-48E8-BA4A-E5E5D382172E}" type="presParOf" srcId="{F62033FD-8303-49EF-8D84-A4AFC79A9B2F}" destId="{603EFB03-A731-4F86-AF20-308C33A09818}" srcOrd="0" destOrd="0" presId="urn:microsoft.com/office/officeart/2005/8/layout/hierarchy1"/>
    <dgm:cxn modelId="{0DE1734D-46DF-4E64-8726-6AB8EEF4B6E2}" type="presParOf" srcId="{F62033FD-8303-49EF-8D84-A4AFC79A9B2F}" destId="{1B922D92-2061-46E6-B5E9-F45C5E67CA5C}" srcOrd="1" destOrd="0" presId="urn:microsoft.com/office/officeart/2005/8/layout/hierarchy1"/>
    <dgm:cxn modelId="{0005BCD5-3AD4-4680-BE6F-D677322EA714}" type="presParOf" srcId="{1B922D92-2061-46E6-B5E9-F45C5E67CA5C}" destId="{477D80DA-DF47-432A-8CA8-03E3FDCDFAC3}" srcOrd="0" destOrd="0" presId="urn:microsoft.com/office/officeart/2005/8/layout/hierarchy1"/>
    <dgm:cxn modelId="{68D7E89C-7EF0-450F-8EBB-99E453056536}" type="presParOf" srcId="{477D80DA-DF47-432A-8CA8-03E3FDCDFAC3}" destId="{55F77A14-4BFA-4D4C-8EE8-F1E2B705E757}" srcOrd="0" destOrd="0" presId="urn:microsoft.com/office/officeart/2005/8/layout/hierarchy1"/>
    <dgm:cxn modelId="{F43BB26F-4CE0-4109-AA06-9CDC1E8EC78F}" type="presParOf" srcId="{477D80DA-DF47-432A-8CA8-03E3FDCDFAC3}" destId="{68E2F0F2-53D5-41DD-9FA8-81EAD1066F4B}" srcOrd="1" destOrd="0" presId="urn:microsoft.com/office/officeart/2005/8/layout/hierarchy1"/>
    <dgm:cxn modelId="{23B9B41F-08B3-448B-902B-694312283F61}" type="presParOf" srcId="{1B922D92-2061-46E6-B5E9-F45C5E67CA5C}" destId="{BCAFA0F3-BC6C-4282-86B0-68150615876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3EFB03-A731-4F86-AF20-308C33A09818}">
      <dsp:nvSpPr>
        <dsp:cNvPr id="0" name=""/>
        <dsp:cNvSpPr/>
      </dsp:nvSpPr>
      <dsp:spPr>
        <a:xfrm>
          <a:off x="5038509" y="2724914"/>
          <a:ext cx="91440" cy="5074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749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EB0615-EF3D-4659-AB39-CDE1AD8BF0BA}">
      <dsp:nvSpPr>
        <dsp:cNvPr id="0" name=""/>
        <dsp:cNvSpPr/>
      </dsp:nvSpPr>
      <dsp:spPr>
        <a:xfrm>
          <a:off x="4017857" y="1109360"/>
          <a:ext cx="1066372" cy="5074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843"/>
              </a:lnTo>
              <a:lnTo>
                <a:pt x="1066372" y="345843"/>
              </a:lnTo>
              <a:lnTo>
                <a:pt x="1066372" y="507496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699B89-DC50-4099-9137-DE8865FEFB33}">
      <dsp:nvSpPr>
        <dsp:cNvPr id="0" name=""/>
        <dsp:cNvSpPr/>
      </dsp:nvSpPr>
      <dsp:spPr>
        <a:xfrm>
          <a:off x="2905764" y="2724914"/>
          <a:ext cx="91440" cy="5074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749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69A3FC-4D1D-4906-A780-B97B0ABDB61E}">
      <dsp:nvSpPr>
        <dsp:cNvPr id="0" name=""/>
        <dsp:cNvSpPr/>
      </dsp:nvSpPr>
      <dsp:spPr>
        <a:xfrm>
          <a:off x="2951484" y="1109360"/>
          <a:ext cx="1066372" cy="507496"/>
        </a:xfrm>
        <a:custGeom>
          <a:avLst/>
          <a:gdLst/>
          <a:ahLst/>
          <a:cxnLst/>
          <a:rect l="0" t="0" r="0" b="0"/>
          <a:pathLst>
            <a:path>
              <a:moveTo>
                <a:pt x="1066372" y="0"/>
              </a:moveTo>
              <a:lnTo>
                <a:pt x="1066372" y="345843"/>
              </a:lnTo>
              <a:lnTo>
                <a:pt x="0" y="345843"/>
              </a:lnTo>
              <a:lnTo>
                <a:pt x="0" y="507496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9C49E6-F57E-490A-A570-AD547D3E88B9}">
      <dsp:nvSpPr>
        <dsp:cNvPr id="0" name=""/>
        <dsp:cNvSpPr/>
      </dsp:nvSpPr>
      <dsp:spPr>
        <a:xfrm>
          <a:off x="3145370" y="1303"/>
          <a:ext cx="1744972" cy="1108057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21E23F1-ED0E-4464-9E8C-0BE3D014A85D}">
      <dsp:nvSpPr>
        <dsp:cNvPr id="0" name=""/>
        <dsp:cNvSpPr/>
      </dsp:nvSpPr>
      <dsp:spPr>
        <a:xfrm>
          <a:off x="3339256" y="185494"/>
          <a:ext cx="1744972" cy="1108057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Страдательное причастие настоящего времени</a:t>
          </a:r>
        </a:p>
      </dsp:txBody>
      <dsp:txXfrm>
        <a:off x="3371710" y="217948"/>
        <a:ext cx="1680064" cy="1043149"/>
      </dsp:txXfrm>
    </dsp:sp>
    <dsp:sp modelId="{EB57F054-40E1-4E44-9F4C-5D42118F7AEF}">
      <dsp:nvSpPr>
        <dsp:cNvPr id="0" name=""/>
        <dsp:cNvSpPr/>
      </dsp:nvSpPr>
      <dsp:spPr>
        <a:xfrm>
          <a:off x="2078998" y="1616856"/>
          <a:ext cx="1744972" cy="1108057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47493E8-2444-485C-93AF-9E55C4EB8630}">
      <dsp:nvSpPr>
        <dsp:cNvPr id="0" name=""/>
        <dsp:cNvSpPr/>
      </dsp:nvSpPr>
      <dsp:spPr>
        <a:xfrm>
          <a:off x="2272884" y="1801048"/>
          <a:ext cx="1744972" cy="110805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rnd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образовано от глагола 1 </a:t>
          </a:r>
          <a:r>
            <a:rPr lang="ru-RU" sz="16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спр</a:t>
          </a:r>
          <a:endParaRPr lang="ru-RU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305338" y="1833502"/>
        <a:ext cx="1680064" cy="1043149"/>
      </dsp:txXfrm>
    </dsp:sp>
    <dsp:sp modelId="{523AD68A-0201-4970-AC23-1B8AF9B6682E}">
      <dsp:nvSpPr>
        <dsp:cNvPr id="0" name=""/>
        <dsp:cNvSpPr/>
      </dsp:nvSpPr>
      <dsp:spPr>
        <a:xfrm>
          <a:off x="2078998" y="3232410"/>
          <a:ext cx="1744972" cy="1108057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BDB8537-2FDD-4888-9073-030CA0F1AC83}">
      <dsp:nvSpPr>
        <dsp:cNvPr id="0" name=""/>
        <dsp:cNvSpPr/>
      </dsp:nvSpPr>
      <dsp:spPr>
        <a:xfrm>
          <a:off x="2272884" y="3416602"/>
          <a:ext cx="1744972" cy="1108057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- ем- (-ом-)</a:t>
          </a:r>
        </a:p>
      </dsp:txBody>
      <dsp:txXfrm>
        <a:off x="2305338" y="3449056"/>
        <a:ext cx="1680064" cy="1043149"/>
      </dsp:txXfrm>
    </dsp:sp>
    <dsp:sp modelId="{925C20B6-349E-4346-9C46-8F8D1E20C606}">
      <dsp:nvSpPr>
        <dsp:cNvPr id="0" name=""/>
        <dsp:cNvSpPr/>
      </dsp:nvSpPr>
      <dsp:spPr>
        <a:xfrm>
          <a:off x="4211742" y="1616856"/>
          <a:ext cx="1744972" cy="1108057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193BD9B-A795-4827-A80B-12EF7A609422}">
      <dsp:nvSpPr>
        <dsp:cNvPr id="0" name=""/>
        <dsp:cNvSpPr/>
      </dsp:nvSpPr>
      <dsp:spPr>
        <a:xfrm>
          <a:off x="4405628" y="1801048"/>
          <a:ext cx="1744972" cy="1108057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  <a:alpha val="90000"/>
          </a:schemeClr>
        </a:solidFill>
        <a:ln w="9525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образовано от глагола 2 </a:t>
          </a:r>
          <a:r>
            <a:rPr lang="ru-RU" sz="16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спр</a:t>
          </a:r>
          <a:endParaRPr lang="ru-RU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4438082" y="1833502"/>
        <a:ext cx="1680064" cy="1043149"/>
      </dsp:txXfrm>
    </dsp:sp>
    <dsp:sp modelId="{55F77A14-4BFA-4D4C-8EE8-F1E2B705E757}">
      <dsp:nvSpPr>
        <dsp:cNvPr id="0" name=""/>
        <dsp:cNvSpPr/>
      </dsp:nvSpPr>
      <dsp:spPr>
        <a:xfrm>
          <a:off x="4211742" y="3232410"/>
          <a:ext cx="1744972" cy="1108057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8E2F0F2-53D5-41DD-9FA8-81EAD1066F4B}">
      <dsp:nvSpPr>
        <dsp:cNvPr id="0" name=""/>
        <dsp:cNvSpPr/>
      </dsp:nvSpPr>
      <dsp:spPr>
        <a:xfrm>
          <a:off x="4405628" y="3416602"/>
          <a:ext cx="1744972" cy="1108057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- им-</a:t>
          </a:r>
        </a:p>
      </dsp:txBody>
      <dsp:txXfrm>
        <a:off x="4438082" y="3449056"/>
        <a:ext cx="1680064" cy="10431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9C2650-40FE-4E97-A9CC-C884FED6E741}" type="datetimeFigureOut">
              <a:rPr lang="ru-RU" smtClean="0"/>
              <a:pPr/>
              <a:t>11.10.2014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45A8B1-1DDD-42A6-9E5C-3FE07EF6AC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21409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5A8B1-1DDD-42A6-9E5C-3FE07EF6AC89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5A8B1-1DDD-42A6-9E5C-3FE07EF6AC89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ru-RU" smtClean="0"/>
              <a:pPr/>
              <a:t>11.10.2014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ru-RU" smtClean="0"/>
              <a:pPr/>
              <a:t>11.10.2014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ru-RU" smtClean="0"/>
              <a:pPr/>
              <a:t>11.10.2014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ru-RU" smtClean="0"/>
              <a:pPr/>
              <a:t>11.10.2014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ru-RU" smtClean="0"/>
              <a:pPr/>
              <a:t>11.10.2014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ru-RU" smtClean="0"/>
              <a:pPr/>
              <a:t>11.10.2014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ru-RU" smtClean="0"/>
              <a:pPr/>
              <a:t>11.10.2014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ru-RU" smtClean="0"/>
              <a:pPr/>
              <a:t>11.10.2014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ru-RU" smtClean="0"/>
              <a:pPr/>
              <a:t>11.10.2014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ru-RU" smtClean="0"/>
              <a:pPr/>
              <a:t>11.10.2014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ru-RU" smtClean="0"/>
              <a:pPr/>
              <a:t>11.10.2014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ru-RU" smtClean="0"/>
              <a:pPr/>
              <a:t>11.10.2014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Валенитн Маг\Мои документы\Мои рисунки\Организатор клипов (Microsoft)\j043316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90802"/>
          </a:xfrm>
          <a:prstGeom prst="rect">
            <a:avLst/>
          </a:prstGeom>
          <a:noFill/>
        </p:spPr>
      </p:pic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1371600" y="4800600"/>
            <a:ext cx="6400800" cy="1752600"/>
          </a:xfrm>
          <a:solidFill>
            <a:srgbClr val="FFFF00"/>
          </a:solidFill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Урок русского языка в 7 классе.</a:t>
            </a:r>
          </a:p>
          <a:p>
            <a:r>
              <a:rPr lang="ru-RU" dirty="0" smtClean="0"/>
              <a:t>Подготовила: учитель русского языка и литературы ГБОУ Школы №1228 г. Москва Алексеева Наталья Александровна.</a:t>
            </a:r>
            <a:endParaRPr lang="ru-RU" dirty="0"/>
          </a:p>
        </p:txBody>
      </p:sp>
      <p:pic>
        <p:nvPicPr>
          <p:cNvPr id="1029" name="Picture 5" descr="C:\Documents and Settings\Валенитн Маг\Мои документы\Мои рисунки\Организатор клипов (Microsoft)\j0441347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0"/>
            <a:ext cx="8153400" cy="4648200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09600" y="1600200"/>
            <a:ext cx="7772400" cy="1470025"/>
          </a:xfrm>
        </p:spPr>
        <p:txBody>
          <a:bodyPr/>
          <a:lstStyle/>
          <a:p>
            <a:r>
              <a:rPr lang="ru-RU" dirty="0" smtClean="0"/>
              <a:t>Страдательные причастия настоящего времени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Проверка д/з Упр.98: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ДНВ</a:t>
            </a:r>
          </a:p>
          <a:p>
            <a:r>
              <a:rPr lang="ru-RU" dirty="0" smtClean="0"/>
              <a:t>1.Все завидовали.</a:t>
            </a:r>
          </a:p>
          <a:p>
            <a:r>
              <a:rPr lang="ru-RU" dirty="0" smtClean="0"/>
              <a:t>3.Владимир… воображал.</a:t>
            </a:r>
          </a:p>
          <a:p>
            <a:r>
              <a:rPr lang="ru-RU" dirty="0" smtClean="0"/>
              <a:t>4.Исправник крякнул и произнёс.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 ДПВ</a:t>
            </a:r>
          </a:p>
          <a:p>
            <a:r>
              <a:rPr lang="ru-RU" dirty="0" smtClean="0"/>
              <a:t>2.Слуга воротился.</a:t>
            </a:r>
          </a:p>
          <a:p>
            <a:r>
              <a:rPr lang="ru-RU" dirty="0" smtClean="0"/>
              <a:t>5.Обед кончился.</a:t>
            </a:r>
          </a:p>
          <a:p>
            <a:r>
              <a:rPr lang="ru-RU" dirty="0" smtClean="0"/>
              <a:t>6.показались толпы.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27895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Орфографическая работа: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520562"/>
            <a:ext cx="8229600" cy="452596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Бедн</a:t>
            </a:r>
            <a:r>
              <a:rPr lang="ru-RU" dirty="0" smtClean="0">
                <a:solidFill>
                  <a:srgbClr val="00B050"/>
                </a:solidFill>
              </a:rPr>
              <a:t>ым</a:t>
            </a:r>
            <a:r>
              <a:rPr lang="ru-RU" dirty="0" smtClean="0"/>
              <a:t>  (</a:t>
            </a:r>
            <a:r>
              <a:rPr lang="ru-RU" dirty="0" err="1" smtClean="0"/>
              <a:t>м.р</a:t>
            </a:r>
            <a:r>
              <a:rPr lang="ru-RU" dirty="0" smtClean="0"/>
              <a:t>., </a:t>
            </a:r>
            <a:r>
              <a:rPr lang="ru-RU" dirty="0" err="1" smtClean="0"/>
              <a:t>ед.ч</a:t>
            </a:r>
            <a:r>
              <a:rPr lang="ru-RU" dirty="0" smtClean="0"/>
              <a:t>. каким?), царству</a:t>
            </a:r>
            <a:r>
              <a:rPr lang="ru-RU" u="sng" dirty="0" smtClean="0">
                <a:solidFill>
                  <a:srgbClr val="00B050"/>
                </a:solidFill>
              </a:rPr>
              <a:t>ющ</a:t>
            </a:r>
            <a:r>
              <a:rPr lang="ru-RU" dirty="0" smtClean="0"/>
              <a:t>ему</a:t>
            </a:r>
          </a:p>
          <a:p>
            <a:pPr marL="0" indent="0">
              <a:buNone/>
            </a:pPr>
            <a:r>
              <a:rPr lang="ru-RU" dirty="0" smtClean="0"/>
              <a:t>(ДНВ), поскакавш</a:t>
            </a:r>
            <a:r>
              <a:rPr lang="ru-RU" dirty="0" smtClean="0">
                <a:solidFill>
                  <a:srgbClr val="00B050"/>
                </a:solidFill>
              </a:rPr>
              <a:t>ий</a:t>
            </a:r>
            <a:r>
              <a:rPr lang="ru-RU" dirty="0" smtClean="0"/>
              <a:t>(ДПВ, какой? м.р.,</a:t>
            </a:r>
            <a:r>
              <a:rPr lang="ru-RU" dirty="0" err="1" smtClean="0"/>
              <a:t>ед.ч</a:t>
            </a:r>
            <a:r>
              <a:rPr lang="ru-RU" dirty="0" smtClean="0"/>
              <a:t>), вообр</a:t>
            </a:r>
            <a:r>
              <a:rPr lang="ru-RU" u="sng" dirty="0" smtClean="0">
                <a:solidFill>
                  <a:srgbClr val="00B050"/>
                </a:solidFill>
              </a:rPr>
              <a:t>а</a:t>
            </a:r>
            <a:r>
              <a:rPr lang="ru-RU" dirty="0" smtClean="0"/>
              <a:t>жал, грус</a:t>
            </a:r>
            <a:r>
              <a:rPr lang="ru-RU" u="sng" dirty="0" smtClean="0">
                <a:solidFill>
                  <a:srgbClr val="00B050"/>
                </a:solidFill>
              </a:rPr>
              <a:t>т</a:t>
            </a:r>
            <a:r>
              <a:rPr lang="ru-RU" dirty="0" smtClean="0"/>
              <a:t>ный, ожида</a:t>
            </a:r>
            <a:r>
              <a:rPr lang="ru-RU" u="sng" dirty="0" smtClean="0">
                <a:solidFill>
                  <a:srgbClr val="00B050"/>
                </a:solidFill>
              </a:rPr>
              <a:t>ющ</a:t>
            </a:r>
            <a:r>
              <a:rPr lang="ru-RU" dirty="0" smtClean="0"/>
              <a:t>ий(ДНВ), в деревн</a:t>
            </a:r>
            <a:r>
              <a:rPr lang="ru-RU" dirty="0" smtClean="0">
                <a:solidFill>
                  <a:srgbClr val="00B050"/>
                </a:solidFill>
              </a:rPr>
              <a:t>е</a:t>
            </a:r>
            <a:r>
              <a:rPr lang="ru-RU" dirty="0" smtClean="0"/>
              <a:t> (1скл., </a:t>
            </a:r>
            <a:r>
              <a:rPr lang="ru-RU" dirty="0" err="1" smtClean="0"/>
              <a:t>П.п</a:t>
            </a:r>
            <a:r>
              <a:rPr lang="ru-RU" dirty="0" smtClean="0"/>
              <a:t>), пр</a:t>
            </a:r>
            <a:r>
              <a:rPr lang="ru-RU" u="sng" dirty="0" smtClean="0">
                <a:solidFill>
                  <a:srgbClr val="00B050"/>
                </a:solidFill>
              </a:rPr>
              <a:t>и</a:t>
            </a:r>
            <a:r>
              <a:rPr lang="ru-RU" dirty="0" smtClean="0"/>
              <a:t>ближа</a:t>
            </a:r>
            <a:r>
              <a:rPr lang="ru-RU" u="sng" dirty="0" smtClean="0">
                <a:solidFill>
                  <a:srgbClr val="00B050"/>
                </a:solidFill>
              </a:rPr>
              <a:t>ющ</a:t>
            </a:r>
            <a:r>
              <a:rPr lang="ru-RU" dirty="0" smtClean="0"/>
              <a:t>егося (приближение, ДНВ), охрипл</a:t>
            </a:r>
            <a:r>
              <a:rPr lang="ru-RU" u="sng" dirty="0" smtClean="0">
                <a:solidFill>
                  <a:srgbClr val="00B050"/>
                </a:solidFill>
              </a:rPr>
              <a:t>ым </a:t>
            </a:r>
            <a:r>
              <a:rPr lang="ru-RU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каким?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м.р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.) пр</a:t>
            </a:r>
            <a:r>
              <a:rPr lang="ru-RU" u="sng" dirty="0" smtClean="0">
                <a:solidFill>
                  <a:srgbClr val="00B050"/>
                </a:solidFill>
              </a:rPr>
              <a:t>и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надлежите(присоединение), продолжавш</a:t>
            </a:r>
            <a:r>
              <a:rPr lang="ru-RU" u="sng" dirty="0" smtClean="0">
                <a:solidFill>
                  <a:srgbClr val="00B050"/>
                </a:solidFill>
              </a:rPr>
              <a:t>ий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ся(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какой?м.р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.), находивш</a:t>
            </a:r>
            <a:r>
              <a:rPr lang="ru-RU" u="sng" dirty="0" smtClean="0">
                <a:solidFill>
                  <a:srgbClr val="00B050"/>
                </a:solidFill>
              </a:rPr>
              <a:t>ий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ся (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какой?м.р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.), пок</a:t>
            </a:r>
            <a:r>
              <a:rPr lang="ru-RU" u="sng" dirty="0" smtClean="0">
                <a:solidFill>
                  <a:srgbClr val="00B050"/>
                </a:solidFill>
              </a:rPr>
              <a:t>а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зались.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Рамка 8"/>
          <p:cNvSpPr/>
          <p:nvPr/>
        </p:nvSpPr>
        <p:spPr>
          <a:xfrm>
            <a:off x="1691680" y="1628800"/>
            <a:ext cx="720080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V="1">
            <a:off x="7524328" y="1628800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7668344" y="1628800"/>
            <a:ext cx="216024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3203848" y="2204864"/>
            <a:ext cx="216024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3419872" y="2204864"/>
            <a:ext cx="108012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Рамка 31"/>
          <p:cNvSpPr/>
          <p:nvPr/>
        </p:nvSpPr>
        <p:spPr>
          <a:xfrm>
            <a:off x="3529632" y="2231136"/>
            <a:ext cx="538312" cy="510968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Арка 34"/>
          <p:cNvSpPr/>
          <p:nvPr/>
        </p:nvSpPr>
        <p:spPr>
          <a:xfrm>
            <a:off x="2615280" y="2684622"/>
            <a:ext cx="914400" cy="208502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6" name="Арка 35"/>
          <p:cNvSpPr/>
          <p:nvPr/>
        </p:nvSpPr>
        <p:spPr>
          <a:xfrm>
            <a:off x="1085968" y="2652140"/>
            <a:ext cx="914400" cy="456346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 flipV="1">
            <a:off x="5652120" y="2684622"/>
            <a:ext cx="216024" cy="208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 flipV="1">
            <a:off x="5868144" y="2684622"/>
            <a:ext cx="144016" cy="208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Рамка 44"/>
          <p:cNvSpPr/>
          <p:nvPr/>
        </p:nvSpPr>
        <p:spPr>
          <a:xfrm>
            <a:off x="1832654" y="3174541"/>
            <a:ext cx="179026" cy="608546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7" name="Половина рамки 46"/>
          <p:cNvSpPr/>
          <p:nvPr/>
        </p:nvSpPr>
        <p:spPr>
          <a:xfrm rot="5559676">
            <a:off x="4237302" y="2858786"/>
            <a:ext cx="313975" cy="9144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 flipV="1">
            <a:off x="6012160" y="3174541"/>
            <a:ext cx="216024" cy="1414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6228184" y="3245263"/>
            <a:ext cx="216024" cy="707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Рамка 54"/>
          <p:cNvSpPr/>
          <p:nvPr/>
        </p:nvSpPr>
        <p:spPr>
          <a:xfrm>
            <a:off x="5621812" y="3619872"/>
            <a:ext cx="636680" cy="607123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6" name="Половина рамки 55"/>
          <p:cNvSpPr/>
          <p:nvPr/>
        </p:nvSpPr>
        <p:spPr>
          <a:xfrm rot="5227856">
            <a:off x="659323" y="3769795"/>
            <a:ext cx="254397" cy="914400"/>
          </a:xfrm>
          <a:prstGeom prst="halfFrame">
            <a:avLst>
              <a:gd name="adj1" fmla="val 47115"/>
              <a:gd name="adj2" fmla="val 333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7" name="Рамка 56"/>
          <p:cNvSpPr/>
          <p:nvPr/>
        </p:nvSpPr>
        <p:spPr>
          <a:xfrm>
            <a:off x="2789874" y="4607253"/>
            <a:ext cx="565212" cy="429095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8" name="Рамка 57"/>
          <p:cNvSpPr/>
          <p:nvPr/>
        </p:nvSpPr>
        <p:spPr>
          <a:xfrm>
            <a:off x="7668344" y="4607253"/>
            <a:ext cx="576064" cy="429095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9" name="Арка 58"/>
          <p:cNvSpPr/>
          <p:nvPr/>
        </p:nvSpPr>
        <p:spPr>
          <a:xfrm>
            <a:off x="3355086" y="5036348"/>
            <a:ext cx="575207" cy="553626"/>
          </a:xfrm>
          <a:prstGeom prst="blockArc">
            <a:avLst>
              <a:gd name="adj1" fmla="val 11175380"/>
              <a:gd name="adj2" fmla="val 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2861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908720"/>
            <a:ext cx="8208912" cy="535531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Грамматическое задание</a:t>
            </a:r>
            <a:r>
              <a:rPr lang="ru-RU" dirty="0" smtClean="0"/>
              <a:t>:</a:t>
            </a:r>
          </a:p>
          <a:p>
            <a:r>
              <a:rPr lang="ru-RU" sz="3600" dirty="0" smtClean="0"/>
              <a:t>Пятидесяти(3)- 1. числит., </a:t>
            </a:r>
            <a:r>
              <a:rPr lang="ru-RU" sz="3600" dirty="0" err="1" smtClean="0"/>
              <a:t>н.ф</a:t>
            </a:r>
            <a:r>
              <a:rPr lang="ru-RU" sz="3600" dirty="0" smtClean="0"/>
              <a:t>. пятьдесят.</a:t>
            </a:r>
          </a:p>
          <a:p>
            <a:r>
              <a:rPr lang="ru-RU" sz="3600" dirty="0" smtClean="0"/>
              <a:t>2. </a:t>
            </a:r>
            <a:r>
              <a:rPr lang="ru-RU" sz="3600" dirty="0" err="1" smtClean="0"/>
              <a:t>Пост.пр</a:t>
            </a:r>
            <a:r>
              <a:rPr lang="ru-RU" sz="3600" dirty="0" smtClean="0"/>
              <a:t>.: сложное, </a:t>
            </a:r>
            <a:r>
              <a:rPr lang="ru-RU" sz="3600" dirty="0" err="1" smtClean="0"/>
              <a:t>количест</a:t>
            </a:r>
            <a:r>
              <a:rPr lang="ru-RU" sz="3600" dirty="0" smtClean="0"/>
              <a:t>., </a:t>
            </a:r>
            <a:r>
              <a:rPr lang="ru-RU" sz="3600" dirty="0" err="1" smtClean="0"/>
              <a:t>непост.пр</a:t>
            </a:r>
            <a:r>
              <a:rPr lang="ru-RU" sz="3600" dirty="0" smtClean="0"/>
              <a:t>.: </a:t>
            </a:r>
            <a:r>
              <a:rPr lang="ru-RU" sz="3600" dirty="0" err="1" smtClean="0"/>
              <a:t>Р.п</a:t>
            </a:r>
            <a:r>
              <a:rPr lang="ru-RU" sz="3600" dirty="0" smtClean="0"/>
              <a:t>., </a:t>
            </a:r>
            <a:r>
              <a:rPr lang="ru-RU" sz="3600" dirty="0" err="1" smtClean="0"/>
              <a:t>мн.ч</a:t>
            </a:r>
            <a:r>
              <a:rPr lang="ru-RU" sz="3600" dirty="0" smtClean="0"/>
              <a:t>. 3. </a:t>
            </a:r>
            <a:r>
              <a:rPr lang="ru-RU" sz="3600" dirty="0" err="1" smtClean="0"/>
              <a:t>скольки</a:t>
            </a:r>
            <a:r>
              <a:rPr lang="ru-RU" sz="3600" dirty="0" smtClean="0"/>
              <a:t>? Пятидесяти (обстоят.)</a:t>
            </a:r>
          </a:p>
          <a:p>
            <a:r>
              <a:rPr lang="ru-RU" sz="3600" dirty="0" smtClean="0"/>
              <a:t>Принадлежите(3)- 1. гл., </a:t>
            </a:r>
            <a:r>
              <a:rPr lang="ru-RU" sz="3600" dirty="0" err="1" smtClean="0"/>
              <a:t>н.ф</a:t>
            </a:r>
            <a:r>
              <a:rPr lang="ru-RU" sz="3600" dirty="0" smtClean="0"/>
              <a:t>. </a:t>
            </a:r>
            <a:r>
              <a:rPr lang="ru-RU" sz="3600" dirty="0" err="1" smtClean="0"/>
              <a:t>принадле</a:t>
            </a:r>
            <a:r>
              <a:rPr lang="ru-RU" sz="3600" dirty="0" smtClean="0"/>
              <a:t>- жать. 2. </a:t>
            </a:r>
            <a:r>
              <a:rPr lang="ru-RU" sz="3600" dirty="0" err="1" smtClean="0"/>
              <a:t>Пост.пр</a:t>
            </a:r>
            <a:r>
              <a:rPr lang="ru-RU" sz="3600" dirty="0" smtClean="0"/>
              <a:t>.: </a:t>
            </a:r>
            <a:r>
              <a:rPr lang="ru-RU" sz="3600" dirty="0" err="1" smtClean="0"/>
              <a:t>несов.в</a:t>
            </a:r>
            <a:r>
              <a:rPr lang="ru-RU" sz="3600" dirty="0" smtClean="0"/>
              <a:t>., </a:t>
            </a:r>
            <a:r>
              <a:rPr lang="ru-RU" sz="3600" dirty="0" err="1" smtClean="0"/>
              <a:t>неперех</a:t>
            </a:r>
            <a:r>
              <a:rPr lang="ru-RU" sz="3600" dirty="0" smtClean="0"/>
              <a:t>., невозврат., 1 </a:t>
            </a:r>
            <a:r>
              <a:rPr lang="ru-RU" sz="3600" dirty="0" err="1" smtClean="0"/>
              <a:t>спр</a:t>
            </a:r>
            <a:r>
              <a:rPr lang="ru-RU" sz="3600" dirty="0" smtClean="0"/>
              <a:t>.; </a:t>
            </a:r>
            <a:r>
              <a:rPr lang="ru-RU" sz="3600" dirty="0" err="1" smtClean="0"/>
              <a:t>непост.пр</a:t>
            </a:r>
            <a:r>
              <a:rPr lang="ru-RU" sz="3600" dirty="0" smtClean="0"/>
              <a:t>.: изъяв. накл., </a:t>
            </a:r>
            <a:r>
              <a:rPr lang="ru-RU" sz="3600" dirty="0" err="1" smtClean="0"/>
              <a:t>мн.ч</a:t>
            </a:r>
            <a:r>
              <a:rPr lang="ru-RU" sz="3600" dirty="0" smtClean="0"/>
              <a:t>., </a:t>
            </a:r>
            <a:r>
              <a:rPr lang="ru-RU" sz="3600" dirty="0" err="1" smtClean="0"/>
              <a:t>наст.вр</a:t>
            </a:r>
            <a:r>
              <a:rPr lang="ru-RU" sz="3600" dirty="0" smtClean="0"/>
              <a:t>., 2 л. 3. что делаете? принадлежите (сказуемое).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2384891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Цели урока: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1. Изучить образование страдательных причастий настоящего времени.</a:t>
            </a:r>
          </a:p>
          <a:p>
            <a:r>
              <a:rPr lang="ru-RU" dirty="0" smtClean="0"/>
              <a:t>2. Научиться видеть СНВ в тексте.</a:t>
            </a:r>
          </a:p>
          <a:p>
            <a:r>
              <a:rPr lang="ru-RU" dirty="0" smtClean="0"/>
              <a:t>3. Формирование навыка написания гласных в суффиксах СНВ.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20211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люс 2"/>
          <p:cNvSpPr/>
          <p:nvPr/>
        </p:nvSpPr>
        <p:spPr>
          <a:xfrm>
            <a:off x="2195736" y="1963689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Блок-схема: процесс 3"/>
          <p:cNvSpPr/>
          <p:nvPr/>
        </p:nvSpPr>
        <p:spPr>
          <a:xfrm>
            <a:off x="3110136" y="1556793"/>
            <a:ext cx="2037928" cy="1728192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 smtClean="0">
              <a:ln w="12700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b="1" dirty="0" err="1" smtClean="0"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Суф</a:t>
            </a:r>
            <a:r>
              <a:rPr lang="ru-RU" b="1" dirty="0" smtClean="0"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ru-RU" b="1" dirty="0" smtClean="0"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-ем-</a:t>
            </a:r>
          </a:p>
          <a:p>
            <a:pPr algn="ctr"/>
            <a:r>
              <a:rPr lang="ru-RU" b="1" dirty="0" smtClean="0"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-ом-у</a:t>
            </a:r>
            <a:endParaRPr lang="ru-RU" b="1" dirty="0">
              <a:ln w="12700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Равно 4"/>
          <p:cNvSpPr/>
          <p:nvPr/>
        </p:nvSpPr>
        <p:spPr>
          <a:xfrm>
            <a:off x="5148064" y="1963689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>
            <a:off x="6062464" y="1556793"/>
            <a:ext cx="2037928" cy="1728192"/>
          </a:xfrm>
          <a:prstGeom prst="flowChart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СНВ</a:t>
            </a:r>
            <a:endParaRPr lang="ru-RU" dirty="0"/>
          </a:p>
        </p:txBody>
      </p:sp>
      <p:sp>
        <p:nvSpPr>
          <p:cNvPr id="9" name="Блок-схема: процесс 8"/>
          <p:cNvSpPr/>
          <p:nvPr/>
        </p:nvSpPr>
        <p:spPr>
          <a:xfrm>
            <a:off x="0" y="1556793"/>
            <a:ext cx="2195736" cy="1728192"/>
          </a:xfrm>
          <a:prstGeom prst="flowChart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Основа </a:t>
            </a:r>
            <a:r>
              <a:rPr lang="ru-RU" dirty="0" err="1" smtClean="0"/>
              <a:t>наст.вр.перех.гл</a:t>
            </a:r>
            <a:r>
              <a:rPr lang="ru-RU" dirty="0" smtClean="0"/>
              <a:t>.</a:t>
            </a:r>
          </a:p>
          <a:p>
            <a:pPr algn="ctr"/>
            <a:r>
              <a:rPr lang="ru-RU" dirty="0" err="1" smtClean="0"/>
              <a:t>несов.в</a:t>
            </a:r>
            <a:r>
              <a:rPr lang="ru-RU" dirty="0" smtClean="0"/>
              <a:t> 1 </a:t>
            </a:r>
            <a:r>
              <a:rPr lang="ru-RU" dirty="0" err="1" smtClean="0"/>
              <a:t>спр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851920" y="1963689"/>
            <a:ext cx="2423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3717032"/>
            <a:ext cx="2195736" cy="17281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Основа</a:t>
            </a:r>
          </a:p>
          <a:p>
            <a:pPr algn="ctr"/>
            <a:r>
              <a:rPr lang="ru-RU" dirty="0" err="1" smtClean="0"/>
              <a:t>наст.вр.перех.гл</a:t>
            </a:r>
            <a:r>
              <a:rPr lang="ru-RU" dirty="0" smtClean="0"/>
              <a:t>.</a:t>
            </a:r>
          </a:p>
          <a:p>
            <a:pPr algn="ctr"/>
            <a:r>
              <a:rPr lang="ru-RU" dirty="0" smtClean="0"/>
              <a:t>несов.в.2спр.</a:t>
            </a:r>
          </a:p>
        </p:txBody>
      </p:sp>
      <p:sp>
        <p:nvSpPr>
          <p:cNvPr id="12" name="Плюс 11"/>
          <p:cNvSpPr/>
          <p:nvPr/>
        </p:nvSpPr>
        <p:spPr>
          <a:xfrm>
            <a:off x="2195736" y="4146768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110136" y="3717032"/>
            <a:ext cx="2037928" cy="177849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суф</a:t>
            </a:r>
            <a:r>
              <a:rPr lang="ru-RU" dirty="0" smtClean="0"/>
              <a:t>.</a:t>
            </a:r>
          </a:p>
          <a:p>
            <a:pPr algn="ctr"/>
            <a:r>
              <a:rPr lang="ru-RU" dirty="0" smtClean="0"/>
              <a:t>-</a:t>
            </a:r>
            <a:r>
              <a:rPr lang="ru-RU" dirty="0" smtClean="0">
                <a:solidFill>
                  <a:schemeClr val="tx1"/>
                </a:solidFill>
              </a:rPr>
              <a:t>им-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Равно 13"/>
          <p:cNvSpPr/>
          <p:nvPr/>
        </p:nvSpPr>
        <p:spPr>
          <a:xfrm>
            <a:off x="5148064" y="4098744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62464" y="3717032"/>
            <a:ext cx="2037928" cy="180364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СНВ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32228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  <p:bldP spid="11" grpId="0" animBg="1"/>
      <p:bldP spid="13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4369" y="116632"/>
            <a:ext cx="1703375" cy="707886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4000" dirty="0" smtClean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читают</a:t>
            </a:r>
            <a:endParaRPr lang="ru-RU" sz="4000" dirty="0"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2555776" y="526361"/>
            <a:ext cx="792088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563888" y="116632"/>
            <a:ext cx="1440160" cy="70788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4000" dirty="0" err="1" smtClean="0"/>
              <a:t>чита</a:t>
            </a:r>
            <a:r>
              <a:rPr lang="ru-RU" sz="4000" dirty="0" smtClean="0"/>
              <a:t>-</a:t>
            </a:r>
            <a:endParaRPr lang="ru-RU" sz="4000" dirty="0"/>
          </a:p>
        </p:txBody>
      </p:sp>
      <p:sp>
        <p:nvSpPr>
          <p:cNvPr id="12" name="Плюс 11"/>
          <p:cNvSpPr/>
          <p:nvPr/>
        </p:nvSpPr>
        <p:spPr>
          <a:xfrm>
            <a:off x="5148064" y="27598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6387920" y="178187"/>
            <a:ext cx="1002130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-ем-</a:t>
            </a:r>
            <a:endParaRPr lang="ru-RU" sz="3200" dirty="0"/>
          </a:p>
        </p:txBody>
      </p:sp>
      <p:sp>
        <p:nvSpPr>
          <p:cNvPr id="20" name="Равно 19"/>
          <p:cNvSpPr/>
          <p:nvPr/>
        </p:nvSpPr>
        <p:spPr>
          <a:xfrm>
            <a:off x="7956376" y="116632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3568" y="1187460"/>
            <a:ext cx="3456384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</a:rPr>
              <a:t>читаемый</a:t>
            </a:r>
            <a:endParaRPr lang="ru-RU" sz="4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7092" y="2089635"/>
            <a:ext cx="1690652" cy="83099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4800" dirty="0" smtClean="0"/>
              <a:t>ведут</a:t>
            </a:r>
            <a:endParaRPr lang="ru-RU" sz="4800" dirty="0"/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2555776" y="2505133"/>
            <a:ext cx="7920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563888" y="2089635"/>
            <a:ext cx="1440159" cy="830997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4800" dirty="0" smtClean="0"/>
              <a:t>вед-</a:t>
            </a:r>
            <a:endParaRPr lang="ru-RU" sz="4800" dirty="0"/>
          </a:p>
        </p:txBody>
      </p:sp>
      <p:sp>
        <p:nvSpPr>
          <p:cNvPr id="32" name="Плюс 31"/>
          <p:cNvSpPr/>
          <p:nvPr/>
        </p:nvSpPr>
        <p:spPr>
          <a:xfrm>
            <a:off x="5148064" y="1956901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/>
          <p:cNvSpPr txBox="1"/>
          <p:nvPr/>
        </p:nvSpPr>
        <p:spPr>
          <a:xfrm>
            <a:off x="6387920" y="2089635"/>
            <a:ext cx="1002129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dirty="0" smtClean="0"/>
              <a:t>-ом-</a:t>
            </a:r>
            <a:endParaRPr lang="ru-RU" sz="3200" dirty="0"/>
          </a:p>
        </p:txBody>
      </p:sp>
      <p:sp>
        <p:nvSpPr>
          <p:cNvPr id="35" name="Равно 34"/>
          <p:cNvSpPr/>
          <p:nvPr/>
        </p:nvSpPr>
        <p:spPr>
          <a:xfrm>
            <a:off x="8029516" y="1814467"/>
            <a:ext cx="914400" cy="1056833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64369" y="3659243"/>
            <a:ext cx="2639479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4400" dirty="0" smtClean="0"/>
              <a:t>ведомый</a:t>
            </a:r>
            <a:endParaRPr lang="ru-RU" sz="4400" dirty="0"/>
          </a:p>
        </p:txBody>
      </p:sp>
      <p:sp>
        <p:nvSpPr>
          <p:cNvPr id="37" name="TextBox 36"/>
          <p:cNvSpPr txBox="1"/>
          <p:nvPr/>
        </p:nvSpPr>
        <p:spPr>
          <a:xfrm>
            <a:off x="591202" y="4797152"/>
            <a:ext cx="1676542" cy="769441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4400" dirty="0" smtClean="0"/>
              <a:t>гонят</a:t>
            </a:r>
            <a:endParaRPr lang="ru-RU" sz="4400" dirty="0"/>
          </a:p>
        </p:txBody>
      </p:sp>
      <p:cxnSp>
        <p:nvCxnSpPr>
          <p:cNvPr id="39" name="Прямая со стрелкой 38"/>
          <p:cNvCxnSpPr/>
          <p:nvPr/>
        </p:nvCxnSpPr>
        <p:spPr>
          <a:xfrm>
            <a:off x="2555776" y="5181872"/>
            <a:ext cx="7920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563888" y="4797152"/>
            <a:ext cx="1368151" cy="76944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4400" dirty="0" smtClean="0"/>
              <a:t>гон-</a:t>
            </a:r>
            <a:endParaRPr lang="ru-RU" sz="4400" dirty="0"/>
          </a:p>
        </p:txBody>
      </p:sp>
      <p:sp>
        <p:nvSpPr>
          <p:cNvPr id="43" name="Плюс 42"/>
          <p:cNvSpPr/>
          <p:nvPr/>
        </p:nvSpPr>
        <p:spPr>
          <a:xfrm>
            <a:off x="5221739" y="4690822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/>
          <p:cNvSpPr txBox="1"/>
          <p:nvPr/>
        </p:nvSpPr>
        <p:spPr>
          <a:xfrm>
            <a:off x="6387919" y="4812540"/>
            <a:ext cx="100213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dirty="0" smtClean="0"/>
              <a:t>-им-</a:t>
            </a:r>
            <a:endParaRPr lang="ru-RU" sz="3200" dirty="0"/>
          </a:p>
        </p:txBody>
      </p:sp>
      <p:sp>
        <p:nvSpPr>
          <p:cNvPr id="47" name="Равно 46"/>
          <p:cNvSpPr/>
          <p:nvPr/>
        </p:nvSpPr>
        <p:spPr>
          <a:xfrm>
            <a:off x="8033027" y="4532375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51940" y="5949280"/>
            <a:ext cx="2612645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4400" dirty="0" smtClean="0"/>
              <a:t>гонимый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4267103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8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3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8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8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2" grpId="0" animBg="1"/>
      <p:bldP spid="19" grpId="0" animBg="1"/>
      <p:bldP spid="20" grpId="0" animBg="1"/>
      <p:bldP spid="24" grpId="0" animBg="1"/>
      <p:bldP spid="25" grpId="0" animBg="1"/>
      <p:bldP spid="31" grpId="0" animBg="1"/>
      <p:bldP spid="32" grpId="0" animBg="1"/>
      <p:bldP spid="34" grpId="0" animBg="1"/>
      <p:bldP spid="35" grpId="0" animBg="1"/>
      <p:bldP spid="36" grpId="0" animBg="1"/>
      <p:bldP spid="37" grpId="0" animBg="1"/>
      <p:bldP spid="42" grpId="0" animBg="1"/>
      <p:bldP spid="43" grpId="0" animBg="1"/>
      <p:bldP spid="46" grpId="0" animBg="1"/>
      <p:bldP spid="47" grpId="0" animBg="1"/>
      <p:bldP spid="4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r>
              <a:rPr lang="ru-RU" dirty="0" smtClean="0"/>
              <a:t>Алгоритм применения: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6413677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99104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1619672" y="260648"/>
            <a:ext cx="4032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Задание №1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2060848"/>
            <a:ext cx="777686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Завис..</a:t>
            </a:r>
            <a:r>
              <a:rPr lang="ru-RU" sz="2800" dirty="0" err="1" smtClean="0"/>
              <a:t>мый</a:t>
            </a:r>
            <a:r>
              <a:rPr lang="ru-RU" sz="2800" dirty="0" smtClean="0"/>
              <a:t> (от гл. зависеть- 2 </a:t>
            </a:r>
            <a:r>
              <a:rPr lang="ru-RU" sz="2800" dirty="0" err="1" smtClean="0"/>
              <a:t>спр</a:t>
            </a:r>
            <a:r>
              <a:rPr lang="ru-RU" sz="2800" dirty="0" smtClean="0"/>
              <a:t>.), </a:t>
            </a:r>
            <a:r>
              <a:rPr lang="ru-RU" sz="2800" dirty="0" err="1" smtClean="0"/>
              <a:t>зачисля</a:t>
            </a:r>
            <a:r>
              <a:rPr lang="ru-RU" sz="2800" dirty="0" smtClean="0"/>
              <a:t>..</a:t>
            </a:r>
            <a:r>
              <a:rPr lang="ru-RU" sz="2800" dirty="0" err="1" smtClean="0"/>
              <a:t>мые</a:t>
            </a:r>
            <a:r>
              <a:rPr lang="ru-RU" sz="2800" dirty="0" smtClean="0"/>
              <a:t>, расходу..</a:t>
            </a:r>
            <a:r>
              <a:rPr lang="ru-RU" sz="2800" dirty="0" err="1" smtClean="0"/>
              <a:t>мые</a:t>
            </a:r>
            <a:r>
              <a:rPr lang="ru-RU" sz="2800" dirty="0" smtClean="0"/>
              <a:t>, </a:t>
            </a:r>
            <a:r>
              <a:rPr lang="ru-RU" sz="2800" dirty="0" err="1" smtClean="0"/>
              <a:t>добыва</a:t>
            </a:r>
            <a:r>
              <a:rPr lang="ru-RU" sz="2800" dirty="0" smtClean="0"/>
              <a:t>..</a:t>
            </a:r>
            <a:r>
              <a:rPr lang="ru-RU" sz="2800" dirty="0" err="1" smtClean="0"/>
              <a:t>мые</a:t>
            </a:r>
            <a:r>
              <a:rPr lang="ru-RU" sz="2800" dirty="0" smtClean="0"/>
              <a:t>, вед..</a:t>
            </a:r>
            <a:r>
              <a:rPr lang="ru-RU" sz="2800" dirty="0" err="1" smtClean="0"/>
              <a:t>мые</a:t>
            </a:r>
            <a:r>
              <a:rPr lang="ru-RU" sz="2800" dirty="0" smtClean="0"/>
              <a:t>, едва вид..</a:t>
            </a:r>
            <a:r>
              <a:rPr lang="ru-RU" sz="2800" dirty="0" err="1" smtClean="0"/>
              <a:t>мый</a:t>
            </a:r>
            <a:r>
              <a:rPr lang="ru-RU" sz="2800" dirty="0" smtClean="0"/>
              <a:t>, </a:t>
            </a:r>
            <a:r>
              <a:rPr lang="ru-RU" sz="2800" dirty="0" err="1" smtClean="0"/>
              <a:t>исполня</a:t>
            </a:r>
            <a:r>
              <a:rPr lang="ru-RU" sz="2800" dirty="0" smtClean="0"/>
              <a:t>..</a:t>
            </a:r>
            <a:r>
              <a:rPr lang="ru-RU" sz="2800" dirty="0" err="1" smtClean="0"/>
              <a:t>мый</a:t>
            </a:r>
            <a:r>
              <a:rPr lang="ru-RU" sz="2800" dirty="0" smtClean="0"/>
              <a:t>, </a:t>
            </a:r>
            <a:r>
              <a:rPr lang="ru-RU" sz="2800" dirty="0" err="1" smtClean="0"/>
              <a:t>охраня</a:t>
            </a:r>
            <a:r>
              <a:rPr lang="ru-RU" sz="2800" dirty="0" smtClean="0"/>
              <a:t>..</a:t>
            </a:r>
            <a:r>
              <a:rPr lang="ru-RU" sz="2800" dirty="0" err="1" smtClean="0"/>
              <a:t>мый</a:t>
            </a:r>
            <a:r>
              <a:rPr lang="ru-RU" sz="2800" dirty="0" smtClean="0"/>
              <a:t>, едва </a:t>
            </a:r>
            <a:r>
              <a:rPr lang="ru-RU" sz="2800" dirty="0" err="1" smtClean="0"/>
              <a:t>слыш</a:t>
            </a:r>
            <a:r>
              <a:rPr lang="ru-RU" sz="2800" dirty="0" smtClean="0"/>
              <a:t>..мая, </a:t>
            </a:r>
            <a:r>
              <a:rPr lang="ru-RU" sz="2800" dirty="0" err="1" smtClean="0"/>
              <a:t>наруша</a:t>
            </a:r>
            <a:r>
              <a:rPr lang="ru-RU" sz="2800" dirty="0" smtClean="0"/>
              <a:t>..мая, </a:t>
            </a:r>
            <a:r>
              <a:rPr lang="ru-RU" sz="2800" dirty="0" err="1" smtClean="0"/>
              <a:t>управля</a:t>
            </a:r>
            <a:r>
              <a:rPr lang="ru-RU" sz="2800" dirty="0" smtClean="0"/>
              <a:t>..</a:t>
            </a:r>
            <a:r>
              <a:rPr lang="ru-RU" sz="2800" dirty="0" err="1" smtClean="0"/>
              <a:t>мый</a:t>
            </a:r>
            <a:r>
              <a:rPr lang="ru-RU" sz="2800" dirty="0" smtClean="0"/>
              <a:t>, </a:t>
            </a:r>
            <a:r>
              <a:rPr lang="ru-RU" sz="2800" dirty="0" err="1" smtClean="0"/>
              <a:t>съеда</a:t>
            </a:r>
            <a:r>
              <a:rPr lang="ru-RU" sz="2800" dirty="0" smtClean="0"/>
              <a:t>..</a:t>
            </a:r>
            <a:r>
              <a:rPr lang="ru-RU" sz="2800" dirty="0" err="1" smtClean="0"/>
              <a:t>мый</a:t>
            </a:r>
            <a:r>
              <a:rPr lang="ru-RU" sz="2800" dirty="0" smtClean="0"/>
              <a:t>, </a:t>
            </a:r>
            <a:r>
              <a:rPr lang="ru-RU" sz="2800" dirty="0" err="1" smtClean="0"/>
              <a:t>колебл</a:t>
            </a:r>
            <a:r>
              <a:rPr lang="ru-RU" sz="2800" dirty="0" smtClean="0"/>
              <a:t>..мая, </a:t>
            </a:r>
            <a:r>
              <a:rPr lang="ru-RU" sz="2800" dirty="0" err="1" smtClean="0"/>
              <a:t>пригрева..мая</a:t>
            </a:r>
            <a:r>
              <a:rPr lang="ru-RU" sz="2800" dirty="0" smtClean="0"/>
              <a:t>, </a:t>
            </a:r>
            <a:r>
              <a:rPr lang="ru-RU" sz="2800" dirty="0" err="1" smtClean="0"/>
              <a:t>выполня</a:t>
            </a:r>
            <a:r>
              <a:rPr lang="ru-RU" sz="2800" dirty="0" smtClean="0"/>
              <a:t>..</a:t>
            </a:r>
            <a:r>
              <a:rPr lang="ru-RU" sz="2800" dirty="0" err="1" smtClean="0"/>
              <a:t>мые</a:t>
            </a:r>
            <a:r>
              <a:rPr lang="ru-RU" sz="2800" dirty="0" smtClean="0"/>
              <a:t>, </a:t>
            </a:r>
            <a:r>
              <a:rPr lang="ru-RU" sz="2800" dirty="0" err="1" smtClean="0"/>
              <a:t>утеша</a:t>
            </a:r>
            <a:r>
              <a:rPr lang="ru-RU" sz="2800" dirty="0" smtClean="0"/>
              <a:t>..</a:t>
            </a:r>
            <a:r>
              <a:rPr lang="ru-RU" sz="2800" dirty="0" err="1" smtClean="0"/>
              <a:t>мый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 flipH="1">
            <a:off x="899592" y="968534"/>
            <a:ext cx="57919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Вставить пропущенные буквы, обозначив спряжение глагола, от которого образовано причастие.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8286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0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Подводим итог урока: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- Что мы узнали сегодня нового?</a:t>
            </a:r>
          </a:p>
          <a:p>
            <a:r>
              <a:rPr lang="ru-RU" dirty="0" smtClean="0"/>
              <a:t>- Является ли эта тема трудной?</a:t>
            </a:r>
          </a:p>
          <a:p>
            <a:r>
              <a:rPr lang="ru-RU" dirty="0" smtClean="0"/>
              <a:t>- Насколько вы оцениваете сегодняшнее занятие?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23105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Домашнее задание: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1. Упр.104.</a:t>
            </a:r>
          </a:p>
          <a:p>
            <a:r>
              <a:rPr lang="ru-RU" dirty="0" smtClean="0"/>
              <a:t>2. </a:t>
            </a:r>
            <a:r>
              <a:rPr lang="ru-RU" dirty="0" err="1" smtClean="0"/>
              <a:t>Р.т</a:t>
            </a:r>
            <a:r>
              <a:rPr lang="ru-RU" dirty="0" smtClean="0"/>
              <a:t>. 66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19512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Валенитн Маг\Мои документы\Мои рисунки\Организатор клипов (Microsoft)\j043316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172" b="21172"/>
          <a:stretch>
            <a:fillRect/>
          </a:stretch>
        </p:blipFill>
        <p:spPr>
          <a:xfrm>
            <a:off x="1792288" y="332656"/>
            <a:ext cx="6884168" cy="439491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490662"/>
          </a:xfr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Спасибо за внимание!</a:t>
            </a:r>
            <a:endParaRPr lang="ru-RU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Использованные ресурсы: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ru-RU" dirty="0" smtClean="0"/>
              <a:t>1. Русский язык. 7 класс: учебник для общеобразовательных организаций. Баранов М.Т., </a:t>
            </a:r>
            <a:r>
              <a:rPr lang="ru-RU" dirty="0" err="1" smtClean="0"/>
              <a:t>Ладыженская</a:t>
            </a:r>
            <a:r>
              <a:rPr lang="ru-RU" dirty="0" smtClean="0"/>
              <a:t> Т.А., </a:t>
            </a:r>
            <a:r>
              <a:rPr lang="ru-RU" dirty="0" err="1" smtClean="0"/>
              <a:t>Тростенцова</a:t>
            </a:r>
            <a:r>
              <a:rPr lang="ru-RU" dirty="0" smtClean="0"/>
              <a:t> Л.А. и др. 36-е изд.- М.: Просвещение, 2014.</a:t>
            </a:r>
          </a:p>
          <a:p>
            <a:r>
              <a:rPr lang="ru-RU" dirty="0" smtClean="0"/>
              <a:t>2. Богданова Г.А. Русский язык: </a:t>
            </a:r>
            <a:r>
              <a:rPr lang="ru-RU" dirty="0" smtClean="0"/>
              <a:t>р</a:t>
            </a:r>
            <a:r>
              <a:rPr lang="ru-RU" dirty="0" smtClean="0"/>
              <a:t>абочая тетрадь для 7 класса. В 2-х частях. Часть 1. – 2-е изд., </a:t>
            </a:r>
            <a:r>
              <a:rPr lang="ru-RU" dirty="0" err="1" smtClean="0"/>
              <a:t>перераб</a:t>
            </a:r>
            <a:r>
              <a:rPr lang="ru-RU" dirty="0" smtClean="0"/>
              <a:t>. – М.: Издательский дом «</a:t>
            </a:r>
            <a:r>
              <a:rPr lang="ru-RU" dirty="0" err="1" smtClean="0"/>
              <a:t>Генжер</a:t>
            </a:r>
            <a:r>
              <a:rPr lang="ru-RU" dirty="0" smtClean="0"/>
              <a:t>», 2013.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S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04EDBB8-BA98-4266-B867-EFB1BBDC151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1610</TotalTime>
  <Words>496</Words>
  <Application>Microsoft Office PowerPoint</Application>
  <PresentationFormat>Экран (4:3)</PresentationFormat>
  <Paragraphs>72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CSC</vt:lpstr>
      <vt:lpstr>Страдательные причастия настоящего времени</vt:lpstr>
      <vt:lpstr>Проверка д/з Упр.98:</vt:lpstr>
      <vt:lpstr>Орфографическая работа:</vt:lpstr>
      <vt:lpstr>Слайд 4</vt:lpstr>
      <vt:lpstr>Цели урока:</vt:lpstr>
      <vt:lpstr>Слайд 6</vt:lpstr>
      <vt:lpstr>Слайд 7</vt:lpstr>
      <vt:lpstr>Алгоритм применения:</vt:lpstr>
      <vt:lpstr>Слайд 9</vt:lpstr>
      <vt:lpstr>Подводим итог урока:</vt:lpstr>
      <vt:lpstr>Домашнее задание:</vt:lpstr>
      <vt:lpstr>Слайд 12</vt:lpstr>
      <vt:lpstr>Использованные ресурсы: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user6</dc:creator>
  <cp:lastModifiedBy>44</cp:lastModifiedBy>
  <cp:revision>28</cp:revision>
  <dcterms:created xsi:type="dcterms:W3CDTF">2014-10-09T15:25:11Z</dcterms:created>
  <dcterms:modified xsi:type="dcterms:W3CDTF">2014-10-11T05:51:41Z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TC030008275</vt:lpwstr>
  </property>
</Properties>
</file>