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1" autoAdjust="0"/>
    <p:restoredTop sz="94638" autoAdjust="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7E4A5-C424-458A-9876-7A3396315DF1}" type="datetimeFigureOut">
              <a:rPr lang="ru-RU" smtClean="0"/>
              <a:pPr/>
              <a:t>27.04.2013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718EDF7-6BCD-46BD-BAE1-9DBBC0B0E3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7E4A5-C424-458A-9876-7A3396315DF1}" type="datetimeFigureOut">
              <a:rPr lang="ru-RU" smtClean="0"/>
              <a:pPr/>
              <a:t>27.04.2013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718EDF7-6BCD-46BD-BAE1-9DBBC0B0E3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7E4A5-C424-458A-9876-7A3396315DF1}" type="datetimeFigureOut">
              <a:rPr lang="ru-RU" smtClean="0"/>
              <a:pPr/>
              <a:t>27.04.2013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8EDF7-6BCD-46BD-BAE1-9DBBC0B0E38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7E4A5-C424-458A-9876-7A3396315DF1}" type="datetimeFigureOut">
              <a:rPr lang="ru-RU" smtClean="0"/>
              <a:pPr/>
              <a:t>27.04.2013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8EDF7-6BCD-46BD-BAE1-9DBBC0B0E3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7E4A5-C424-458A-9876-7A3396315DF1}" type="datetimeFigureOut">
              <a:rPr lang="ru-RU" smtClean="0"/>
              <a:pPr/>
              <a:t>27.04.2013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718EDF7-6BCD-46BD-BAE1-9DBBC0B0E38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7E4A5-C424-458A-9876-7A3396315DF1}" type="datetimeFigureOut">
              <a:rPr lang="ru-RU" smtClean="0"/>
              <a:pPr/>
              <a:t>27.04.2013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8EDF7-6BCD-46BD-BAE1-9DBBC0B0E3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7E4A5-C424-458A-9876-7A3396315DF1}" type="datetimeFigureOut">
              <a:rPr lang="ru-RU" smtClean="0"/>
              <a:pPr/>
              <a:t>27.04.2013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8EDF7-6BCD-46BD-BAE1-9DBBC0B0E3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7E4A5-C424-458A-9876-7A3396315DF1}" type="datetimeFigureOut">
              <a:rPr lang="ru-RU" smtClean="0"/>
              <a:pPr/>
              <a:t>27.04.2013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8EDF7-6BCD-46BD-BAE1-9DBBC0B0E3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7E4A5-C424-458A-9876-7A3396315DF1}" type="datetimeFigureOut">
              <a:rPr lang="ru-RU" smtClean="0"/>
              <a:pPr/>
              <a:t>27.04.2013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8EDF7-6BCD-46BD-BAE1-9DBBC0B0E38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7E4A5-C424-458A-9876-7A3396315DF1}" type="datetimeFigureOut">
              <a:rPr lang="ru-RU" smtClean="0"/>
              <a:pPr/>
              <a:t>27.04.2013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8EDF7-6BCD-46BD-BAE1-9DBBC0B0E3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7E4A5-C424-458A-9876-7A3396315DF1}" type="datetimeFigureOut">
              <a:rPr lang="ru-RU" smtClean="0"/>
              <a:pPr/>
              <a:t>27.04.2013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8EDF7-6BCD-46BD-BAE1-9DBBC0B0E3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E17E4A5-C424-458A-9876-7A3396315DF1}" type="datetimeFigureOut">
              <a:rPr lang="ru-RU" smtClean="0"/>
              <a:pPr/>
              <a:t>27.04.2013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718EDF7-6BCD-46BD-BAE1-9DBBC0B0E38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://ru.wikipedia.org/wiki/%D0%96%D0%B8%D0%B2%D0%BE%D1%82%D0%BD%D1%8B%D0%B5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1071546"/>
            <a:ext cx="8458200" cy="2857520"/>
          </a:xfrm>
        </p:spPr>
        <p:txBody>
          <a:bodyPr>
            <a:noAutofit/>
          </a:bodyPr>
          <a:lstStyle/>
          <a:p>
            <a:pPr algn="ctr"/>
            <a:r>
              <a:rPr lang="ru-RU" sz="3600" b="1" i="1" dirty="0" smtClean="0">
                <a:solidFill>
                  <a:srgbClr val="FF0000"/>
                </a:solidFill>
              </a:rPr>
              <a:t>Этапы работы по созданию клеточных технологии для получения экономический важных веществ.</a:t>
            </a:r>
            <a:endParaRPr lang="ru-RU" sz="3600" b="1" i="1" dirty="0">
              <a:solidFill>
                <a:srgbClr val="FF0000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000760" y="4214819"/>
            <a:ext cx="2838440" cy="1860968"/>
          </a:xfrm>
        </p:spPr>
        <p:txBody>
          <a:bodyPr>
            <a:normAutofit/>
          </a:bodyPr>
          <a:lstStyle/>
          <a:p>
            <a:r>
              <a:rPr lang="ru-RU" sz="1400" dirty="0" smtClean="0"/>
              <a:t>Выполнила: студентка 3 го курса специальности биотехнологии </a:t>
            </a:r>
            <a:r>
              <a:rPr lang="ru-RU" sz="1400" dirty="0" smtClean="0"/>
              <a:t> инкогнито)))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smtClean="0"/>
              <a:t>Проверила</a:t>
            </a:r>
            <a:r>
              <a:rPr lang="ru-RU" sz="1400" smtClean="0"/>
              <a:t>:……..</a:t>
            </a:r>
            <a:endParaRPr lang="ru-RU" sz="1400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04800" y="285728"/>
            <a:ext cx="8686800" cy="78581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Клеточные технологий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6" name="Содержимое 5" descr="big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1214422"/>
            <a:ext cx="3786214" cy="5214974"/>
          </a:xfrm>
        </p:spPr>
      </p:pic>
      <p:pic>
        <p:nvPicPr>
          <p:cNvPr id="7" name="Содержимое 6" descr="58837601.jpg"/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tretch>
            <a:fillRect/>
          </a:stretch>
        </p:blipFill>
        <p:spPr>
          <a:xfrm>
            <a:off x="4429124" y="1142984"/>
            <a:ext cx="3714776" cy="2302388"/>
          </a:xfrm>
        </p:spPr>
      </p:pic>
      <p:pic>
        <p:nvPicPr>
          <p:cNvPr id="1026" name="Picture 2" descr="C:\Users\User\Desktop\1311214056641300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9124" y="3929066"/>
            <a:ext cx="3714776" cy="2575578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2071670" y="428604"/>
            <a:ext cx="4929222" cy="12858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chemeClr val="tx1"/>
                </a:solidFill>
              </a:rPr>
              <a:t>Стволовые клетки</a:t>
            </a:r>
            <a:endParaRPr lang="ru-RU" sz="2400" b="1" i="1" dirty="0">
              <a:solidFill>
                <a:schemeClr val="tx1"/>
              </a:solidFill>
            </a:endParaRPr>
          </a:p>
        </p:txBody>
      </p:sp>
      <p:sp>
        <p:nvSpPr>
          <p:cNvPr id="6" name="Стрелка вниз 5"/>
          <p:cNvSpPr/>
          <p:nvPr/>
        </p:nvSpPr>
        <p:spPr>
          <a:xfrm rot="1790036">
            <a:off x="1928831" y="1657785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Содержимое 9" descr="4985445616_e2222dca9c_z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flipH="1">
            <a:off x="5715008" y="2928934"/>
            <a:ext cx="3148996" cy="2214578"/>
          </a:xfrm>
        </p:spPr>
      </p:pic>
      <p:sp>
        <p:nvSpPr>
          <p:cNvPr id="8" name="Стрелка вниз 7"/>
          <p:cNvSpPr/>
          <p:nvPr/>
        </p:nvSpPr>
        <p:spPr>
          <a:xfrm rot="19730863">
            <a:off x="6433203" y="1697858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C:\Users\User\Desktop\319px-Human_embryonic_stem_cells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43306" y="2714620"/>
            <a:ext cx="1857388" cy="3496260"/>
          </a:xfrm>
          <a:prstGeom prst="rect">
            <a:avLst/>
          </a:prstGeom>
          <a:noFill/>
        </p:spPr>
      </p:pic>
      <p:sp>
        <p:nvSpPr>
          <p:cNvPr id="11" name="Стрелка вниз 10"/>
          <p:cNvSpPr/>
          <p:nvPr/>
        </p:nvSpPr>
        <p:spPr>
          <a:xfrm>
            <a:off x="4286248" y="1928802"/>
            <a:ext cx="484632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1" name="Picture 3" descr="C:\Users\User\Desktop\эмбриональные стволовые клетки используют для лечения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110307" y="2928934"/>
            <a:ext cx="3154819" cy="2214578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142844" y="5286388"/>
            <a:ext cx="32147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Эмбриональные стволовые клетки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5857884" y="5286388"/>
            <a:ext cx="30003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Почти заполненный </a:t>
            </a:r>
            <a:r>
              <a:rPr lang="ru-RU" sz="1600" b="1" dirty="0" err="1"/>
              <a:t>монослой</a:t>
            </a:r>
            <a:r>
              <a:rPr lang="ru-RU" sz="1600" b="1" dirty="0"/>
              <a:t> культуры нервных стволовых клеток на чашке Петри </a:t>
            </a:r>
            <a:endParaRPr lang="ru-RU" sz="16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42852"/>
            <a:ext cx="8686800" cy="857256"/>
          </a:xfrm>
        </p:spPr>
        <p:txBody>
          <a:bodyPr>
            <a:normAutofit/>
          </a:bodyPr>
          <a:lstStyle/>
          <a:p>
            <a:pPr algn="ctr"/>
            <a:r>
              <a:rPr lang="ru-RU" b="1" i="1" dirty="0" smtClean="0"/>
              <a:t>Стволовые клетки</a:t>
            </a:r>
            <a:endParaRPr lang="ru-RU" b="1" i="1" dirty="0"/>
          </a:p>
        </p:txBody>
      </p:sp>
      <p:pic>
        <p:nvPicPr>
          <p:cNvPr id="4" name="Содержимое 3" descr="7531108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332" y="1062016"/>
            <a:ext cx="8746948" cy="5581694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542908"/>
          </a:xfrm>
        </p:spPr>
        <p:txBody>
          <a:bodyPr>
            <a:normAutofit fontScale="90000"/>
          </a:bodyPr>
          <a:lstStyle/>
          <a:p>
            <a:r>
              <a:rPr lang="ru-RU" i="1" u="sng" dirty="0" smtClean="0"/>
              <a:t>Выращивание стволовых клеток</a:t>
            </a:r>
            <a:endParaRPr lang="ru-RU" i="1" u="sng" dirty="0"/>
          </a:p>
        </p:txBody>
      </p:sp>
      <p:pic>
        <p:nvPicPr>
          <p:cNvPr id="4" name="Содержимое 3" descr="выращивание стволовых кклеток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1071546"/>
            <a:ext cx="8429684" cy="5643602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85728"/>
            <a:ext cx="8543956" cy="500066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>Получение и </a:t>
            </a:r>
            <a:r>
              <a:rPr lang="ru-RU" sz="2400" dirty="0" err="1" smtClean="0"/>
              <a:t>деффиренцация</a:t>
            </a:r>
            <a:r>
              <a:rPr lang="ru-RU" sz="2400" dirty="0" smtClean="0"/>
              <a:t> стволовых клеток</a:t>
            </a:r>
            <a:endParaRPr lang="ru-RU" sz="2400" dirty="0"/>
          </a:p>
        </p:txBody>
      </p:sp>
      <p:pic>
        <p:nvPicPr>
          <p:cNvPr id="4" name="Picture 4" descr="C:\Users\User\Desktop\получение и деффиренцировка стволовых клеток.GIF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928670"/>
            <a:ext cx="8757914" cy="57864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42852"/>
            <a:ext cx="8686800" cy="57150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Генная инженерия.</a:t>
            </a:r>
            <a:endParaRPr lang="ru-RU" dirty="0"/>
          </a:p>
        </p:txBody>
      </p:sp>
      <p:pic>
        <p:nvPicPr>
          <p:cNvPr id="4" name="Содержимое 3" descr="PCWmice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8662" y="4859903"/>
            <a:ext cx="3714776" cy="1801667"/>
          </a:xfrm>
        </p:spPr>
      </p:pic>
      <p:pic>
        <p:nvPicPr>
          <p:cNvPr id="3074" name="Picture 2" descr="C:\Users\User\Desktop\ADN_animation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06372" y="785794"/>
            <a:ext cx="3023346" cy="507209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857884" y="6072206"/>
            <a:ext cx="278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Р</a:t>
            </a:r>
            <a:r>
              <a:rPr lang="ru-RU" dirty="0" err="1" smtClean="0"/>
              <a:t>екомбинантное</a:t>
            </a:r>
            <a:r>
              <a:rPr lang="ru-RU" dirty="0" smtClean="0"/>
              <a:t> </a:t>
            </a:r>
            <a:r>
              <a:rPr lang="ru-RU" dirty="0" err="1" smtClean="0"/>
              <a:t>Днк</a:t>
            </a:r>
            <a:endParaRPr lang="ru-RU" dirty="0"/>
          </a:p>
        </p:txBody>
      </p:sp>
      <p:pic>
        <p:nvPicPr>
          <p:cNvPr id="3075" name="Picture 3" descr="C:\Users\User\Desktop\0002-002-Gennaja-inzhenerija-eto-peresadka-genov-i-chastej-DNK-odnogo-vida-v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785794"/>
            <a:ext cx="5403865" cy="4052898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14290"/>
            <a:ext cx="8686800" cy="57150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/>
              <a:t>Технология </a:t>
            </a:r>
            <a:r>
              <a:rPr lang="ru-RU" b="1" i="1" dirty="0" err="1" smtClean="0"/>
              <a:t>рекомбинантных</a:t>
            </a:r>
            <a:r>
              <a:rPr lang="ru-RU" b="1" i="1" dirty="0" smtClean="0"/>
              <a:t> </a:t>
            </a:r>
            <a:r>
              <a:rPr lang="ru-RU" b="1" i="1" dirty="0" err="1" smtClean="0"/>
              <a:t>Днк</a:t>
            </a:r>
            <a:r>
              <a:rPr lang="ru-RU" b="1" i="1" dirty="0" smtClean="0"/>
              <a:t>.</a:t>
            </a:r>
            <a:endParaRPr lang="ru-RU" b="1" i="1" dirty="0"/>
          </a:p>
        </p:txBody>
      </p:sp>
      <p:pic>
        <p:nvPicPr>
          <p:cNvPr id="4" name="Содержимое 3" descr="0043-043-Tekhnologija-rekombinantnykh-DNK-molekuljarnoe-klonirovani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1071545"/>
            <a:ext cx="8786874" cy="5572165"/>
          </a:xfrm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634442" cy="714356"/>
          </a:xfrm>
        </p:spPr>
        <p:txBody>
          <a:bodyPr>
            <a:normAutofit/>
          </a:bodyPr>
          <a:lstStyle/>
          <a:p>
            <a:pPr algn="ctr"/>
            <a:r>
              <a:rPr lang="ru-RU" i="1" u="sng" dirty="0" err="1" smtClean="0"/>
              <a:t>Генно-инжинерная</a:t>
            </a:r>
            <a:r>
              <a:rPr lang="ru-RU" i="1" u="sng" dirty="0" smtClean="0"/>
              <a:t> технология</a:t>
            </a:r>
            <a:endParaRPr lang="ru-RU" i="1" u="sng" dirty="0"/>
          </a:p>
        </p:txBody>
      </p:sp>
      <p:pic>
        <p:nvPicPr>
          <p:cNvPr id="4" name="Содержимое 3" descr="генно инжинерная технология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44" y="642918"/>
            <a:ext cx="5357850" cy="6072230"/>
          </a:xfrm>
        </p:spPr>
      </p:pic>
      <p:pic>
        <p:nvPicPr>
          <p:cNvPr id="4100" name="Picture 4" descr="C:\Users\User\Desktop\Chysis_bractescen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84" y="1357298"/>
            <a:ext cx="3132167" cy="4461860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777318" cy="714380"/>
          </a:xfrm>
        </p:spPr>
        <p:txBody>
          <a:bodyPr/>
          <a:lstStyle/>
          <a:p>
            <a:r>
              <a:rPr lang="ru-RU" i="1" u="sng" dirty="0" err="1" smtClean="0">
                <a:solidFill>
                  <a:srgbClr val="00B0F0"/>
                </a:solidFill>
              </a:rPr>
              <a:t>Трансгенные</a:t>
            </a:r>
            <a:r>
              <a:rPr lang="ru-RU" i="1" u="sng" dirty="0" smtClean="0">
                <a:solidFill>
                  <a:srgbClr val="00B0F0"/>
                </a:solidFill>
              </a:rPr>
              <a:t> продукты</a:t>
            </a:r>
            <a:endParaRPr lang="ru-RU" i="1" u="sng" dirty="0">
              <a:solidFill>
                <a:srgbClr val="00B0F0"/>
              </a:solidFill>
            </a:endParaRPr>
          </a:p>
        </p:txBody>
      </p:sp>
      <p:pic>
        <p:nvPicPr>
          <p:cNvPr id="4" name="Содержимое 3" descr="12_samyh_jekzoticheskih_ovowej_i_fruktov_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44" y="1214422"/>
            <a:ext cx="2359419" cy="2143139"/>
          </a:xfrm>
        </p:spPr>
      </p:pic>
      <p:pic>
        <p:nvPicPr>
          <p:cNvPr id="5" name="Picture 2" descr="C:\Users\User\Desktop\gen31_0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02" y="1285860"/>
            <a:ext cx="2500330" cy="2350310"/>
          </a:xfrm>
          <a:prstGeom prst="rect">
            <a:avLst/>
          </a:prstGeom>
          <a:noFill/>
        </p:spPr>
      </p:pic>
      <p:pic>
        <p:nvPicPr>
          <p:cNvPr id="5122" name="Picture 2" descr="C:\Users\User\Desktop\jagodi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3786190"/>
            <a:ext cx="2643206" cy="2786082"/>
          </a:xfrm>
          <a:prstGeom prst="rect">
            <a:avLst/>
          </a:prstGeom>
          <a:noFill/>
        </p:spPr>
      </p:pic>
      <p:pic>
        <p:nvPicPr>
          <p:cNvPr id="5123" name="Picture 3" descr="C:\Users\User\Desktop\9784d57f1875c1247cd20efd6413cc49_XL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43372" y="3786190"/>
            <a:ext cx="3714776" cy="2798464"/>
          </a:xfrm>
          <a:prstGeom prst="rect">
            <a:avLst/>
          </a:prstGeom>
          <a:noFill/>
        </p:spPr>
      </p:pic>
      <p:pic>
        <p:nvPicPr>
          <p:cNvPr id="5124" name="Picture 4" descr="C:\Users\User\Desktop\1287077736_snosno42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00760" y="1000108"/>
            <a:ext cx="2928958" cy="2714644"/>
          </a:xfrm>
          <a:prstGeom prst="rect">
            <a:avLst/>
          </a:prstGeom>
          <a:noFill/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42852"/>
            <a:ext cx="8715436" cy="428628"/>
          </a:xfrm>
        </p:spPr>
        <p:txBody>
          <a:bodyPr>
            <a:normAutofit fontScale="90000"/>
          </a:bodyPr>
          <a:lstStyle/>
          <a:p>
            <a:r>
              <a:rPr lang="ru-RU" sz="2400" dirty="0" smtClean="0"/>
              <a:t>Культивирование мяса или «мясо из пробирки»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714356"/>
            <a:ext cx="8848756" cy="5786478"/>
          </a:xfrm>
        </p:spPr>
        <p:txBody>
          <a:bodyPr>
            <a:normAutofit/>
          </a:bodyPr>
          <a:lstStyle/>
          <a:p>
            <a:r>
              <a:rPr lang="ru-RU" sz="1600" b="1" dirty="0" smtClean="0"/>
              <a:t>Мясо из пробирки</a:t>
            </a:r>
            <a:r>
              <a:rPr lang="ru-RU" sz="1600" dirty="0" smtClean="0"/>
              <a:t>, также известное как </a:t>
            </a:r>
            <a:r>
              <a:rPr lang="ru-RU" sz="1600" b="1" dirty="0" smtClean="0"/>
              <a:t>культивируемое мясо</a:t>
            </a:r>
            <a:r>
              <a:rPr lang="ru-RU" sz="1600" dirty="0" smtClean="0"/>
              <a:t> или </a:t>
            </a:r>
            <a:r>
              <a:rPr lang="ru-RU" sz="1600" b="1" dirty="0" smtClean="0"/>
              <a:t>искусственное мясо</a:t>
            </a:r>
            <a:r>
              <a:rPr lang="ru-RU" sz="1600" dirty="0" smtClean="0"/>
              <a:t> — это мясо, которое никогда не было частью живущего, полноценного животного. В нескольких современных исследовательских проектах пытаются выращивать мясо </a:t>
            </a:r>
            <a:r>
              <a:rPr lang="ru-RU" sz="1600" i="1" dirty="0" smtClean="0"/>
              <a:t>в пробирке</a:t>
            </a:r>
            <a:r>
              <a:rPr lang="ru-RU" sz="1600" dirty="0" smtClean="0"/>
              <a:t> экспериментально, хотя пока что до производства культивируемого мяса для общественного потребления дело не дошло.</a:t>
            </a:r>
            <a:r>
              <a:rPr lang="ru-RU" sz="1600" baseline="30000" dirty="0" smtClean="0"/>
              <a:t> </a:t>
            </a:r>
            <a:r>
              <a:rPr lang="ru-RU" sz="1600" dirty="0" smtClean="0"/>
              <a:t>На первом этапе скорее всего будет производиться мясной фарш, а долгосрочной целью является выращивание полноценной культивированной мышечной ткани. Потенциально мышечную ткань любого </a:t>
            </a:r>
            <a:r>
              <a:rPr lang="ru-RU" sz="1600" dirty="0" smtClean="0">
                <a:hlinkClick r:id="rId2" tooltip="Животные"/>
              </a:rPr>
              <a:t>животного</a:t>
            </a:r>
            <a:r>
              <a:rPr lang="ru-RU" sz="1600" dirty="0" smtClean="0"/>
              <a:t> можно выращивать </a:t>
            </a:r>
            <a:r>
              <a:rPr lang="ru-RU" sz="1600" i="1" dirty="0" smtClean="0"/>
              <a:t>в пробирке</a:t>
            </a:r>
            <a:r>
              <a:rPr lang="ru-RU" sz="1600" dirty="0" smtClean="0"/>
              <a:t>.</a:t>
            </a:r>
          </a:p>
          <a:p>
            <a:endParaRPr lang="ru-RU" sz="1600" dirty="0"/>
          </a:p>
        </p:txBody>
      </p:sp>
      <p:pic>
        <p:nvPicPr>
          <p:cNvPr id="6146" name="Picture 2" descr="C:\Users\User\Desktop\news_pupov_krov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7554" y="3500438"/>
            <a:ext cx="2694156" cy="2186680"/>
          </a:xfrm>
          <a:prstGeom prst="rect">
            <a:avLst/>
          </a:prstGeom>
          <a:noFill/>
        </p:spPr>
      </p:pic>
      <p:pic>
        <p:nvPicPr>
          <p:cNvPr id="6151" name="Picture 7" descr="C:\Users\User\Desktop\11435_8531005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15074" y="3214686"/>
            <a:ext cx="2786082" cy="3071834"/>
          </a:xfrm>
          <a:prstGeom prst="rect">
            <a:avLst/>
          </a:prstGeom>
          <a:noFill/>
        </p:spPr>
      </p:pic>
      <p:pic>
        <p:nvPicPr>
          <p:cNvPr id="6152" name="Picture 8" descr="C:\Users\User\Desktop\Meat_4-290x29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44" y="3214686"/>
            <a:ext cx="3000396" cy="3071834"/>
          </a:xfrm>
          <a:prstGeom prst="rect">
            <a:avLst/>
          </a:prstGeom>
          <a:noFill/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2a14b81ac45487944d97d77fd4b0c876.n2a14b81ac45487944d97d77fd4b0c876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85720" y="857232"/>
            <a:ext cx="3643338" cy="2849090"/>
          </a:xfrm>
        </p:spPr>
      </p:pic>
      <p:pic>
        <p:nvPicPr>
          <p:cNvPr id="7172" name="Picture 4" descr="C:\Users\User\Desktop\pyelonephritis-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785794"/>
            <a:ext cx="4244982" cy="2957078"/>
          </a:xfrm>
          <a:prstGeom prst="rect">
            <a:avLst/>
          </a:prstGeom>
          <a:noFill/>
        </p:spPr>
      </p:pic>
      <p:pic>
        <p:nvPicPr>
          <p:cNvPr id="7173" name="Picture 5" descr="C:\Users\User\Desktop\preparaty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4000504"/>
            <a:ext cx="3857652" cy="2558611"/>
          </a:xfrm>
          <a:prstGeom prst="rect">
            <a:avLst/>
          </a:prstGeom>
          <a:noFill/>
        </p:spPr>
      </p:pic>
      <p:pic>
        <p:nvPicPr>
          <p:cNvPr id="7174" name="Picture 6" descr="C:\Users\User\Desktop\aspirin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6314" y="3929066"/>
            <a:ext cx="4012952" cy="2714644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1714480" y="214290"/>
            <a:ext cx="5072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i="1" dirty="0" smtClean="0">
                <a:latin typeface="Bookman Old Style" pitchFamily="18" charset="0"/>
              </a:rPr>
              <a:t>Лекарственные препараты</a:t>
            </a:r>
            <a:endParaRPr lang="ru-RU" sz="2400" i="1" dirty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85728"/>
            <a:ext cx="8686800" cy="714380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От «биотехнологии» к «</a:t>
            </a:r>
            <a:r>
              <a:rPr lang="ru-RU" sz="2800" dirty="0" err="1" smtClean="0"/>
              <a:t>биоэкономике</a:t>
            </a:r>
            <a:r>
              <a:rPr lang="ru-RU" sz="2800" dirty="0" smtClean="0"/>
              <a:t>»</a:t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071546"/>
            <a:ext cx="8848756" cy="5572164"/>
          </a:xfrm>
        </p:spPr>
        <p:txBody>
          <a:bodyPr>
            <a:normAutofit/>
          </a:bodyPr>
          <a:lstStyle/>
          <a:p>
            <a:r>
              <a:rPr lang="ru-RU" sz="1400" dirty="0" smtClean="0"/>
              <a:t>Исходя из вышесказанного, можно сделать вывод о том, что передовые биотехнологии способны играть существенную роль в улучшении качества жизни и здоровья человека, обеспечении экономического и социального роста государств (особенно в развивающихся странах).</a:t>
            </a:r>
          </a:p>
          <a:p>
            <a:r>
              <a:rPr lang="ru-RU" sz="1400" dirty="0" smtClean="0"/>
              <a:t>С помощью биотехнологии могут быть получены новые диагностические средства, вакцины и лекарственные препараты. Биотехнология может помочь в увеличении урожайности основных злаковых культур, что особенно актуально в связи с ростом численности населения Земли. Во многих странах, где большие объёмы биомассы не используются или используются не полностью, биотехнология могла бы предложить способы их превращения в ценные продукты, а также переработки с использованием </a:t>
            </a:r>
            <a:r>
              <a:rPr lang="ru-RU" sz="1400" dirty="0" err="1" smtClean="0"/>
              <a:t>биотехнологических</a:t>
            </a:r>
            <a:r>
              <a:rPr lang="ru-RU" sz="1400" dirty="0" smtClean="0"/>
              <a:t> методов для производства различных видов </a:t>
            </a:r>
            <a:r>
              <a:rPr lang="ru-RU" sz="1400" dirty="0" err="1" smtClean="0"/>
              <a:t>биотоплива</a:t>
            </a:r>
            <a:r>
              <a:rPr lang="ru-RU" sz="1400" dirty="0" smtClean="0"/>
              <a:t>. </a:t>
            </a:r>
            <a:endParaRPr lang="ru-RU" sz="1400" dirty="0"/>
          </a:p>
        </p:txBody>
      </p:sp>
      <p:pic>
        <p:nvPicPr>
          <p:cNvPr id="8194" name="Picture 2" descr="C:\Users\User\Desktop\perekhod-na-bioekonomiku-i-otkaz-ot-nefti_smal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3714752"/>
            <a:ext cx="3429024" cy="2812314"/>
          </a:xfrm>
          <a:prstGeom prst="rect">
            <a:avLst/>
          </a:prstGeom>
          <a:noFill/>
        </p:spPr>
      </p:pic>
      <p:pic>
        <p:nvPicPr>
          <p:cNvPr id="8195" name="Picture 3" descr="C:\Users\User\Desktop\01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3786190"/>
            <a:ext cx="3769405" cy="27860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1538" y="2618052"/>
            <a:ext cx="70009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i="1" dirty="0" smtClean="0">
                <a:solidFill>
                  <a:srgbClr val="FF0000"/>
                </a:solidFill>
                <a:latin typeface="BatangChe" pitchFamily="49" charset="-127"/>
                <a:ea typeface="BatangChe" pitchFamily="49" charset="-127"/>
              </a:rPr>
              <a:t>Спасибо за внимание! )))</a:t>
            </a:r>
            <a:endParaRPr lang="ru-RU" sz="4000" b="1" i="1" dirty="0">
              <a:solidFill>
                <a:srgbClr val="FF0000"/>
              </a:solidFill>
              <a:latin typeface="BatangChe" pitchFamily="49" charset="-127"/>
              <a:ea typeface="BatangChe" pitchFamily="49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461</TotalTime>
  <Words>204</Words>
  <Application>Microsoft Office PowerPoint</Application>
  <PresentationFormat>Экран (4:3)</PresentationFormat>
  <Paragraphs>21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Трек</vt:lpstr>
      <vt:lpstr>Выполнила: студентка 3 го курса специальности биотехнологии  инкогнито)))   Проверила:……..</vt:lpstr>
      <vt:lpstr>Клеточные технологий </vt:lpstr>
      <vt:lpstr>Слайд 3</vt:lpstr>
      <vt:lpstr>Стволовые клетки</vt:lpstr>
      <vt:lpstr>Выращивание стволовых клеток</vt:lpstr>
      <vt:lpstr>Получение и деффиренцация стволовых клеток</vt:lpstr>
      <vt:lpstr>Генная инженерия.</vt:lpstr>
      <vt:lpstr>Технология рекомбинантных Днк.</vt:lpstr>
      <vt:lpstr>Генно-инжинерная технология</vt:lpstr>
      <vt:lpstr>Трансгенные продукты</vt:lpstr>
      <vt:lpstr>Культивирование мяса или «мясо из пробирки»</vt:lpstr>
      <vt:lpstr>Слайд 12</vt:lpstr>
      <vt:lpstr>От «биотехнологии» к «биоэкономике» </vt:lpstr>
      <vt:lpstr>Слайд 14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Выполнила: студентка 3 го курса специальности биотехнологии Садвокасова  Мадина.   Проверила: сафронова Н. М.</dc:title>
  <dc:creator>User</dc:creator>
  <cp:lastModifiedBy>User</cp:lastModifiedBy>
  <cp:revision>48</cp:revision>
  <dcterms:created xsi:type="dcterms:W3CDTF">2012-10-22T12:46:13Z</dcterms:created>
  <dcterms:modified xsi:type="dcterms:W3CDTF">2013-04-27T12:37:07Z</dcterms:modified>
</cp:coreProperties>
</file>