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comments/comment1.xml" ContentType="application/vnd.openxmlformats-officedocument.presentationml.comments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7"/>
  </p:notesMasterIdLst>
  <p:sldIdLst>
    <p:sldId id="256" r:id="rId2"/>
    <p:sldId id="269" r:id="rId3"/>
    <p:sldId id="258" r:id="rId4"/>
    <p:sldId id="270" r:id="rId5"/>
    <p:sldId id="271" r:id="rId6"/>
    <p:sldId id="272" r:id="rId7"/>
    <p:sldId id="273" r:id="rId8"/>
    <p:sldId id="274" r:id="rId9"/>
    <p:sldId id="259" r:id="rId10"/>
    <p:sldId id="260" r:id="rId11"/>
    <p:sldId id="261" r:id="rId12"/>
    <p:sldId id="262" r:id="rId13"/>
    <p:sldId id="263" r:id="rId14"/>
    <p:sldId id="265" r:id="rId15"/>
    <p:sldId id="266" r:id="rId16"/>
    <p:sldId id="275" r:id="rId17"/>
    <p:sldId id="276" r:id="rId18"/>
    <p:sldId id="286" r:id="rId19"/>
    <p:sldId id="285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67" r:id="rId29"/>
    <p:sldId id="287" r:id="rId30"/>
    <p:sldId id="268" r:id="rId31"/>
    <p:sldId id="288" r:id="rId32"/>
    <p:sldId id="289" r:id="rId33"/>
    <p:sldId id="290" r:id="rId34"/>
    <p:sldId id="291" r:id="rId35"/>
    <p:sldId id="264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791" autoAdjust="0"/>
  </p:normalViewPr>
  <p:slideViewPr>
    <p:cSldViewPr>
      <p:cViewPr varScale="1">
        <p:scale>
          <a:sx n="65" d="100"/>
          <a:sy n="65" d="100"/>
        </p:scale>
        <p:origin x="-66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3-03-17T17:53:13.546" idx="1">
    <p:pos x="1893" y="1161"/>
    <p:text/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4B63F2-A3C4-4261-B15C-BA1EF2FA91A6}" type="doc">
      <dgm:prSet loTypeId="urn:microsoft.com/office/officeart/2005/8/layout/cycle6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14688532-2E48-4131-9509-D79B54F1514D}">
      <dgm:prSet phldrT="[Текст]"/>
      <dgm:spPr/>
      <dgm:t>
        <a:bodyPr/>
        <a:lstStyle/>
        <a:p>
          <a:r>
            <a:rPr lang="ru-RU" dirty="0" smtClean="0"/>
            <a:t>растения</a:t>
          </a:r>
          <a:endParaRPr lang="ru-RU" dirty="0"/>
        </a:p>
      </dgm:t>
    </dgm:pt>
    <dgm:pt modelId="{5506677E-B481-4087-B8D4-ED1F5AEF2C48}" type="parTrans" cxnId="{7D2A13AA-DCF4-4B6A-A123-71211AB546DC}">
      <dgm:prSet/>
      <dgm:spPr/>
      <dgm:t>
        <a:bodyPr/>
        <a:lstStyle/>
        <a:p>
          <a:endParaRPr lang="ru-RU"/>
        </a:p>
      </dgm:t>
    </dgm:pt>
    <dgm:pt modelId="{02159308-C90D-478F-B703-73713E1455E2}" type="sibTrans" cxnId="{7D2A13AA-DCF4-4B6A-A123-71211AB546DC}">
      <dgm:prSet/>
      <dgm:spPr/>
      <dgm:t>
        <a:bodyPr/>
        <a:lstStyle/>
        <a:p>
          <a:endParaRPr lang="ru-RU"/>
        </a:p>
      </dgm:t>
    </dgm:pt>
    <dgm:pt modelId="{F1788DB0-B335-4E4F-AC73-A14D011C698F}">
      <dgm:prSet phldrT="[Текст]"/>
      <dgm:spPr/>
      <dgm:t>
        <a:bodyPr/>
        <a:lstStyle/>
        <a:p>
          <a:r>
            <a:rPr lang="ru-RU" dirty="0" smtClean="0"/>
            <a:t>животные</a:t>
          </a:r>
          <a:endParaRPr lang="ru-RU" dirty="0"/>
        </a:p>
      </dgm:t>
    </dgm:pt>
    <dgm:pt modelId="{90160F2A-AAF8-45DF-9B63-CDB7C89DD0F1}" type="parTrans" cxnId="{60BC7E29-6079-436B-89DB-E9EA5DBCD3B9}">
      <dgm:prSet/>
      <dgm:spPr/>
      <dgm:t>
        <a:bodyPr/>
        <a:lstStyle/>
        <a:p>
          <a:endParaRPr lang="ru-RU"/>
        </a:p>
      </dgm:t>
    </dgm:pt>
    <dgm:pt modelId="{03D61864-A265-41D3-ADFD-6D07DF945CA6}" type="sibTrans" cxnId="{60BC7E29-6079-436B-89DB-E9EA5DBCD3B9}">
      <dgm:prSet/>
      <dgm:spPr/>
      <dgm:t>
        <a:bodyPr/>
        <a:lstStyle/>
        <a:p>
          <a:endParaRPr lang="ru-RU"/>
        </a:p>
      </dgm:t>
    </dgm:pt>
    <dgm:pt modelId="{79C5CCE8-2FAA-432F-8815-85E87F00F9CA}">
      <dgm:prSet phldrT="[Текст]"/>
      <dgm:spPr/>
      <dgm:t>
        <a:bodyPr/>
        <a:lstStyle/>
        <a:p>
          <a:r>
            <a:rPr lang="ru-RU" dirty="0" smtClean="0"/>
            <a:t>почва</a:t>
          </a:r>
          <a:endParaRPr lang="ru-RU" dirty="0"/>
        </a:p>
      </dgm:t>
    </dgm:pt>
    <dgm:pt modelId="{2A34662B-3B7D-431F-845A-A0A01734D8CB}" type="parTrans" cxnId="{ED40EA75-7122-4E81-B253-DCDCF9E7D348}">
      <dgm:prSet/>
      <dgm:spPr/>
      <dgm:t>
        <a:bodyPr/>
        <a:lstStyle/>
        <a:p>
          <a:endParaRPr lang="ru-RU"/>
        </a:p>
      </dgm:t>
    </dgm:pt>
    <dgm:pt modelId="{13CE1EA9-502B-42E2-943C-BED8914593E9}" type="sibTrans" cxnId="{ED40EA75-7122-4E81-B253-DCDCF9E7D348}">
      <dgm:prSet/>
      <dgm:spPr/>
      <dgm:t>
        <a:bodyPr/>
        <a:lstStyle/>
        <a:p>
          <a:endParaRPr lang="ru-RU"/>
        </a:p>
      </dgm:t>
    </dgm:pt>
    <dgm:pt modelId="{5F10335D-96BB-42BD-88FB-5676A7C30B01}">
      <dgm:prSet phldrT="[Текст]"/>
      <dgm:spPr/>
      <dgm:t>
        <a:bodyPr/>
        <a:lstStyle/>
        <a:p>
          <a:r>
            <a:rPr lang="ru-RU" dirty="0" smtClean="0"/>
            <a:t>рельеф</a:t>
          </a:r>
          <a:endParaRPr lang="ru-RU" dirty="0"/>
        </a:p>
      </dgm:t>
    </dgm:pt>
    <dgm:pt modelId="{FD4BDED2-3888-49C4-8D9D-A2ACF07FA40A}" type="parTrans" cxnId="{E1FBB7CE-2326-438C-BD68-03741C17C5C9}">
      <dgm:prSet/>
      <dgm:spPr/>
      <dgm:t>
        <a:bodyPr/>
        <a:lstStyle/>
        <a:p>
          <a:endParaRPr lang="ru-RU"/>
        </a:p>
      </dgm:t>
    </dgm:pt>
    <dgm:pt modelId="{D677C392-F45E-4393-B7E7-C9DA64E69D59}" type="sibTrans" cxnId="{E1FBB7CE-2326-438C-BD68-03741C17C5C9}">
      <dgm:prSet/>
      <dgm:spPr/>
      <dgm:t>
        <a:bodyPr/>
        <a:lstStyle/>
        <a:p>
          <a:endParaRPr lang="ru-RU"/>
        </a:p>
      </dgm:t>
    </dgm:pt>
    <dgm:pt modelId="{3F388CDC-EBD2-403A-946E-FB72893055C1}">
      <dgm:prSet phldrT="[Текст]"/>
      <dgm:spPr/>
      <dgm:t>
        <a:bodyPr/>
        <a:lstStyle/>
        <a:p>
          <a:r>
            <a:rPr lang="ru-RU" dirty="0" smtClean="0"/>
            <a:t>климат</a:t>
          </a:r>
          <a:endParaRPr lang="ru-RU" dirty="0"/>
        </a:p>
      </dgm:t>
    </dgm:pt>
    <dgm:pt modelId="{2E1AFCEA-5F22-4DCA-9289-E94B6FD776D9}" type="parTrans" cxnId="{19AA9AE4-06BB-4627-B78E-AF96A03A5E98}">
      <dgm:prSet/>
      <dgm:spPr/>
      <dgm:t>
        <a:bodyPr/>
        <a:lstStyle/>
        <a:p>
          <a:endParaRPr lang="ru-RU"/>
        </a:p>
      </dgm:t>
    </dgm:pt>
    <dgm:pt modelId="{DB5BEFCC-4E5D-4B8B-9D64-74ED60504D25}" type="sibTrans" cxnId="{19AA9AE4-06BB-4627-B78E-AF96A03A5E98}">
      <dgm:prSet/>
      <dgm:spPr/>
      <dgm:t>
        <a:bodyPr/>
        <a:lstStyle/>
        <a:p>
          <a:endParaRPr lang="ru-RU"/>
        </a:p>
      </dgm:t>
    </dgm:pt>
    <dgm:pt modelId="{46686E5E-F78B-4EE9-935A-D72408118F2A}" type="pres">
      <dgm:prSet presAssocID="{184B63F2-A3C4-4261-B15C-BA1EF2FA91A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811396F-3CCD-4AD6-B2C8-6B2F6FBA8B52}" type="pres">
      <dgm:prSet presAssocID="{14688532-2E48-4131-9509-D79B54F1514D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BFD320-C21E-413C-8E50-4F8754DB8374}" type="pres">
      <dgm:prSet presAssocID="{14688532-2E48-4131-9509-D79B54F1514D}" presName="spNode" presStyleCnt="0"/>
      <dgm:spPr/>
    </dgm:pt>
    <dgm:pt modelId="{09211652-8F7A-400A-848F-57A2C288E393}" type="pres">
      <dgm:prSet presAssocID="{02159308-C90D-478F-B703-73713E1455E2}" presName="sibTrans" presStyleLbl="sibTrans1D1" presStyleIdx="0" presStyleCnt="5"/>
      <dgm:spPr/>
      <dgm:t>
        <a:bodyPr/>
        <a:lstStyle/>
        <a:p>
          <a:endParaRPr lang="ru-RU"/>
        </a:p>
      </dgm:t>
    </dgm:pt>
    <dgm:pt modelId="{4EB56446-7D7C-4DC0-865F-B93D7008B7C6}" type="pres">
      <dgm:prSet presAssocID="{F1788DB0-B335-4E4F-AC73-A14D011C698F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F9ED59-701A-4059-82A6-C7662E422D3F}" type="pres">
      <dgm:prSet presAssocID="{F1788DB0-B335-4E4F-AC73-A14D011C698F}" presName="spNode" presStyleCnt="0"/>
      <dgm:spPr/>
    </dgm:pt>
    <dgm:pt modelId="{1FB8AC36-CE2C-4F75-A479-C14FE611F193}" type="pres">
      <dgm:prSet presAssocID="{03D61864-A265-41D3-ADFD-6D07DF945CA6}" presName="sibTrans" presStyleLbl="sibTrans1D1" presStyleIdx="1" presStyleCnt="5"/>
      <dgm:spPr/>
      <dgm:t>
        <a:bodyPr/>
        <a:lstStyle/>
        <a:p>
          <a:endParaRPr lang="ru-RU"/>
        </a:p>
      </dgm:t>
    </dgm:pt>
    <dgm:pt modelId="{509414C8-B6F6-4C99-85EC-A1AD9E1B5109}" type="pres">
      <dgm:prSet presAssocID="{79C5CCE8-2FAA-432F-8815-85E87F00F9CA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C196ED-C673-4EC0-A451-34A44525C999}" type="pres">
      <dgm:prSet presAssocID="{79C5CCE8-2FAA-432F-8815-85E87F00F9CA}" presName="spNode" presStyleCnt="0"/>
      <dgm:spPr/>
    </dgm:pt>
    <dgm:pt modelId="{A6CC721C-61A6-4B7A-B16C-F72DF7A24BFA}" type="pres">
      <dgm:prSet presAssocID="{13CE1EA9-502B-42E2-943C-BED8914593E9}" presName="sibTrans" presStyleLbl="sibTrans1D1" presStyleIdx="2" presStyleCnt="5"/>
      <dgm:spPr/>
      <dgm:t>
        <a:bodyPr/>
        <a:lstStyle/>
        <a:p>
          <a:endParaRPr lang="ru-RU"/>
        </a:p>
      </dgm:t>
    </dgm:pt>
    <dgm:pt modelId="{E06BF18F-FAAB-4E41-8880-C3A06DE0A80B}" type="pres">
      <dgm:prSet presAssocID="{5F10335D-96BB-42BD-88FB-5676A7C30B01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F3E8AC-520A-486D-BDB3-6C9A74CB8D45}" type="pres">
      <dgm:prSet presAssocID="{5F10335D-96BB-42BD-88FB-5676A7C30B01}" presName="spNode" presStyleCnt="0"/>
      <dgm:spPr/>
    </dgm:pt>
    <dgm:pt modelId="{D9678FDC-91AB-441D-A4EB-3830687D26B8}" type="pres">
      <dgm:prSet presAssocID="{D677C392-F45E-4393-B7E7-C9DA64E69D59}" presName="sibTrans" presStyleLbl="sibTrans1D1" presStyleIdx="3" presStyleCnt="5"/>
      <dgm:spPr/>
      <dgm:t>
        <a:bodyPr/>
        <a:lstStyle/>
        <a:p>
          <a:endParaRPr lang="ru-RU"/>
        </a:p>
      </dgm:t>
    </dgm:pt>
    <dgm:pt modelId="{CBB6A08F-6311-40CF-9D97-61BBDB4C7086}" type="pres">
      <dgm:prSet presAssocID="{3F388CDC-EBD2-403A-946E-FB72893055C1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3D5D74-5924-4A46-9DD1-E654E70764BD}" type="pres">
      <dgm:prSet presAssocID="{3F388CDC-EBD2-403A-946E-FB72893055C1}" presName="spNode" presStyleCnt="0"/>
      <dgm:spPr/>
    </dgm:pt>
    <dgm:pt modelId="{423231C8-D870-4430-8165-0EC3D65EE79B}" type="pres">
      <dgm:prSet presAssocID="{DB5BEFCC-4E5D-4B8B-9D64-74ED60504D25}" presName="sibTrans" presStyleLbl="sibTrans1D1" presStyleIdx="4" presStyleCnt="5"/>
      <dgm:spPr/>
      <dgm:t>
        <a:bodyPr/>
        <a:lstStyle/>
        <a:p>
          <a:endParaRPr lang="ru-RU"/>
        </a:p>
      </dgm:t>
    </dgm:pt>
  </dgm:ptLst>
  <dgm:cxnLst>
    <dgm:cxn modelId="{7D2A13AA-DCF4-4B6A-A123-71211AB546DC}" srcId="{184B63F2-A3C4-4261-B15C-BA1EF2FA91A6}" destId="{14688532-2E48-4131-9509-D79B54F1514D}" srcOrd="0" destOrd="0" parTransId="{5506677E-B481-4087-B8D4-ED1F5AEF2C48}" sibTransId="{02159308-C90D-478F-B703-73713E1455E2}"/>
    <dgm:cxn modelId="{2D4C5659-DF09-4CB7-AB45-461918B79F37}" type="presOf" srcId="{03D61864-A265-41D3-ADFD-6D07DF945CA6}" destId="{1FB8AC36-CE2C-4F75-A479-C14FE611F193}" srcOrd="0" destOrd="0" presId="urn:microsoft.com/office/officeart/2005/8/layout/cycle6"/>
    <dgm:cxn modelId="{58D9B8E9-C1D5-43FE-A1CE-906411FED869}" type="presOf" srcId="{14688532-2E48-4131-9509-D79B54F1514D}" destId="{5811396F-3CCD-4AD6-B2C8-6B2F6FBA8B52}" srcOrd="0" destOrd="0" presId="urn:microsoft.com/office/officeart/2005/8/layout/cycle6"/>
    <dgm:cxn modelId="{C0FEE696-C3DE-43B7-B5D1-D36141A28296}" type="presOf" srcId="{DB5BEFCC-4E5D-4B8B-9D64-74ED60504D25}" destId="{423231C8-D870-4430-8165-0EC3D65EE79B}" srcOrd="0" destOrd="0" presId="urn:microsoft.com/office/officeart/2005/8/layout/cycle6"/>
    <dgm:cxn modelId="{D5F36334-B4A5-4199-8DEC-FAEC00C1D95B}" type="presOf" srcId="{02159308-C90D-478F-B703-73713E1455E2}" destId="{09211652-8F7A-400A-848F-57A2C288E393}" srcOrd="0" destOrd="0" presId="urn:microsoft.com/office/officeart/2005/8/layout/cycle6"/>
    <dgm:cxn modelId="{6C04B1D7-906D-4826-BF6F-A1C169221C82}" type="presOf" srcId="{3F388CDC-EBD2-403A-946E-FB72893055C1}" destId="{CBB6A08F-6311-40CF-9D97-61BBDB4C7086}" srcOrd="0" destOrd="0" presId="urn:microsoft.com/office/officeart/2005/8/layout/cycle6"/>
    <dgm:cxn modelId="{5EB2D941-448B-45D7-A087-8D52F99ABA0F}" type="presOf" srcId="{13CE1EA9-502B-42E2-943C-BED8914593E9}" destId="{A6CC721C-61A6-4B7A-B16C-F72DF7A24BFA}" srcOrd="0" destOrd="0" presId="urn:microsoft.com/office/officeart/2005/8/layout/cycle6"/>
    <dgm:cxn modelId="{19AA9AE4-06BB-4627-B78E-AF96A03A5E98}" srcId="{184B63F2-A3C4-4261-B15C-BA1EF2FA91A6}" destId="{3F388CDC-EBD2-403A-946E-FB72893055C1}" srcOrd="4" destOrd="0" parTransId="{2E1AFCEA-5F22-4DCA-9289-E94B6FD776D9}" sibTransId="{DB5BEFCC-4E5D-4B8B-9D64-74ED60504D25}"/>
    <dgm:cxn modelId="{ED40EA75-7122-4E81-B253-DCDCF9E7D348}" srcId="{184B63F2-A3C4-4261-B15C-BA1EF2FA91A6}" destId="{79C5CCE8-2FAA-432F-8815-85E87F00F9CA}" srcOrd="2" destOrd="0" parTransId="{2A34662B-3B7D-431F-845A-A0A01734D8CB}" sibTransId="{13CE1EA9-502B-42E2-943C-BED8914593E9}"/>
    <dgm:cxn modelId="{BF51B95F-6E4B-42C0-8102-2395CDC8998F}" type="presOf" srcId="{79C5CCE8-2FAA-432F-8815-85E87F00F9CA}" destId="{509414C8-B6F6-4C99-85EC-A1AD9E1B5109}" srcOrd="0" destOrd="0" presId="urn:microsoft.com/office/officeart/2005/8/layout/cycle6"/>
    <dgm:cxn modelId="{E23E19CE-B777-4CB2-8455-A7137E6BCB9A}" type="presOf" srcId="{D677C392-F45E-4393-B7E7-C9DA64E69D59}" destId="{D9678FDC-91AB-441D-A4EB-3830687D26B8}" srcOrd="0" destOrd="0" presId="urn:microsoft.com/office/officeart/2005/8/layout/cycle6"/>
    <dgm:cxn modelId="{8F491783-5BE8-4DCE-87C2-828E882F10D7}" type="presOf" srcId="{F1788DB0-B335-4E4F-AC73-A14D011C698F}" destId="{4EB56446-7D7C-4DC0-865F-B93D7008B7C6}" srcOrd="0" destOrd="0" presId="urn:microsoft.com/office/officeart/2005/8/layout/cycle6"/>
    <dgm:cxn modelId="{E1FBB7CE-2326-438C-BD68-03741C17C5C9}" srcId="{184B63F2-A3C4-4261-B15C-BA1EF2FA91A6}" destId="{5F10335D-96BB-42BD-88FB-5676A7C30B01}" srcOrd="3" destOrd="0" parTransId="{FD4BDED2-3888-49C4-8D9D-A2ACF07FA40A}" sibTransId="{D677C392-F45E-4393-B7E7-C9DA64E69D59}"/>
    <dgm:cxn modelId="{60BC7E29-6079-436B-89DB-E9EA5DBCD3B9}" srcId="{184B63F2-A3C4-4261-B15C-BA1EF2FA91A6}" destId="{F1788DB0-B335-4E4F-AC73-A14D011C698F}" srcOrd="1" destOrd="0" parTransId="{90160F2A-AAF8-45DF-9B63-CDB7C89DD0F1}" sibTransId="{03D61864-A265-41D3-ADFD-6D07DF945CA6}"/>
    <dgm:cxn modelId="{8815D025-4E9E-45BC-B165-15ED973E7E98}" type="presOf" srcId="{184B63F2-A3C4-4261-B15C-BA1EF2FA91A6}" destId="{46686E5E-F78B-4EE9-935A-D72408118F2A}" srcOrd="0" destOrd="0" presId="urn:microsoft.com/office/officeart/2005/8/layout/cycle6"/>
    <dgm:cxn modelId="{4CFE8A05-3AFA-4CDA-AC88-BECBD65F1C92}" type="presOf" srcId="{5F10335D-96BB-42BD-88FB-5676A7C30B01}" destId="{E06BF18F-FAAB-4E41-8880-C3A06DE0A80B}" srcOrd="0" destOrd="0" presId="urn:microsoft.com/office/officeart/2005/8/layout/cycle6"/>
    <dgm:cxn modelId="{11E04212-1773-4140-963D-5EB639B2B4EA}" type="presParOf" srcId="{46686E5E-F78B-4EE9-935A-D72408118F2A}" destId="{5811396F-3CCD-4AD6-B2C8-6B2F6FBA8B52}" srcOrd="0" destOrd="0" presId="urn:microsoft.com/office/officeart/2005/8/layout/cycle6"/>
    <dgm:cxn modelId="{D8186B0B-6A10-45AE-9EBF-5E996A1498DD}" type="presParOf" srcId="{46686E5E-F78B-4EE9-935A-D72408118F2A}" destId="{F3BFD320-C21E-413C-8E50-4F8754DB8374}" srcOrd="1" destOrd="0" presId="urn:microsoft.com/office/officeart/2005/8/layout/cycle6"/>
    <dgm:cxn modelId="{6461628D-BB3A-4E57-B02C-1917842FE251}" type="presParOf" srcId="{46686E5E-F78B-4EE9-935A-D72408118F2A}" destId="{09211652-8F7A-400A-848F-57A2C288E393}" srcOrd="2" destOrd="0" presId="urn:microsoft.com/office/officeart/2005/8/layout/cycle6"/>
    <dgm:cxn modelId="{7854BE35-4D26-447E-B5B9-B00CBED9B399}" type="presParOf" srcId="{46686E5E-F78B-4EE9-935A-D72408118F2A}" destId="{4EB56446-7D7C-4DC0-865F-B93D7008B7C6}" srcOrd="3" destOrd="0" presId="urn:microsoft.com/office/officeart/2005/8/layout/cycle6"/>
    <dgm:cxn modelId="{02F42D78-3214-48E8-8022-ADD9150BC354}" type="presParOf" srcId="{46686E5E-F78B-4EE9-935A-D72408118F2A}" destId="{F1F9ED59-701A-4059-82A6-C7662E422D3F}" srcOrd="4" destOrd="0" presId="urn:microsoft.com/office/officeart/2005/8/layout/cycle6"/>
    <dgm:cxn modelId="{BD393E81-00EF-4781-928B-96188590B95C}" type="presParOf" srcId="{46686E5E-F78B-4EE9-935A-D72408118F2A}" destId="{1FB8AC36-CE2C-4F75-A479-C14FE611F193}" srcOrd="5" destOrd="0" presId="urn:microsoft.com/office/officeart/2005/8/layout/cycle6"/>
    <dgm:cxn modelId="{7C3A2507-4679-47FE-A2FE-80F3BBEE2CD5}" type="presParOf" srcId="{46686E5E-F78B-4EE9-935A-D72408118F2A}" destId="{509414C8-B6F6-4C99-85EC-A1AD9E1B5109}" srcOrd="6" destOrd="0" presId="urn:microsoft.com/office/officeart/2005/8/layout/cycle6"/>
    <dgm:cxn modelId="{66227CBE-5E66-4B09-A7E1-2E5AEF424005}" type="presParOf" srcId="{46686E5E-F78B-4EE9-935A-D72408118F2A}" destId="{F7C196ED-C673-4EC0-A451-34A44525C999}" srcOrd="7" destOrd="0" presId="urn:microsoft.com/office/officeart/2005/8/layout/cycle6"/>
    <dgm:cxn modelId="{DDA09123-AC25-4ED0-85B6-30FD2CFA6908}" type="presParOf" srcId="{46686E5E-F78B-4EE9-935A-D72408118F2A}" destId="{A6CC721C-61A6-4B7A-B16C-F72DF7A24BFA}" srcOrd="8" destOrd="0" presId="urn:microsoft.com/office/officeart/2005/8/layout/cycle6"/>
    <dgm:cxn modelId="{46F96347-C8C8-4973-AECE-7F8FF138F9BB}" type="presParOf" srcId="{46686E5E-F78B-4EE9-935A-D72408118F2A}" destId="{E06BF18F-FAAB-4E41-8880-C3A06DE0A80B}" srcOrd="9" destOrd="0" presId="urn:microsoft.com/office/officeart/2005/8/layout/cycle6"/>
    <dgm:cxn modelId="{FBB74A18-0295-48B4-9342-681157FEC82C}" type="presParOf" srcId="{46686E5E-F78B-4EE9-935A-D72408118F2A}" destId="{4BF3E8AC-520A-486D-BDB3-6C9A74CB8D45}" srcOrd="10" destOrd="0" presId="urn:microsoft.com/office/officeart/2005/8/layout/cycle6"/>
    <dgm:cxn modelId="{90233531-03AA-41F7-8322-9CC72740AA04}" type="presParOf" srcId="{46686E5E-F78B-4EE9-935A-D72408118F2A}" destId="{D9678FDC-91AB-441D-A4EB-3830687D26B8}" srcOrd="11" destOrd="0" presId="urn:microsoft.com/office/officeart/2005/8/layout/cycle6"/>
    <dgm:cxn modelId="{5276BE33-F1AF-434C-85BE-1E63E95FCD85}" type="presParOf" srcId="{46686E5E-F78B-4EE9-935A-D72408118F2A}" destId="{CBB6A08F-6311-40CF-9D97-61BBDB4C7086}" srcOrd="12" destOrd="0" presId="urn:microsoft.com/office/officeart/2005/8/layout/cycle6"/>
    <dgm:cxn modelId="{BBBABC7E-3C9E-4284-BBC4-6B6629E71F2B}" type="presParOf" srcId="{46686E5E-F78B-4EE9-935A-D72408118F2A}" destId="{893D5D74-5924-4A46-9DD1-E654E70764BD}" srcOrd="13" destOrd="0" presId="urn:microsoft.com/office/officeart/2005/8/layout/cycle6"/>
    <dgm:cxn modelId="{731E2A0C-91F4-4349-B683-AF1BF7B93054}" type="presParOf" srcId="{46686E5E-F78B-4EE9-935A-D72408118F2A}" destId="{423231C8-D870-4430-8165-0EC3D65EE79B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811396F-3CCD-4AD6-B2C8-6B2F6FBA8B52}">
      <dsp:nvSpPr>
        <dsp:cNvPr id="0" name=""/>
        <dsp:cNvSpPr/>
      </dsp:nvSpPr>
      <dsp:spPr>
        <a:xfrm>
          <a:off x="2064498" y="2150"/>
          <a:ext cx="1486000" cy="9659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растения</a:t>
          </a:r>
          <a:endParaRPr lang="ru-RU" sz="2200" kern="1200" dirty="0"/>
        </a:p>
      </dsp:txBody>
      <dsp:txXfrm>
        <a:off x="2064498" y="2150"/>
        <a:ext cx="1486000" cy="965900"/>
      </dsp:txXfrm>
    </dsp:sp>
    <dsp:sp modelId="{09211652-8F7A-400A-848F-57A2C288E393}">
      <dsp:nvSpPr>
        <dsp:cNvPr id="0" name=""/>
        <dsp:cNvSpPr/>
      </dsp:nvSpPr>
      <dsp:spPr>
        <a:xfrm>
          <a:off x="877302" y="485100"/>
          <a:ext cx="3860392" cy="3860392"/>
        </a:xfrm>
        <a:custGeom>
          <a:avLst/>
          <a:gdLst/>
          <a:ahLst/>
          <a:cxnLst/>
          <a:rect l="0" t="0" r="0" b="0"/>
          <a:pathLst>
            <a:path>
              <a:moveTo>
                <a:pt x="2683409" y="153028"/>
              </a:moveTo>
              <a:arcTo wR="1930196" hR="1930196" stAng="17578116" swAng="1962018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B56446-7D7C-4DC0-865F-B93D7008B7C6}">
      <dsp:nvSpPr>
        <dsp:cNvPr id="0" name=""/>
        <dsp:cNvSpPr/>
      </dsp:nvSpPr>
      <dsp:spPr>
        <a:xfrm>
          <a:off x="3900224" y="1335883"/>
          <a:ext cx="1486000" cy="9659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животные</a:t>
          </a:r>
          <a:endParaRPr lang="ru-RU" sz="2200" kern="1200" dirty="0"/>
        </a:p>
      </dsp:txBody>
      <dsp:txXfrm>
        <a:off x="3900224" y="1335883"/>
        <a:ext cx="1486000" cy="965900"/>
      </dsp:txXfrm>
    </dsp:sp>
    <dsp:sp modelId="{1FB8AC36-CE2C-4F75-A479-C14FE611F193}">
      <dsp:nvSpPr>
        <dsp:cNvPr id="0" name=""/>
        <dsp:cNvSpPr/>
      </dsp:nvSpPr>
      <dsp:spPr>
        <a:xfrm>
          <a:off x="877302" y="485100"/>
          <a:ext cx="3860392" cy="3860392"/>
        </a:xfrm>
        <a:custGeom>
          <a:avLst/>
          <a:gdLst/>
          <a:ahLst/>
          <a:cxnLst/>
          <a:rect l="0" t="0" r="0" b="0"/>
          <a:pathLst>
            <a:path>
              <a:moveTo>
                <a:pt x="3857738" y="1829022"/>
              </a:moveTo>
              <a:arcTo wR="1930196" hR="1930196" stAng="21419725" swAng="2196672"/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9414C8-B6F6-4C99-85EC-A1AD9E1B5109}">
      <dsp:nvSpPr>
        <dsp:cNvPr id="0" name=""/>
        <dsp:cNvSpPr/>
      </dsp:nvSpPr>
      <dsp:spPr>
        <a:xfrm>
          <a:off x="3199039" y="3493907"/>
          <a:ext cx="1486000" cy="9659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почва</a:t>
          </a:r>
          <a:endParaRPr lang="ru-RU" sz="2200" kern="1200" dirty="0"/>
        </a:p>
      </dsp:txBody>
      <dsp:txXfrm>
        <a:off x="3199039" y="3493907"/>
        <a:ext cx="1486000" cy="965900"/>
      </dsp:txXfrm>
    </dsp:sp>
    <dsp:sp modelId="{A6CC721C-61A6-4B7A-B16C-F72DF7A24BFA}">
      <dsp:nvSpPr>
        <dsp:cNvPr id="0" name=""/>
        <dsp:cNvSpPr/>
      </dsp:nvSpPr>
      <dsp:spPr>
        <a:xfrm>
          <a:off x="877302" y="485100"/>
          <a:ext cx="3860392" cy="3860392"/>
        </a:xfrm>
        <a:custGeom>
          <a:avLst/>
          <a:gdLst/>
          <a:ahLst/>
          <a:cxnLst/>
          <a:rect l="0" t="0" r="0" b="0"/>
          <a:pathLst>
            <a:path>
              <a:moveTo>
                <a:pt x="2314065" y="3821835"/>
              </a:moveTo>
              <a:arcTo wR="1930196" hR="1930196" stAng="4711726" swAng="1376547"/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6BF18F-FAAB-4E41-8880-C3A06DE0A80B}">
      <dsp:nvSpPr>
        <dsp:cNvPr id="0" name=""/>
        <dsp:cNvSpPr/>
      </dsp:nvSpPr>
      <dsp:spPr>
        <a:xfrm>
          <a:off x="929958" y="3493907"/>
          <a:ext cx="1486000" cy="9659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рельеф</a:t>
          </a:r>
          <a:endParaRPr lang="ru-RU" sz="2200" kern="1200" dirty="0"/>
        </a:p>
      </dsp:txBody>
      <dsp:txXfrm>
        <a:off x="929958" y="3493907"/>
        <a:ext cx="1486000" cy="965900"/>
      </dsp:txXfrm>
    </dsp:sp>
    <dsp:sp modelId="{D9678FDC-91AB-441D-A4EB-3830687D26B8}">
      <dsp:nvSpPr>
        <dsp:cNvPr id="0" name=""/>
        <dsp:cNvSpPr/>
      </dsp:nvSpPr>
      <dsp:spPr>
        <a:xfrm>
          <a:off x="877302" y="485100"/>
          <a:ext cx="3860392" cy="3860392"/>
        </a:xfrm>
        <a:custGeom>
          <a:avLst/>
          <a:gdLst/>
          <a:ahLst/>
          <a:cxnLst/>
          <a:rect l="0" t="0" r="0" b="0"/>
          <a:pathLst>
            <a:path>
              <a:moveTo>
                <a:pt x="322617" y="2998535"/>
              </a:moveTo>
              <a:arcTo wR="1930196" hR="1930196" stAng="8783603" swAng="2196672"/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B6A08F-6311-40CF-9D97-61BBDB4C7086}">
      <dsp:nvSpPr>
        <dsp:cNvPr id="0" name=""/>
        <dsp:cNvSpPr/>
      </dsp:nvSpPr>
      <dsp:spPr>
        <a:xfrm>
          <a:off x="228773" y="1335883"/>
          <a:ext cx="1486000" cy="96590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климат</a:t>
          </a:r>
          <a:endParaRPr lang="ru-RU" sz="2200" kern="1200" dirty="0"/>
        </a:p>
      </dsp:txBody>
      <dsp:txXfrm>
        <a:off x="228773" y="1335883"/>
        <a:ext cx="1486000" cy="965900"/>
      </dsp:txXfrm>
    </dsp:sp>
    <dsp:sp modelId="{423231C8-D870-4430-8165-0EC3D65EE79B}">
      <dsp:nvSpPr>
        <dsp:cNvPr id="0" name=""/>
        <dsp:cNvSpPr/>
      </dsp:nvSpPr>
      <dsp:spPr>
        <a:xfrm>
          <a:off x="877302" y="485100"/>
          <a:ext cx="3860392" cy="3860392"/>
        </a:xfrm>
        <a:custGeom>
          <a:avLst/>
          <a:gdLst/>
          <a:ahLst/>
          <a:cxnLst/>
          <a:rect l="0" t="0" r="0" b="0"/>
          <a:pathLst>
            <a:path>
              <a:moveTo>
                <a:pt x="336254" y="841615"/>
              </a:moveTo>
              <a:arcTo wR="1930196" hR="1930196" stAng="12859866" swAng="1962018"/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7AAFD1-BC30-467F-A566-1F0F6D1184F4}" type="datetimeFigureOut">
              <a:rPr lang="ru-RU" smtClean="0"/>
              <a:pPr/>
              <a:t>20.03.2013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21E5F5-941E-4C40-AB2B-F7055C2C4E6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19D94-E049-403D-8370-1E3CB38F6CA1}" type="datetime1">
              <a:rPr lang="ru-RU" smtClean="0"/>
              <a:pPr/>
              <a:t>20.03.2013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BA0DD-3CBB-428D-8A5D-9D128AA782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27AC9-2948-4459-9213-91C8C5CE9B01}" type="datetime1">
              <a:rPr lang="ru-RU" smtClean="0"/>
              <a:pPr/>
              <a:t>20.03.2013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BA0DD-3CBB-428D-8A5D-9D128AA782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6305C-1816-4D88-8DD8-30E6287FAE84}" type="datetime1">
              <a:rPr lang="ru-RU" smtClean="0"/>
              <a:pPr/>
              <a:t>20.03.2013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BA0DD-3CBB-428D-8A5D-9D128AA782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FE803-2DEB-4499-8C25-4B8FB273C61B}" type="datetime1">
              <a:rPr lang="ru-RU" smtClean="0"/>
              <a:pPr/>
              <a:t>20.03.2013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BA0DD-3CBB-428D-8A5D-9D128AA782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80B6F-C84C-49A7-BD45-CAB4C5C19BF7}" type="datetime1">
              <a:rPr lang="ru-RU" smtClean="0"/>
              <a:pPr/>
              <a:t>20.03.2013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BA0DD-3CBB-428D-8A5D-9D128AA782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C08BA-E5EE-4973-9113-363C89A2A337}" type="datetime1">
              <a:rPr lang="ru-RU" smtClean="0"/>
              <a:pPr/>
              <a:t>20.03.2013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BA0DD-3CBB-428D-8A5D-9D128AA782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2E780-51DC-41A6-A3E5-3D67E5E59774}" type="datetime1">
              <a:rPr lang="ru-RU" smtClean="0"/>
              <a:pPr/>
              <a:t>20.03.2013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BA0DD-3CBB-428D-8A5D-9D128AA782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1D1A7-62A9-4C53-B6BF-33C546CB0AF8}" type="datetime1">
              <a:rPr lang="ru-RU" smtClean="0"/>
              <a:pPr/>
              <a:t>20.03.2013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BA0DD-3CBB-428D-8A5D-9D128AA782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C000B-62C2-48A6-B4D0-C1F49FDB6A92}" type="datetime1">
              <a:rPr lang="ru-RU" smtClean="0"/>
              <a:pPr/>
              <a:t>20.03.2013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BA0DD-3CBB-428D-8A5D-9D128AA782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78BB7-F5D8-4204-8C16-FD09CCAC3163}" type="datetime1">
              <a:rPr lang="ru-RU" smtClean="0"/>
              <a:pPr/>
              <a:t>20.03.2013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BA0DD-3CBB-428D-8A5D-9D128AA782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D26D3-DE00-49E1-850B-376F8A57FDE3}" type="datetime1">
              <a:rPr lang="ru-RU" smtClean="0"/>
              <a:pPr/>
              <a:t>20.03.2013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BA0DD-3CBB-428D-8A5D-9D128AA782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9C74E1-FE57-4819-8C40-C0F9BBCF4A38}" type="datetime1">
              <a:rPr lang="ru-RU" smtClean="0"/>
              <a:pPr/>
              <a:t>20.03.2013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1BA0DD-3CBB-428D-8A5D-9D128AA7826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edge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13" Type="http://schemas.openxmlformats.org/officeDocument/2006/relationships/slide" Target="slide15.xml"/><Relationship Id="rId18" Type="http://schemas.openxmlformats.org/officeDocument/2006/relationships/slide" Target="slide20.xml"/><Relationship Id="rId26" Type="http://schemas.openxmlformats.org/officeDocument/2006/relationships/slide" Target="slide28.xml"/><Relationship Id="rId3" Type="http://schemas.openxmlformats.org/officeDocument/2006/relationships/slide" Target="slide5.xml"/><Relationship Id="rId21" Type="http://schemas.openxmlformats.org/officeDocument/2006/relationships/slide" Target="slide23.xml"/><Relationship Id="rId7" Type="http://schemas.openxmlformats.org/officeDocument/2006/relationships/slide" Target="slide9.xml"/><Relationship Id="rId12" Type="http://schemas.openxmlformats.org/officeDocument/2006/relationships/slide" Target="slide14.xml"/><Relationship Id="rId17" Type="http://schemas.openxmlformats.org/officeDocument/2006/relationships/slide" Target="slide19.xml"/><Relationship Id="rId25" Type="http://schemas.openxmlformats.org/officeDocument/2006/relationships/slide" Target="slide27.xml"/><Relationship Id="rId2" Type="http://schemas.openxmlformats.org/officeDocument/2006/relationships/slide" Target="slide4.xml"/><Relationship Id="rId16" Type="http://schemas.openxmlformats.org/officeDocument/2006/relationships/slide" Target="slide18.xml"/><Relationship Id="rId20" Type="http://schemas.openxmlformats.org/officeDocument/2006/relationships/slide" Target="slide22.xml"/><Relationship Id="rId29" Type="http://schemas.openxmlformats.org/officeDocument/2006/relationships/slide" Target="slide3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11" Type="http://schemas.openxmlformats.org/officeDocument/2006/relationships/slide" Target="slide13.xml"/><Relationship Id="rId24" Type="http://schemas.openxmlformats.org/officeDocument/2006/relationships/slide" Target="slide26.xml"/><Relationship Id="rId5" Type="http://schemas.openxmlformats.org/officeDocument/2006/relationships/slide" Target="slide7.xml"/><Relationship Id="rId15" Type="http://schemas.openxmlformats.org/officeDocument/2006/relationships/slide" Target="slide17.xml"/><Relationship Id="rId23" Type="http://schemas.openxmlformats.org/officeDocument/2006/relationships/slide" Target="slide25.xml"/><Relationship Id="rId28" Type="http://schemas.openxmlformats.org/officeDocument/2006/relationships/slide" Target="slide30.xml"/><Relationship Id="rId10" Type="http://schemas.openxmlformats.org/officeDocument/2006/relationships/slide" Target="slide12.xml"/><Relationship Id="rId19" Type="http://schemas.openxmlformats.org/officeDocument/2006/relationships/slide" Target="slide21.xml"/><Relationship Id="rId31" Type="http://schemas.openxmlformats.org/officeDocument/2006/relationships/slide" Target="slide33.xml"/><Relationship Id="rId4" Type="http://schemas.openxmlformats.org/officeDocument/2006/relationships/slide" Target="slide6.xml"/><Relationship Id="rId9" Type="http://schemas.openxmlformats.org/officeDocument/2006/relationships/slide" Target="slide11.xml"/><Relationship Id="rId14" Type="http://schemas.openxmlformats.org/officeDocument/2006/relationships/slide" Target="slide16.xml"/><Relationship Id="rId22" Type="http://schemas.openxmlformats.org/officeDocument/2006/relationships/slide" Target="slide24.xml"/><Relationship Id="rId27" Type="http://schemas.openxmlformats.org/officeDocument/2006/relationships/slide" Target="slide29.xml"/><Relationship Id="rId30" Type="http://schemas.openxmlformats.org/officeDocument/2006/relationships/slide" Target="slide3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3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" Target="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slide" Target="slide3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Relationship Id="rId4" Type="http://schemas.openxmlformats.org/officeDocument/2006/relationships/slide" Target="slide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vasily-sergeev.livejournal.com/3986972.html" TargetMode="External"/><Relationship Id="rId2" Type="http://schemas.openxmlformats.org/officeDocument/2006/relationships/hyperlink" Target="http://gorodnakarte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images.yandex.ru/" TargetMode="External"/><Relationship Id="rId4" Type="http://schemas.openxmlformats.org/officeDocument/2006/relationships/hyperlink" Target="http://subscribe.ru/catalog/rss.7191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000108"/>
            <a:ext cx="8215370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642910" y="274638"/>
            <a:ext cx="7586690" cy="1654164"/>
          </a:xfrm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rgbClr val="0070C0"/>
                </a:solidFill>
              </a:rPr>
              <a:t>Россия – </a:t>
            </a:r>
            <a:r>
              <a:rPr lang="ru-RU" sz="6000" b="1" dirty="0" smtClean="0">
                <a:solidFill>
                  <a:srgbClr val="0070C0"/>
                </a:solidFill>
              </a:rPr>
              <a:t>Родина </a:t>
            </a:r>
            <a:r>
              <a:rPr lang="ru-RU" sz="6000" b="1" dirty="0" smtClean="0">
                <a:solidFill>
                  <a:srgbClr val="0070C0"/>
                </a:solidFill>
              </a:rPr>
              <a:t>моя.</a:t>
            </a:r>
            <a:br>
              <a:rPr lang="ru-RU" sz="6000" b="1" dirty="0" smtClean="0">
                <a:solidFill>
                  <a:srgbClr val="0070C0"/>
                </a:solidFill>
              </a:rPr>
            </a:br>
            <a:r>
              <a:rPr lang="ru-RU" sz="4000" b="1" dirty="0" smtClean="0">
                <a:solidFill>
                  <a:srgbClr val="0070C0"/>
                </a:solidFill>
              </a:rPr>
              <a:t>Урок - повторение</a:t>
            </a:r>
            <a:endParaRPr lang="ru-RU" sz="4000" b="1" dirty="0">
              <a:solidFill>
                <a:srgbClr val="0070C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BA0DD-3CBB-428D-8A5D-9D128AA78269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072066" y="4357694"/>
            <a:ext cx="371477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Работу выполнила </a:t>
            </a:r>
          </a:p>
          <a:p>
            <a:r>
              <a:rPr lang="ru-RU" b="1" dirty="0" smtClean="0"/>
              <a:t>Кузнецова Надежда Борисовна</a:t>
            </a:r>
          </a:p>
          <a:p>
            <a:r>
              <a:rPr lang="ru-RU" b="1" dirty="0" smtClean="0"/>
              <a:t>Учитель географии, первой квалификационной категории, г. Красновишерск, </a:t>
            </a:r>
            <a:r>
              <a:rPr lang="ru-RU" b="1" dirty="0" smtClean="0"/>
              <a:t>П</a:t>
            </a:r>
            <a:r>
              <a:rPr lang="ru-RU" b="1" dirty="0" smtClean="0"/>
              <a:t>ермский край.</a:t>
            </a:r>
            <a:endParaRPr lang="ru-RU" b="1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6828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285728"/>
            <a:ext cx="8715436" cy="6286544"/>
          </a:xfrm>
          <a:prstGeom prst="rect">
            <a:avLst/>
          </a:prstGeom>
          <a:solidFill>
            <a:srgbClr val="92D050"/>
          </a:solidFill>
        </p:spPr>
        <p:txBody>
          <a:bodyPr wrap="none" lIns="91440" tIns="45720" rIns="91440" bIns="45720">
            <a:prstTxWarp prst="textCurveDown">
              <a:avLst/>
            </a:prstTxWarp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СВОЯ </a:t>
            </a:r>
            <a:r>
              <a:rPr lang="ru-RU" sz="5400" b="1" cap="all" dirty="0" smtClean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</a:rPr>
              <a:t>ИГРА</a:t>
            </a:r>
            <a:endParaRPr lang="ru-RU" sz="5400" b="1" cap="all" dirty="0">
              <a:ln w="0"/>
              <a:solidFill>
                <a:srgbClr val="0070C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BA0DD-3CBB-428D-8A5D-9D128AA78269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6828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Ход игры.</a:t>
            </a:r>
            <a:endParaRPr lang="ru-RU" b="1" dirty="0">
              <a:solidFill>
                <a:srgbClr val="0070C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14280" y="785794"/>
          <a:ext cx="8786875" cy="59511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8762"/>
                <a:gridCol w="1428760"/>
                <a:gridCol w="1500198"/>
                <a:gridCol w="1500198"/>
                <a:gridCol w="1500198"/>
                <a:gridCol w="1428759"/>
              </a:tblGrid>
              <a:tr h="1003652">
                <a:tc>
                  <a:txBody>
                    <a:bodyPr/>
                    <a:lstStyle/>
                    <a:p>
                      <a:r>
                        <a:rPr lang="ru-RU" dirty="0" smtClean="0"/>
                        <a:t>Разминка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hlinkClick r:id="rId2" action="ppaction://hlinksldjump"/>
                        </a:rPr>
                        <a:t>Разминка    10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</a:t>
                      </a:r>
                      <a:r>
                        <a:rPr lang="ru-RU" dirty="0" smtClean="0">
                          <a:hlinkClick r:id="rId3" action="ppaction://hlinksldjump"/>
                        </a:rPr>
                        <a:t>Разминка      20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hlinkClick r:id="rId4" action="ppaction://hlinksldjump"/>
                        </a:rPr>
                        <a:t>Разминка      30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hlinkClick r:id="rId5" action="ppaction://hlinksldjump"/>
                        </a:rPr>
                        <a:t>Разминка      40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hlinkClick r:id="rId6" action="ppaction://hlinksldjump"/>
                        </a:rPr>
                        <a:t>Разминка      50</a:t>
                      </a:r>
                      <a:endParaRPr lang="ru-RU" dirty="0"/>
                    </a:p>
                  </a:txBody>
                  <a:tcPr/>
                </a:tc>
              </a:tr>
              <a:tr h="1102162">
                <a:tc>
                  <a:txBody>
                    <a:bodyPr/>
                    <a:lstStyle/>
                    <a:p>
                      <a:r>
                        <a:rPr lang="ru-RU" b="1" dirty="0" smtClean="0"/>
                        <a:t>Что это за объект?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 </a:t>
                      </a:r>
                      <a:r>
                        <a:rPr lang="ru-RU" dirty="0" smtClean="0">
                          <a:hlinkClick r:id="rId7" action="ppaction://hlinksldjump"/>
                        </a:rPr>
                        <a:t>Что это за объект?         10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</a:t>
                      </a:r>
                      <a:r>
                        <a:rPr lang="ru-RU" dirty="0" smtClean="0">
                          <a:hlinkClick r:id="rId8" action="ppaction://hlinksldjump"/>
                        </a:rPr>
                        <a:t>Что это за объект?   20</a:t>
                      </a:r>
                      <a:r>
                        <a:rPr lang="ru-RU" dirty="0" smtClean="0"/>
                        <a:t>  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</a:t>
                      </a:r>
                      <a:r>
                        <a:rPr lang="ru-RU" dirty="0" smtClean="0">
                          <a:hlinkClick r:id="rId9" action="ppaction://hlinksldjump"/>
                        </a:rPr>
                        <a:t>Что это за объект?      30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</a:t>
                      </a:r>
                      <a:r>
                        <a:rPr lang="ru-RU" dirty="0" smtClean="0">
                          <a:hlinkClick r:id="rId10" action="ppaction://hlinksldjump"/>
                        </a:rPr>
                        <a:t>Что это за объект?         40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</a:t>
                      </a:r>
                      <a:r>
                        <a:rPr lang="ru-RU" dirty="0" smtClean="0">
                          <a:hlinkClick r:id="rId11" action="ppaction://hlinksldjump"/>
                        </a:rPr>
                        <a:t>Что это за объект?       50</a:t>
                      </a:r>
                      <a:endParaRPr lang="ru-RU" dirty="0"/>
                    </a:p>
                  </a:txBody>
                  <a:tcPr/>
                </a:tc>
              </a:tr>
              <a:tr h="638554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Какой</a:t>
                      </a:r>
                      <a:r>
                        <a:rPr lang="ru-RU" b="1" baseline="0" dirty="0" smtClean="0"/>
                        <a:t> ПК?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hlinkClick r:id="rId12" action="ppaction://hlinksldjump"/>
                        </a:rPr>
                        <a:t>Какой ПК?          10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hlinkClick r:id="rId13" action="ppaction://hlinksldjump"/>
                        </a:rPr>
                        <a:t>Какой ПК?        20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hlinkClick r:id="rId14" action="ppaction://hlinksldjump"/>
                        </a:rPr>
                        <a:t>Какой ПК?       30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hlinkClick r:id="rId15" action="ppaction://hlinksldjump"/>
                        </a:rPr>
                        <a:t>Какой ПК?   40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hlinkClick r:id="rId16" action="ppaction://hlinksldjump"/>
                        </a:rPr>
                        <a:t>Какой ПК?           50</a:t>
                      </a:r>
                      <a:endParaRPr lang="ru-RU" dirty="0" smtClean="0"/>
                    </a:p>
                  </a:txBody>
                  <a:tcPr/>
                </a:tc>
              </a:tr>
              <a:tr h="1102162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Полезные </a:t>
                      </a:r>
                      <a:r>
                        <a:rPr lang="ru-RU" b="1" dirty="0" smtClean="0"/>
                        <a:t>ископаемые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hlinkClick r:id="rId17" action="ppaction://hlinksldjump"/>
                        </a:rPr>
                        <a:t>Полезные ископаемые 10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hlinkClick r:id="rId18" action="ppaction://hlinksldjump"/>
                        </a:rPr>
                        <a:t>Полезные ископаемые 20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hlinkClick r:id="rId19" action="ppaction://hlinksldjump"/>
                        </a:rPr>
                        <a:t>Полезные ископаемые  30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hlinkClick r:id="rId20" action="ppaction://hlinksldjump"/>
                        </a:rPr>
                        <a:t>Полезные ископаемые 40  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hlinkClick r:id="rId21" action="ppaction://hlinksldjump"/>
                        </a:rPr>
                        <a:t>Полезные ископаемые  50</a:t>
                      </a:r>
                      <a:endParaRPr lang="ru-RU" dirty="0"/>
                    </a:p>
                  </a:txBody>
                  <a:tcPr/>
                </a:tc>
              </a:tr>
              <a:tr h="909225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Климат и</a:t>
                      </a:r>
                    </a:p>
                    <a:p>
                      <a:r>
                        <a:rPr lang="ru-RU" b="1" dirty="0" smtClean="0"/>
                        <a:t>Внутренние воды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hlinkClick r:id="rId22" action="ppaction://hlinksldjump"/>
                        </a:rPr>
                        <a:t>Климат и внутренние воды  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hlinkClick r:id="rId23" action="ppaction://hlinksldjump"/>
                        </a:rPr>
                        <a:t>Климат и внутренние воды  20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hlinkClick r:id="rId24" action="ppaction://hlinksldjump"/>
                        </a:rPr>
                        <a:t>Климат и внутренние воды  30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hlinkClick r:id="rId25" action="ppaction://hlinksldjump"/>
                        </a:rPr>
                        <a:t>Климат и внутренние воды  40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hlinkClick r:id="rId26" action="ppaction://hlinksldjump"/>
                        </a:rPr>
                        <a:t>Климат и внутренние воды  50</a:t>
                      </a:r>
                      <a:endParaRPr lang="ru-RU" dirty="0"/>
                    </a:p>
                  </a:txBody>
                  <a:tcPr/>
                </a:tc>
              </a:tr>
              <a:tr h="1102162">
                <a:tc>
                  <a:txBody>
                    <a:bodyPr/>
                    <a:lstStyle/>
                    <a:p>
                      <a:r>
                        <a:rPr lang="ru-RU" b="1" dirty="0" smtClean="0"/>
                        <a:t>Разное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hlinkClick r:id="rId27" action="ppaction://hlinksldjump"/>
                        </a:rPr>
                        <a:t> Разное  10               О чем идет речь?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hlinkClick r:id="rId28" action="ppaction://hlinksldjump"/>
                        </a:rPr>
                        <a:t>Разное   20        Что показывает схема?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hlinkClick r:id="rId29" action="ppaction://hlinksldjump"/>
                        </a:rPr>
                        <a:t>Разное   30                        Вспомни      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hlinkClick r:id="rId30" action="ppaction://hlinksldjump"/>
                        </a:rPr>
                        <a:t>Разное   40            Что и где?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hlinkClick r:id="rId31" action="ppaction://hlinksldjump"/>
                        </a:rPr>
                        <a:t>Разное   50                    Где это место?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BA0DD-3CBB-428D-8A5D-9D128AA78269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86238" cy="796908"/>
          </a:xfrm>
        </p:spPr>
        <p:txBody>
          <a:bodyPr>
            <a:normAutofit/>
          </a:bodyPr>
          <a:lstStyle/>
          <a:p>
            <a:pPr algn="l"/>
            <a:r>
              <a:rPr lang="ru-RU" b="1" dirty="0" smtClean="0">
                <a:solidFill>
                  <a:srgbClr val="0070C0"/>
                </a:solidFill>
                <a:hlinkClick r:id="rId2" action="ppaction://hlinksldjump"/>
              </a:rPr>
              <a:t>Разминка  </a:t>
            </a:r>
            <a:r>
              <a:rPr lang="ru-RU" dirty="0" smtClean="0">
                <a:hlinkClick r:id="rId2" action="ppaction://hlinksldjump"/>
              </a:rPr>
              <a:t>  10</a:t>
            </a:r>
            <a:endParaRPr lang="ru-RU" dirty="0">
              <a:hlinkClick r:id="rId2" action="ppaction://hlinksldjump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1.  Пролив между Японскими островами и Курильскими островами.</a:t>
            </a:r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2.  Самый большой полуостров на севере России.</a:t>
            </a:r>
            <a:endParaRPr lang="ru-RU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7" y="1428736"/>
            <a:ext cx="2777509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7" y="3714752"/>
            <a:ext cx="3100409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5929322" y="5572140"/>
            <a:ext cx="164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П-ов Таймыр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BA0DD-3CBB-428D-8A5D-9D128AA78269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8" name="Управляющая кнопка: домой 7">
            <a:hlinkClick r:id="rId2" action="ppaction://hlinksldjump" highlightClick="1"/>
          </p:cNvPr>
          <p:cNvSpPr/>
          <p:nvPr/>
        </p:nvSpPr>
        <p:spPr>
          <a:xfrm>
            <a:off x="642910" y="5715016"/>
            <a:ext cx="542350" cy="68522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329114" cy="868346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Разминка   </a:t>
            </a:r>
            <a:r>
              <a:rPr lang="ru-RU" dirty="0" smtClean="0"/>
              <a:t>   20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28596" y="1571612"/>
            <a:ext cx="4038600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Крайняя восточная точка России</a:t>
            </a:r>
          </a:p>
          <a:p>
            <a:pPr marL="514350" indent="-514350">
              <a:buFont typeface="+mj-lt"/>
              <a:buAutoNum type="arabicPeriod"/>
            </a:pP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Горы, разделяющие территорию страны на две части света.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5214942" y="571480"/>
            <a:ext cx="3786214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5286380" y="3000372"/>
            <a:ext cx="1564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Мыс Дежнева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3643314"/>
            <a:ext cx="3786214" cy="2881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BA0DD-3CBB-428D-8A5D-9D128AA78269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9" name="Управляющая кнопка: домой 8">
            <a:hlinkClick r:id="rId4" action="ppaction://hlinksldjump" highlightClick="1"/>
          </p:cNvPr>
          <p:cNvSpPr/>
          <p:nvPr/>
        </p:nvSpPr>
        <p:spPr>
          <a:xfrm>
            <a:off x="642910" y="5715016"/>
            <a:ext cx="542350" cy="68522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5214942" y="6072206"/>
            <a:ext cx="1586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Уральские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14800" cy="72547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70C0"/>
                </a:solidFill>
                <a:hlinkClick r:id="rId2" action="ppaction://hlinksldjump"/>
              </a:rPr>
              <a:t>Разминка </a:t>
            </a:r>
            <a:r>
              <a:rPr lang="ru-RU" dirty="0" smtClean="0">
                <a:hlinkClick r:id="rId2" action="ppaction://hlinksldjump"/>
              </a:rPr>
              <a:t>     30</a:t>
            </a:r>
            <a:endParaRPr lang="ru-RU" dirty="0">
              <a:hlinkClick r:id="rId2" action="ppaction://hlinksldjump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000108"/>
            <a:ext cx="4038600" cy="5126055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Возвышенность, на которой Волга берет начало.</a:t>
            </a:r>
          </a:p>
          <a:p>
            <a:pPr marL="514350" indent="-514350">
              <a:buFont typeface="+mj-lt"/>
              <a:buAutoNum type="arabicPeriod"/>
            </a:pP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Самая длинная река России.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129417"/>
            <a:ext cx="3643338" cy="2870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3143248"/>
            <a:ext cx="3786214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5072066" y="2571744"/>
            <a:ext cx="13631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Валдайская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72066" y="5786454"/>
            <a:ext cx="577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Обь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BA0DD-3CBB-428D-8A5D-9D128AA78269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11" name="Управляющая кнопка: домой 10">
            <a:hlinkClick r:id="rId2" action="ppaction://hlinksldjump" highlightClick="1"/>
          </p:cNvPr>
          <p:cNvSpPr/>
          <p:nvPr/>
        </p:nvSpPr>
        <p:spPr>
          <a:xfrm>
            <a:off x="642910" y="5715016"/>
            <a:ext cx="542350" cy="68522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14800" cy="868346"/>
          </a:xfrm>
        </p:spPr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  <a:hlinkClick r:id="rId2" action="ppaction://hlinksldjump"/>
              </a:rPr>
              <a:t>Разминка  </a:t>
            </a:r>
            <a:r>
              <a:rPr lang="ru-RU" dirty="0" smtClean="0">
                <a:hlinkClick r:id="rId2" action="ppaction://hlinksldjump"/>
              </a:rPr>
              <a:t>    40</a:t>
            </a:r>
            <a:endParaRPr lang="ru-RU" dirty="0">
              <a:hlinkClick r:id="rId2" action="ppaction://hlinksldjump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142984"/>
            <a:ext cx="4038600" cy="4983179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Полуостров, на котором жители самыми первыми встречают новый год.</a:t>
            </a:r>
          </a:p>
          <a:p>
            <a:pPr marL="514350" indent="-514350">
              <a:buFont typeface="+mj-lt"/>
              <a:buAutoNum type="arabicPeriod"/>
            </a:pP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Какую реку образуют при слиянии Бия и Катунь?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0"/>
            <a:ext cx="3714776" cy="2842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5072066" y="2357430"/>
            <a:ext cx="1497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Чукотский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81499" y="3143247"/>
            <a:ext cx="4548219" cy="3411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4500562" y="6000768"/>
            <a:ext cx="791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Обь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BA0DD-3CBB-428D-8A5D-9D128AA78269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10" name="Управляющая кнопка: домой 9">
            <a:hlinkClick r:id="rId2" action="ppaction://hlinksldjump" highlightClick="1"/>
          </p:cNvPr>
          <p:cNvSpPr/>
          <p:nvPr/>
        </p:nvSpPr>
        <p:spPr>
          <a:xfrm>
            <a:off x="642910" y="5715016"/>
            <a:ext cx="542350" cy="68522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43362" cy="72547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70C0"/>
                </a:solidFill>
                <a:hlinkClick r:id="rId2" action="ppaction://hlinksldjump"/>
              </a:rPr>
              <a:t>Разминка   </a:t>
            </a:r>
            <a:r>
              <a:rPr lang="ru-RU" dirty="0" smtClean="0">
                <a:hlinkClick r:id="rId2" action="ppaction://hlinksldjump"/>
              </a:rPr>
              <a:t>   50</a:t>
            </a:r>
            <a:endParaRPr lang="ru-RU" dirty="0">
              <a:hlinkClick r:id="rId2" action="ppaction://hlinksldjump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142984"/>
            <a:ext cx="4038600" cy="4983179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Самый «горячий и  огненный»  полуостров России?</a:t>
            </a:r>
          </a:p>
          <a:p>
            <a:pPr marL="514350" indent="-514350">
              <a:buFont typeface="+mj-lt"/>
              <a:buAutoNum type="arabicPeriod"/>
            </a:pP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Название устья, когда оно превращается в  залив.</a:t>
            </a:r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285728"/>
            <a:ext cx="3714776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5143504" y="2500306"/>
            <a:ext cx="1132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Камчатка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67251" y="3428999"/>
            <a:ext cx="4048153" cy="3036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4857752" y="6072206"/>
            <a:ext cx="1074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эстуарий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BA0DD-3CBB-428D-8A5D-9D128AA78269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10" name="Управляющая кнопка: домой 9">
            <a:hlinkClick r:id="rId2" action="ppaction://hlinksldjump" highlightClick="1"/>
          </p:cNvPr>
          <p:cNvSpPr/>
          <p:nvPr/>
        </p:nvSpPr>
        <p:spPr>
          <a:xfrm>
            <a:off x="642910" y="5715016"/>
            <a:ext cx="542350" cy="68522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Что это за объект?         </a:t>
            </a:r>
            <a:r>
              <a:rPr lang="ru-RU" dirty="0" smtClean="0"/>
              <a:t>10</a:t>
            </a:r>
            <a:r>
              <a:rPr lang="en-US" dirty="0" smtClean="0"/>
              <a:t/>
            </a:r>
            <a:br>
              <a:rPr lang="en-US" dirty="0" smtClean="0"/>
            </a:b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Это море, хоть и находится в европейской части нашей страны, близко к течению Североатлантическому,  одно из самых холодных в России.</a:t>
            </a:r>
            <a:endParaRPr lang="ru-RU" sz="24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BA0DD-3CBB-428D-8A5D-9D128AA78269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7" name="Управляющая кнопка: домой 6">
            <a:hlinkClick r:id="rId2" action="ppaction://hlinksldjump" highlightClick="1"/>
          </p:cNvPr>
          <p:cNvSpPr/>
          <p:nvPr/>
        </p:nvSpPr>
        <p:spPr>
          <a:xfrm>
            <a:off x="642910" y="5715016"/>
            <a:ext cx="542350" cy="68522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0" y="714356"/>
            <a:ext cx="5286411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4000496" y="5643578"/>
            <a:ext cx="1357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Белое море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614998" cy="796908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70C0"/>
                </a:solidFill>
                <a:hlinkClick r:id="rId2" action="ppaction://hlinksldjump"/>
              </a:rPr>
              <a:t>Что это за объект? </a:t>
            </a:r>
            <a:r>
              <a:rPr lang="ru-RU" dirty="0" smtClean="0">
                <a:hlinkClick r:id="rId2" action="ppaction://hlinksldjump"/>
              </a:rPr>
              <a:t>20</a:t>
            </a:r>
            <a:endParaRPr lang="ru-RU" dirty="0">
              <a:hlinkClick r:id="rId2" action="ppaction://hlinksldjump"/>
            </a:endParaRPr>
          </a:p>
        </p:txBody>
      </p:sp>
      <p:pic>
        <p:nvPicPr>
          <p:cNvPr id="4" name="Содержимое 3"/>
          <p:cNvPicPr>
            <a:picLocks noGrp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500034" y="1142984"/>
            <a:ext cx="5400684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6357950" y="1600200"/>
            <a:ext cx="2328850" cy="4525963"/>
          </a:xfrm>
        </p:spPr>
        <p:txBody>
          <a:bodyPr/>
          <a:lstStyle/>
          <a:p>
            <a:r>
              <a:rPr lang="ru-RU" dirty="0" smtClean="0"/>
              <a:t>Исток реки, которая является символом России.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BA0DD-3CBB-428D-8A5D-9D128AA78269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7" name="Управляющая кнопка: домой 6">
            <a:hlinkClick r:id="rId2" action="ppaction://hlinksldjump" highlightClick="1"/>
          </p:cNvPr>
          <p:cNvSpPr/>
          <p:nvPr/>
        </p:nvSpPr>
        <p:spPr>
          <a:xfrm>
            <a:off x="642910" y="5715016"/>
            <a:ext cx="542350" cy="68522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2643174" y="5214950"/>
            <a:ext cx="966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Р. Волга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257808" cy="86834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Что это за объект? </a:t>
            </a:r>
            <a:r>
              <a:rPr lang="ru-RU" dirty="0" smtClean="0"/>
              <a:t>30</a:t>
            </a:r>
            <a:endParaRPr lang="ru-RU" dirty="0"/>
          </a:p>
        </p:txBody>
      </p:sp>
      <p:pic>
        <p:nvPicPr>
          <p:cNvPr id="4" name="Содержимое 3"/>
          <p:cNvPicPr>
            <a:picLocks noGrp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00034" y="1428736"/>
            <a:ext cx="4714908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5715008" y="1600200"/>
            <a:ext cx="2971792" cy="4525963"/>
          </a:xfrm>
        </p:spPr>
        <p:txBody>
          <a:bodyPr/>
          <a:lstStyle/>
          <a:p>
            <a:r>
              <a:rPr lang="ru-RU" dirty="0" smtClean="0"/>
              <a:t>Горы в Западной Сибири, у которых вершины, покрытые снегом, называют БЕЛКАМИ.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BA0DD-3CBB-428D-8A5D-9D128AA78269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7" name="Управляющая кнопка: домой 6">
            <a:hlinkClick r:id="rId3" action="ppaction://hlinksldjump" highlightClick="1"/>
          </p:cNvPr>
          <p:cNvSpPr/>
          <p:nvPr/>
        </p:nvSpPr>
        <p:spPr>
          <a:xfrm>
            <a:off x="642910" y="5715016"/>
            <a:ext cx="542350" cy="68522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428992" y="5143512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Горы Алтай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543560" cy="939784"/>
          </a:xfrm>
        </p:spPr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Что это за объект?  </a:t>
            </a:r>
            <a:r>
              <a:rPr lang="ru-RU" dirty="0" smtClean="0"/>
              <a:t>40</a:t>
            </a:r>
            <a:endParaRPr lang="ru-RU" dirty="0"/>
          </a:p>
        </p:txBody>
      </p:sp>
      <p:pic>
        <p:nvPicPr>
          <p:cNvPr id="4" name="Содержимое 3"/>
          <p:cNvPicPr>
            <a:picLocks noGrp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85720" y="1142984"/>
            <a:ext cx="4972056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5857884" y="714356"/>
            <a:ext cx="2828916" cy="5411807"/>
          </a:xfrm>
        </p:spPr>
        <p:txBody>
          <a:bodyPr/>
          <a:lstStyle/>
          <a:p>
            <a:r>
              <a:rPr lang="ru-RU" dirty="0" smtClean="0"/>
              <a:t>Озеро – мировой рекордсмен по глубине.</a:t>
            </a:r>
          </a:p>
          <a:p>
            <a:r>
              <a:rPr lang="ru-RU" dirty="0" smtClean="0"/>
              <a:t>Находится в тектонической впадине, возраст 170 млн. лет.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BA0DD-3CBB-428D-8A5D-9D128AA78269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7" name="Управляющая кнопка: домой 6">
            <a:hlinkClick r:id="rId3" action="ppaction://hlinksldjump" highlightClick="1"/>
          </p:cNvPr>
          <p:cNvSpPr/>
          <p:nvPr/>
        </p:nvSpPr>
        <p:spPr>
          <a:xfrm>
            <a:off x="642910" y="5715016"/>
            <a:ext cx="542350" cy="68522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714744" y="5357826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Оз. Байкал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400684" cy="868346"/>
          </a:xfrm>
        </p:spPr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Что это за объект? </a:t>
            </a:r>
            <a:r>
              <a:rPr lang="ru-RU" dirty="0" smtClean="0"/>
              <a:t>50</a:t>
            </a:r>
            <a:endParaRPr lang="ru-RU" dirty="0"/>
          </a:p>
        </p:txBody>
      </p:sp>
      <p:pic>
        <p:nvPicPr>
          <p:cNvPr id="4" name="Содержимое 3"/>
          <p:cNvPicPr>
            <a:picLocks noGrp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57200" y="1285860"/>
            <a:ext cx="4686304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5857884" y="500042"/>
            <a:ext cx="2828916" cy="5626121"/>
          </a:xfrm>
        </p:spPr>
        <p:txBody>
          <a:bodyPr/>
          <a:lstStyle/>
          <a:p>
            <a:r>
              <a:rPr lang="ru-RU" dirty="0" smtClean="0"/>
              <a:t>Пролив на востоке, разделяющий материк и самый большой Российский остров на востоке.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BA0DD-3CBB-428D-8A5D-9D128AA78269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7" name="Управляющая кнопка: домой 6">
            <a:hlinkClick r:id="rId3" action="ppaction://hlinksldjump" highlightClick="1"/>
          </p:cNvPr>
          <p:cNvSpPr/>
          <p:nvPr/>
        </p:nvSpPr>
        <p:spPr>
          <a:xfrm>
            <a:off x="642910" y="5715016"/>
            <a:ext cx="542350" cy="68522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857488" y="5000636"/>
            <a:ext cx="1973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Татарский пролив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b="1" dirty="0" smtClean="0">
                <a:solidFill>
                  <a:srgbClr val="0070C0"/>
                </a:solidFill>
              </a:rPr>
              <a:t>Какой ПК?          10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5"/>
            <a:ext cx="4329114" cy="285752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Она одна из самых крупных  в мире. Имеет высоты не выше 200 метров над уровнем моря, но все же на востоке есть высота 291м. Ее общий уклон к северу. Это можно доказать по рекам, протекающим по территории этого ПК.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BA0DD-3CBB-428D-8A5D-9D128AA78269}" type="slidenum">
              <a:rPr lang="ru-RU" smtClean="0"/>
              <a:pPr/>
              <a:t>14</a:t>
            </a:fld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260395"/>
            <a:ext cx="7929618" cy="510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4929190" y="6072206"/>
            <a:ext cx="3212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solidFill>
                  <a:srgbClr val="FFFF00"/>
                </a:solidFill>
              </a:rPr>
              <a:t>Западно</a:t>
            </a:r>
            <a:r>
              <a:rPr lang="ru-RU" b="1" dirty="0" smtClean="0">
                <a:solidFill>
                  <a:srgbClr val="FFFF00"/>
                </a:solidFill>
              </a:rPr>
              <a:t> – Сибирская равнина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9" name="Управляющая кнопка: домой 8">
            <a:hlinkClick r:id="" action="ppaction://hlinkshowjump?jump=firstslide" highlightClick="1"/>
            <a:hlinkHover r:id="rId3" action="ppaction://hlinksldjump"/>
          </p:cNvPr>
          <p:cNvSpPr/>
          <p:nvPr/>
        </p:nvSpPr>
        <p:spPr>
          <a:xfrm>
            <a:off x="214282" y="5857892"/>
            <a:ext cx="642942" cy="64294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257676" cy="65403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Какой ПК?        20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6115064" cy="4214842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Этот объект имеет протяженность 2 тысячи 500 км с севера на юг. Тянется почти по 60 ⁰ в. д. Имеет средние и низкие высоты. Образовался комплекс в </a:t>
            </a:r>
            <a:r>
              <a:rPr lang="ru-RU" dirty="0" err="1" smtClean="0"/>
              <a:t>герцинскую</a:t>
            </a:r>
            <a:r>
              <a:rPr lang="ru-RU" dirty="0" smtClean="0"/>
              <a:t> складчатость.  Очень богат полезными ископаемыми, особенно рудами. Его соседями являются две великие равнины России.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BA0DD-3CBB-428D-8A5D-9D128AA78269}" type="slidenum">
              <a:rPr lang="ru-RU" smtClean="0"/>
              <a:pPr/>
              <a:t>15</a:t>
            </a:fld>
            <a:endParaRPr lang="ru-RU"/>
          </a:p>
        </p:txBody>
      </p:sp>
      <p:sp>
        <p:nvSpPr>
          <p:cNvPr id="7" name="Управляющая кнопка: домой 6">
            <a:hlinkClick r:id="rId2" action="ppaction://hlinksldjump" highlightClick="1"/>
          </p:cNvPr>
          <p:cNvSpPr/>
          <p:nvPr/>
        </p:nvSpPr>
        <p:spPr>
          <a:xfrm>
            <a:off x="285720" y="5857892"/>
            <a:ext cx="642942" cy="61378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1000108"/>
            <a:ext cx="76200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6000760" y="5500702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Уральские горы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ru-RU" b="1" dirty="0" smtClean="0">
                <a:solidFill>
                  <a:srgbClr val="0070C0"/>
                </a:solidFill>
              </a:rPr>
              <a:t>Какой ПК?       30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6472254" cy="3929089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Он (объект), самый южный на территории России. Он молодой, подвижный, высокий. </a:t>
            </a:r>
          </a:p>
          <a:p>
            <a:r>
              <a:rPr lang="ru-RU" dirty="0" smtClean="0"/>
              <a:t>Любимый жителями не только нашей страны, но и приезжими из других стран.  Самый знаменитый вид имеет двуглавую вершину. Находится между морями, только краем омывающими территорию России.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BA0DD-3CBB-428D-8A5D-9D128AA78269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7" name="Управляющая кнопка: домой 6">
            <a:hlinkClick r:id="rId2" action="ppaction://hlinksldjump" highlightClick="1"/>
          </p:cNvPr>
          <p:cNvSpPr/>
          <p:nvPr/>
        </p:nvSpPr>
        <p:spPr>
          <a:xfrm>
            <a:off x="214282" y="5786454"/>
            <a:ext cx="785818" cy="85725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1071546"/>
            <a:ext cx="7358113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6929454" y="5715016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Кавказ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ru-RU" b="1" dirty="0" smtClean="0">
                <a:solidFill>
                  <a:srgbClr val="0070C0"/>
                </a:solidFill>
              </a:rPr>
              <a:t>Какой ПК?   40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5"/>
            <a:ext cx="5543560" cy="3643338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Эта территория, среди всех территорий имеет самую богатую историю. На ней формировалось Российское государство,  на ней находятся самые древние города России.  Она одна из величайших в мире.</a:t>
            </a:r>
          </a:p>
          <a:p>
            <a:pPr>
              <a:buNone/>
            </a:pPr>
            <a:r>
              <a:rPr lang="ru-RU" dirty="0" smtClean="0"/>
              <a:t>   Имеет множество следов древнего оледенения.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BA0DD-3CBB-428D-8A5D-9D128AA78269}" type="slidenum">
              <a:rPr lang="ru-RU" smtClean="0"/>
              <a:pPr/>
              <a:t>17</a:t>
            </a:fld>
            <a:endParaRPr lang="ru-RU"/>
          </a:p>
        </p:txBody>
      </p:sp>
      <p:sp>
        <p:nvSpPr>
          <p:cNvPr id="7" name="Управляющая кнопка: домой 6">
            <a:hlinkClick r:id="rId2" action="ppaction://hlinksldjump" highlightClick="1"/>
          </p:cNvPr>
          <p:cNvSpPr/>
          <p:nvPr/>
        </p:nvSpPr>
        <p:spPr>
          <a:xfrm>
            <a:off x="214282" y="6000768"/>
            <a:ext cx="571504" cy="5715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1071546"/>
            <a:ext cx="8083236" cy="5124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6572264" y="5857892"/>
            <a:ext cx="1857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Русская равнина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829180" cy="796908"/>
          </a:xfrm>
        </p:spPr>
        <p:txBody>
          <a:bodyPr/>
          <a:lstStyle/>
          <a:p>
            <a:pPr algn="l"/>
            <a:r>
              <a:rPr lang="ru-RU" b="1" dirty="0" smtClean="0">
                <a:solidFill>
                  <a:srgbClr val="0070C0"/>
                </a:solidFill>
              </a:rPr>
              <a:t>Какой ПК?           50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9"/>
            <a:ext cx="6186502" cy="3929090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Он самый Великий на Земле.  И тем не менее имеет непосредственное отношение к нашей стране. Часть его  кольца проходит не далеко от территории России. На его окраине часты  стихийные природные явления: вулканы, землетрясения.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BA0DD-3CBB-428D-8A5D-9D128AA78269}" type="slidenum">
              <a:rPr lang="ru-RU" smtClean="0"/>
              <a:pPr/>
              <a:t>18</a:t>
            </a:fld>
            <a:endParaRPr lang="ru-RU"/>
          </a:p>
        </p:txBody>
      </p:sp>
      <p:sp>
        <p:nvSpPr>
          <p:cNvPr id="7" name="Управляющая кнопка: домой 6">
            <a:hlinkClick r:id="rId2" action="ppaction://hlinksldjump" highlightClick="1"/>
          </p:cNvPr>
          <p:cNvSpPr/>
          <p:nvPr/>
        </p:nvSpPr>
        <p:spPr>
          <a:xfrm>
            <a:off x="285720" y="6000768"/>
            <a:ext cx="642942" cy="64294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1000109"/>
            <a:ext cx="7500989" cy="5078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6286512" y="5643578"/>
            <a:ext cx="1419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Тихий океан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758006" cy="796908"/>
          </a:xfrm>
        </p:spPr>
        <p:txBody>
          <a:bodyPr>
            <a:normAutofit/>
          </a:bodyPr>
          <a:lstStyle/>
          <a:p>
            <a:pPr algn="l"/>
            <a:r>
              <a:rPr lang="ru-RU" b="1" dirty="0" smtClean="0">
                <a:solidFill>
                  <a:srgbClr val="0070C0"/>
                </a:solidFill>
              </a:rPr>
              <a:t>Полезные ископаемые 10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457200" y="1142984"/>
            <a:ext cx="4038600" cy="4983179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Крупнейшее месторождение железной руды в России. И даже название этого месторождения связано с аномалией, как  следствием ее больших запасов. На каком ПТК находится это месторождение?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BA0DD-3CBB-428D-8A5D-9D128AA78269}" type="slidenum">
              <a:rPr lang="ru-RU" smtClean="0"/>
              <a:pPr/>
              <a:t>19</a:t>
            </a:fld>
            <a:endParaRPr lang="ru-RU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214282" y="5857892"/>
            <a:ext cx="714380" cy="71438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72" y="1000108"/>
            <a:ext cx="4543428" cy="5357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6715140" y="6000768"/>
            <a:ext cx="6559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КМА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615130" cy="654032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>
                <a:solidFill>
                  <a:srgbClr val="0070C0"/>
                </a:solidFill>
              </a:rPr>
              <a:t>Полезные ископаемые 20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357299"/>
            <a:ext cx="3786214" cy="4000527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dirty="0" smtClean="0">
                <a:hlinkClick r:id="rId2" action="ppaction://hlinksldjump"/>
              </a:rPr>
              <a:t>   Этот природный район России дает</a:t>
            </a:r>
          </a:p>
          <a:p>
            <a:pPr>
              <a:buNone/>
            </a:pPr>
            <a:r>
              <a:rPr lang="ru-RU" dirty="0" smtClean="0">
                <a:hlinkClick r:id="rId2" action="ppaction://hlinksldjump"/>
              </a:rPr>
              <a:t>   70%общероссийской добычи нефти,    92%    природного газа, </a:t>
            </a:r>
          </a:p>
          <a:p>
            <a:pPr>
              <a:buNone/>
            </a:pPr>
            <a:r>
              <a:rPr lang="ru-RU" dirty="0" smtClean="0">
                <a:hlinkClick r:id="rId2" action="ppaction://hlinksldjump"/>
              </a:rPr>
              <a:t>    30%   каменного угля  и около</a:t>
            </a:r>
          </a:p>
          <a:p>
            <a:pPr>
              <a:buNone/>
            </a:pPr>
            <a:r>
              <a:rPr lang="ru-RU" dirty="0" smtClean="0">
                <a:hlinkClick r:id="rId2" action="ppaction://hlinksldjump"/>
              </a:rPr>
              <a:t>    30%  древесины.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BA0DD-3CBB-428D-8A5D-9D128AA78269}" type="slidenum">
              <a:rPr lang="ru-RU" smtClean="0"/>
              <a:pPr/>
              <a:t>20</a:t>
            </a:fld>
            <a:endParaRPr lang="ru-RU"/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>
          <a:xfrm>
            <a:off x="214282" y="5929330"/>
            <a:ext cx="714380" cy="64294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24" y="928670"/>
            <a:ext cx="4143404" cy="528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6500826" y="1214422"/>
            <a:ext cx="19287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Западная Сибирь</a:t>
            </a:r>
            <a:endParaRPr lang="ru-RU" b="1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758006" cy="796908"/>
          </a:xfrm>
        </p:spPr>
        <p:txBody>
          <a:bodyPr/>
          <a:lstStyle/>
          <a:p>
            <a:pPr algn="l"/>
            <a:r>
              <a:rPr lang="ru-RU" b="1" dirty="0" smtClean="0">
                <a:solidFill>
                  <a:srgbClr val="0070C0"/>
                </a:solidFill>
              </a:rPr>
              <a:t>Полезные ископаемые  30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6" y="1214423"/>
            <a:ext cx="7143800" cy="3143271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В каком природном районе России есть  железные руды, бокситы, бурый уголь, фосфориты, каменный уголь, поваренная  соль.</a:t>
            </a:r>
          </a:p>
          <a:p>
            <a:pPr>
              <a:buNone/>
            </a:pPr>
            <a:r>
              <a:rPr lang="ru-RU" dirty="0" smtClean="0"/>
              <a:t> Песок, глина, известняк распространены повсеместно.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BA0DD-3CBB-428D-8A5D-9D128AA78269}" type="slidenum">
              <a:rPr lang="ru-RU" smtClean="0"/>
              <a:pPr/>
              <a:t>21</a:t>
            </a:fld>
            <a:endParaRPr lang="ru-RU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285720" y="5857892"/>
            <a:ext cx="714380" cy="71438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1071546"/>
            <a:ext cx="7643866" cy="4967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5786446" y="5715016"/>
            <a:ext cx="18460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Русская равнина</a:t>
            </a:r>
            <a:endParaRPr lang="ru-RU" b="1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>
                <a:solidFill>
                  <a:srgbClr val="0070C0"/>
                </a:solidFill>
              </a:rPr>
              <a:t>Полезные ископаемые 40  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22" name="Текст 21"/>
          <p:cNvSpPr>
            <a:spLocks noGrp="1"/>
          </p:cNvSpPr>
          <p:nvPr>
            <p:ph type="body" idx="1"/>
          </p:nvPr>
        </p:nvSpPr>
        <p:spPr>
          <a:xfrm>
            <a:off x="457200" y="1071547"/>
            <a:ext cx="4040188" cy="142875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16" name="Содержимое 15"/>
          <p:cNvSpPr>
            <a:spLocks noGrp="1"/>
          </p:cNvSpPr>
          <p:nvPr>
            <p:ph sz="half" idx="2"/>
          </p:nvPr>
        </p:nvSpPr>
        <p:spPr>
          <a:xfrm>
            <a:off x="457200" y="1357299"/>
            <a:ext cx="4040188" cy="4357718"/>
          </a:xfrm>
        </p:spPr>
        <p:txBody>
          <a:bodyPr>
            <a:normAutofit fontScale="92500"/>
          </a:bodyPr>
          <a:lstStyle/>
          <a:p>
            <a:r>
              <a:rPr lang="ru-RU" b="1" dirty="0" smtClean="0"/>
              <a:t>Эта природная территория </a:t>
            </a:r>
            <a:r>
              <a:rPr lang="ru-RU" dirty="0" smtClean="0"/>
              <a:t>богата  </a:t>
            </a:r>
            <a:r>
              <a:rPr lang="ru-RU" b="1" dirty="0" smtClean="0">
                <a:solidFill>
                  <a:srgbClr val="FFC000"/>
                </a:solidFill>
              </a:rPr>
              <a:t>месторождениями самого крепкого полезного ископаемого </a:t>
            </a:r>
            <a:r>
              <a:rPr lang="ru-RU" dirty="0" smtClean="0"/>
              <a:t>на Земле. Там произрастает </a:t>
            </a:r>
            <a:r>
              <a:rPr lang="ru-RU" b="1" dirty="0" smtClean="0">
                <a:solidFill>
                  <a:srgbClr val="00B050"/>
                </a:solidFill>
              </a:rPr>
              <a:t>лес </a:t>
            </a:r>
            <a:r>
              <a:rPr lang="ru-RU" dirty="0" smtClean="0"/>
              <a:t>из пород деревьев, из которых построены нижние этажи домов в Венеции и дорожка в велотреке в Москве.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Назовите ПТ</a:t>
            </a:r>
            <a:r>
              <a:rPr lang="ru-RU" dirty="0" smtClean="0"/>
              <a:t>,</a:t>
            </a:r>
            <a:r>
              <a:rPr lang="ru-RU" b="1" dirty="0" smtClean="0">
                <a:solidFill>
                  <a:srgbClr val="FFC000"/>
                </a:solidFill>
              </a:rPr>
              <a:t> ПИ </a:t>
            </a:r>
            <a:r>
              <a:rPr lang="ru-RU" dirty="0" smtClean="0"/>
              <a:t>и</a:t>
            </a:r>
            <a:r>
              <a:rPr lang="ru-RU" b="1" dirty="0" smtClean="0">
                <a:solidFill>
                  <a:srgbClr val="00B050"/>
                </a:solidFill>
              </a:rPr>
              <a:t> породу </a:t>
            </a:r>
            <a:r>
              <a:rPr lang="ru-RU" dirty="0" smtClean="0"/>
              <a:t>деревьев.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23" name="Текст 22"/>
          <p:cNvSpPr>
            <a:spLocks noGrp="1"/>
          </p:cNvSpPr>
          <p:nvPr>
            <p:ph type="body" sz="quarter" idx="3"/>
          </p:nvPr>
        </p:nvSpPr>
        <p:spPr>
          <a:xfrm>
            <a:off x="4645025" y="1000109"/>
            <a:ext cx="4041775" cy="50006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BA0DD-3CBB-428D-8A5D-9D128AA78269}" type="slidenum">
              <a:rPr lang="ru-RU" smtClean="0"/>
              <a:pPr/>
              <a:t>22</a:t>
            </a:fld>
            <a:endParaRPr lang="ru-RU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214282" y="5929330"/>
            <a:ext cx="714380" cy="71438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857232"/>
            <a:ext cx="1928826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print"/>
          <a:stretch>
            <a:fillRect/>
          </a:stretch>
        </p:blipFill>
        <p:spPr bwMode="auto">
          <a:xfrm>
            <a:off x="5715008" y="1928802"/>
            <a:ext cx="2378885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45152" y="3571876"/>
            <a:ext cx="2098848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615130" cy="868346"/>
          </a:xfrm>
        </p:spPr>
        <p:txBody>
          <a:bodyPr/>
          <a:lstStyle/>
          <a:p>
            <a:pPr algn="l"/>
            <a:r>
              <a:rPr lang="ru-RU" b="1" dirty="0" smtClean="0">
                <a:solidFill>
                  <a:srgbClr val="0070C0"/>
                </a:solidFill>
              </a:rPr>
              <a:t>Полезные ископаемые  50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142985"/>
            <a:ext cx="6572296" cy="3714775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Оно (месторождение) самое крупное в мире. Имеет всемирное название по  течению главной реки территории, к которой принадлежит.  Мы же его называем по тем  городам,  рядом с которыми  месторождение  находится.</a:t>
            </a:r>
          </a:p>
          <a:p>
            <a:r>
              <a:rPr lang="ru-RU" dirty="0" smtClean="0"/>
              <a:t>Какое это месторождение и что добывают?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BA0DD-3CBB-428D-8A5D-9D128AA78269}" type="slidenum">
              <a:rPr lang="ru-RU" smtClean="0"/>
              <a:pPr/>
              <a:t>23</a:t>
            </a:fld>
            <a:endParaRPr lang="ru-RU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214282" y="5857892"/>
            <a:ext cx="571504" cy="64294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1000108"/>
            <a:ext cx="7119974" cy="5339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4643438" y="6000768"/>
            <a:ext cx="342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solidFill>
                  <a:srgbClr val="FFFF00"/>
                </a:solidFill>
              </a:rPr>
              <a:t>Березниковско</a:t>
            </a:r>
            <a:r>
              <a:rPr lang="ru-RU" b="1" dirty="0" smtClean="0">
                <a:solidFill>
                  <a:srgbClr val="FFFF00"/>
                </a:solidFill>
              </a:rPr>
              <a:t> - </a:t>
            </a:r>
            <a:r>
              <a:rPr lang="ru-RU" b="1" dirty="0" err="1" smtClean="0">
                <a:solidFill>
                  <a:srgbClr val="FFFF00"/>
                </a:solidFill>
              </a:rPr>
              <a:t>Соликамское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7143768" cy="582594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>
                <a:solidFill>
                  <a:srgbClr val="0070C0"/>
                </a:solidFill>
              </a:rPr>
              <a:t>Климат и внутренние воды  10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000108"/>
            <a:ext cx="3829048" cy="5126055"/>
          </a:xfrm>
        </p:spPr>
        <p:txBody>
          <a:bodyPr>
            <a:normAutofit/>
          </a:bodyPr>
          <a:lstStyle/>
          <a:p>
            <a:r>
              <a:rPr lang="ru-RU" dirty="0" smtClean="0"/>
              <a:t>О каком природном явлении идет речь?</a:t>
            </a:r>
          </a:p>
          <a:p>
            <a:pPr>
              <a:buNone/>
            </a:pPr>
            <a:r>
              <a:rPr lang="ru-RU" dirty="0" smtClean="0"/>
              <a:t>Мороз и солнце! –  День чудесный!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Самая длинная река в России.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BA0DD-3CBB-428D-8A5D-9D128AA78269}" type="slidenum">
              <a:rPr lang="ru-RU" smtClean="0"/>
              <a:pPr/>
              <a:t>24</a:t>
            </a:fld>
            <a:endParaRPr lang="ru-RU" dirty="0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142844" y="5857892"/>
            <a:ext cx="785818" cy="82810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857233"/>
            <a:ext cx="3786214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4810" y="1874514"/>
            <a:ext cx="4214841" cy="4554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6357950" y="2357430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Обь с </a:t>
            </a:r>
            <a:r>
              <a:rPr lang="ru-RU" b="1" dirty="0" err="1" smtClean="0"/>
              <a:t>Иртышом</a:t>
            </a:r>
            <a:endParaRPr lang="ru-RU" b="1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867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>
                <a:solidFill>
                  <a:srgbClr val="0070C0"/>
                </a:solidFill>
              </a:rPr>
              <a:t>Климат и внутренние воды  20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3971924" cy="485778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Ветер, дующий на Дальнем востоке. Он меняет направление два раза в году. Когда он дует на материк и какую погоду приносит?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Река, протекающая в Приморье, течет по границе  и впадает в ТО.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BA0DD-3CBB-428D-8A5D-9D128AA78269}" type="slidenum">
              <a:rPr lang="ru-RU" smtClean="0"/>
              <a:pPr/>
              <a:t>25</a:t>
            </a:fld>
            <a:endParaRPr lang="ru-RU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500034" y="6072206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5423" y="857232"/>
            <a:ext cx="3524305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7215206" y="1071546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Летний муссон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81" y="785794"/>
            <a:ext cx="3734926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5357819" y="6072206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Р. Амур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/>
          </a:bodyPr>
          <a:lstStyle/>
          <a:p>
            <a:pPr algn="l"/>
            <a:r>
              <a:rPr lang="ru-RU" b="1" dirty="0" smtClean="0">
                <a:solidFill>
                  <a:srgbClr val="0070C0"/>
                </a:solidFill>
              </a:rPr>
              <a:t>Климат и внутренние воды  30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>
          <a:xfrm>
            <a:off x="285720" y="1071547"/>
            <a:ext cx="3000396" cy="4857783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Что такое</a:t>
            </a:r>
            <a:r>
              <a:rPr lang="ru-RU" b="1" dirty="0" smtClean="0"/>
              <a:t> фен?</a:t>
            </a:r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pPr>
              <a:buNone/>
            </a:pPr>
            <a:r>
              <a:rPr lang="ru-RU" dirty="0" smtClean="0"/>
              <a:t>Озеро, по которому во время Вов была проложена  «Дорога жизни»</a:t>
            </a:r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BA0DD-3CBB-428D-8A5D-9D128AA78269}" type="slidenum">
              <a:rPr lang="ru-RU" smtClean="0"/>
              <a:pPr/>
              <a:t>26</a:t>
            </a:fld>
            <a:endParaRPr lang="ru-RU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214282" y="6000768"/>
            <a:ext cx="714380" cy="64294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68" y="1214422"/>
            <a:ext cx="4714908" cy="4149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5929322" y="1500175"/>
            <a:ext cx="1643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Теплый ветер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6429388" y="5643578"/>
            <a:ext cx="1944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Ладожское озеро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43372" y="1571612"/>
            <a:ext cx="4500562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972320" cy="582594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>
                <a:solidFill>
                  <a:srgbClr val="0070C0"/>
                </a:solidFill>
              </a:rPr>
              <a:t>Климат и внутренние воды  40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1"/>
            <a:ext cx="3543296" cy="4786345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Как называется тип климата, когда  </a:t>
            </a:r>
            <a:r>
              <a:rPr lang="ru-RU" dirty="0" smtClean="0">
                <a:solidFill>
                  <a:srgbClr val="FF0000"/>
                </a:solidFill>
              </a:rPr>
              <a:t>АМПЛИТУДА</a:t>
            </a:r>
            <a:r>
              <a:rPr lang="ru-RU" dirty="0" smtClean="0"/>
              <a:t> годовых температур очень большая?</a:t>
            </a:r>
          </a:p>
          <a:p>
            <a:endParaRPr lang="ru-RU" dirty="0" smtClean="0"/>
          </a:p>
          <a:p>
            <a:r>
              <a:rPr lang="ru-RU" dirty="0" smtClean="0"/>
              <a:t>Какая  река в России имеет самую большую дельту ?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BA0DD-3CBB-428D-8A5D-9D128AA78269}" type="slidenum">
              <a:rPr lang="ru-RU" smtClean="0"/>
              <a:pPr/>
              <a:t>27</a:t>
            </a:fld>
            <a:endParaRPr lang="ru-RU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214282" y="5857892"/>
            <a:ext cx="500066" cy="50006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000109"/>
            <a:ext cx="4143398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6248" y="1357298"/>
            <a:ext cx="4714898" cy="507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6286512" y="6143644"/>
            <a:ext cx="1726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Дельта  р. Лена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86634" cy="582594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>
                <a:solidFill>
                  <a:srgbClr val="0070C0"/>
                </a:solidFill>
              </a:rPr>
              <a:t>Климат и внутренние воды  50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9"/>
            <a:ext cx="3471858" cy="4857784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Где в Росси самая теплая зима?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Какое озеро на севере России имеет одноименное название по местонахождению?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BA0DD-3CBB-428D-8A5D-9D128AA78269}" type="slidenum">
              <a:rPr lang="ru-RU" smtClean="0"/>
              <a:pPr/>
              <a:t>28</a:t>
            </a:fld>
            <a:endParaRPr lang="ru-RU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214282" y="6000768"/>
            <a:ext cx="714380" cy="68522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5" y="839372"/>
            <a:ext cx="4404875" cy="4304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7572396" y="1000108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Сочи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43372" y="857232"/>
            <a:ext cx="4572032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6500826" y="6072206"/>
            <a:ext cx="13467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Оз. Таймыр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58204" cy="582594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>
                <a:solidFill>
                  <a:srgbClr val="0070C0"/>
                </a:solidFill>
              </a:rPr>
              <a:t>  Разное  10               </a:t>
            </a:r>
            <a:r>
              <a:rPr lang="ru-RU" sz="3600" b="1" dirty="0" smtClean="0"/>
              <a:t>О чем идет речь?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142985"/>
            <a:ext cx="3471858" cy="4286280"/>
          </a:xfrm>
        </p:spPr>
        <p:txBody>
          <a:bodyPr/>
          <a:lstStyle/>
          <a:p>
            <a:r>
              <a:rPr lang="ru-RU" dirty="0" smtClean="0"/>
              <a:t>Воет, гудит, проводами играет… </a:t>
            </a:r>
          </a:p>
          <a:p>
            <a:pPr>
              <a:buNone/>
            </a:pPr>
            <a:r>
              <a:rPr lang="ru-RU" dirty="0" smtClean="0"/>
              <a:t>Рвёт, как травинки деревья, кусты… </a:t>
            </a:r>
          </a:p>
          <a:p>
            <a:pPr>
              <a:buNone/>
            </a:pPr>
            <a:r>
              <a:rPr lang="ru-RU" dirty="0" smtClean="0"/>
              <a:t>Упругим порывом крыши срывает… </a:t>
            </a:r>
          </a:p>
          <a:p>
            <a:pPr>
              <a:buNone/>
            </a:pPr>
            <a:r>
              <a:rPr lang="ru-RU" dirty="0" smtClean="0"/>
              <a:t>Силой терзает дома и мосты…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BA0DD-3CBB-428D-8A5D-9D128AA78269}" type="slidenum">
              <a:rPr lang="ru-RU" smtClean="0"/>
              <a:pPr/>
              <a:t>29</a:t>
            </a:fld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934" y="928670"/>
            <a:ext cx="4857784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6572264" y="6000768"/>
            <a:ext cx="852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ураган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" name="Управляющая кнопка: домой 7">
            <a:hlinkClick r:id="rId3" action="ppaction://hlinksldjump" highlightClick="1"/>
          </p:cNvPr>
          <p:cNvSpPr/>
          <p:nvPr/>
        </p:nvSpPr>
        <p:spPr>
          <a:xfrm>
            <a:off x="214282" y="5572140"/>
            <a:ext cx="714380" cy="78581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>
                <a:solidFill>
                  <a:srgbClr val="0070C0"/>
                </a:solidFill>
              </a:rPr>
              <a:t>Разное   20        </a:t>
            </a:r>
            <a:r>
              <a:rPr lang="ru-RU" sz="3600" b="1" dirty="0" smtClean="0"/>
              <a:t>Что показывает схема?</a:t>
            </a:r>
            <a:endParaRPr lang="ru-RU" sz="3600" b="1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half" idx="1"/>
          </p:nvPr>
        </p:nvGraphicFramePr>
        <p:xfrm>
          <a:off x="457200" y="1600200"/>
          <a:ext cx="5614998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Содержимое 9"/>
          <p:cNvSpPr>
            <a:spLocks noGrp="1"/>
          </p:cNvSpPr>
          <p:nvPr>
            <p:ph sz="half" idx="2"/>
          </p:nvPr>
        </p:nvSpPr>
        <p:spPr>
          <a:xfrm>
            <a:off x="5786446" y="1357299"/>
            <a:ext cx="3143272" cy="57150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Компоненты в ПК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BA0DD-3CBB-428D-8A5D-9D128AA78269}" type="slidenum">
              <a:rPr lang="ru-RU" smtClean="0"/>
              <a:pPr/>
              <a:t>30</a:t>
            </a:fld>
            <a:endParaRPr lang="ru-RU"/>
          </a:p>
        </p:txBody>
      </p:sp>
      <p:sp>
        <p:nvSpPr>
          <p:cNvPr id="5" name="Управляющая кнопка: домой 4">
            <a:hlinkClick r:id="rId7" action="ppaction://hlinksldjump" highlightClick="1"/>
          </p:cNvPr>
          <p:cNvSpPr/>
          <p:nvPr/>
        </p:nvSpPr>
        <p:spPr>
          <a:xfrm>
            <a:off x="214282" y="5929330"/>
            <a:ext cx="428628" cy="42862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10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>
                <a:solidFill>
                  <a:srgbClr val="0070C0"/>
                </a:solidFill>
              </a:rPr>
              <a:t>Разное   30                       </a:t>
            </a:r>
            <a:r>
              <a:rPr lang="ru-RU" sz="3600" b="1" dirty="0" smtClean="0"/>
              <a:t> Вспомни       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14423"/>
            <a:ext cx="3686172" cy="2286016"/>
          </a:xfrm>
        </p:spPr>
        <p:txBody>
          <a:bodyPr>
            <a:normAutofit/>
          </a:bodyPr>
          <a:lstStyle/>
          <a:p>
            <a:r>
              <a:rPr lang="ru-RU" dirty="0" smtClean="0"/>
              <a:t>Какую реку на Руси называли МАТУШКОЙ, а какую БАТЮШКОЙ?</a:t>
            </a:r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BA0DD-3CBB-428D-8A5D-9D128AA78269}" type="slidenum">
              <a:rPr lang="ru-RU" smtClean="0"/>
              <a:pPr/>
              <a:t>31</a:t>
            </a:fld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48" y="928670"/>
            <a:ext cx="4604410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6929454" y="1285860"/>
            <a:ext cx="940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Р. Волга</a:t>
            </a:r>
            <a:endParaRPr lang="ru-RU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778" y="1285860"/>
            <a:ext cx="4929222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6143636" y="5857892"/>
            <a:ext cx="1968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Енисей - батюшка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0" name="Управляющая кнопка: домой 9">
            <a:hlinkClick r:id="rId4" action="ppaction://hlinksldjump" highlightClick="1"/>
          </p:cNvPr>
          <p:cNvSpPr/>
          <p:nvPr/>
        </p:nvSpPr>
        <p:spPr>
          <a:xfrm>
            <a:off x="214282" y="6072206"/>
            <a:ext cx="571504" cy="50006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>
                <a:solidFill>
                  <a:srgbClr val="0070C0"/>
                </a:solidFill>
              </a:rPr>
              <a:t>Разное   40            </a:t>
            </a:r>
            <a:r>
              <a:rPr lang="ru-RU" sz="3600" b="1" dirty="0" smtClean="0"/>
              <a:t>Что и где?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142984"/>
            <a:ext cx="4038600" cy="4983179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 В одной из песен есть слова:</a:t>
            </a:r>
          </a:p>
          <a:p>
            <a:pPr>
              <a:buNone/>
            </a:pPr>
            <a:r>
              <a:rPr lang="ru-RU" dirty="0" smtClean="0"/>
              <a:t>А я кидаю камушки с крутого бережка,</a:t>
            </a:r>
          </a:p>
          <a:p>
            <a:pPr>
              <a:buNone/>
            </a:pPr>
            <a:r>
              <a:rPr lang="ru-RU" dirty="0" smtClean="0"/>
              <a:t>Далекого пролива Лаперуза!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Почему берег у пролива Лаперуза крутой?</a:t>
            </a:r>
          </a:p>
          <a:p>
            <a:pPr>
              <a:buNone/>
            </a:pPr>
            <a:r>
              <a:rPr lang="ru-RU" dirty="0" smtClean="0"/>
              <a:t>И в чью сторону кидают камушки?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BA0DD-3CBB-428D-8A5D-9D128AA78269}" type="slidenum">
              <a:rPr lang="ru-RU" smtClean="0"/>
              <a:pPr/>
              <a:t>32</a:t>
            </a:fld>
            <a:endParaRPr lang="ru-RU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315" y="1214422"/>
            <a:ext cx="4357685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6429388" y="5857892"/>
            <a:ext cx="19732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В сторону Японии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7" name="Управляющая кнопка: домой 6">
            <a:hlinkClick r:id="rId3" action="ppaction://hlinksldjump" highlightClick="1"/>
          </p:cNvPr>
          <p:cNvSpPr/>
          <p:nvPr/>
        </p:nvSpPr>
        <p:spPr>
          <a:xfrm>
            <a:off x="214282" y="6072206"/>
            <a:ext cx="428628" cy="42862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>
                <a:solidFill>
                  <a:srgbClr val="0070C0"/>
                </a:solidFill>
              </a:rPr>
              <a:t>Разное   50                    </a:t>
            </a:r>
            <a:r>
              <a:rPr lang="ru-RU" sz="3600" b="1" dirty="0" smtClean="0">
                <a:solidFill>
                  <a:srgbClr val="002060"/>
                </a:solidFill>
              </a:rPr>
              <a:t>Где это место?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142985"/>
            <a:ext cx="5686436" cy="392909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Увезу тебя я в тундру, увезу к седым снегам.</a:t>
            </a:r>
          </a:p>
          <a:p>
            <a:pPr>
              <a:buNone/>
            </a:pPr>
            <a:r>
              <a:rPr lang="ru-RU" dirty="0" smtClean="0"/>
              <a:t>Белой шкурою медвежьей брошу их к твоим ногам…</a:t>
            </a:r>
          </a:p>
          <a:p>
            <a:pPr>
              <a:buNone/>
            </a:pPr>
            <a:r>
              <a:rPr lang="ru-RU" dirty="0" smtClean="0"/>
              <a:t>По хрустящему морозу поспешим на край земли…</a:t>
            </a:r>
          </a:p>
          <a:p>
            <a:pPr>
              <a:buNone/>
            </a:pPr>
            <a:r>
              <a:rPr lang="ru-RU" dirty="0" smtClean="0"/>
              <a:t>И среди сугробов дымных затеряемся вдали!...</a:t>
            </a:r>
          </a:p>
          <a:p>
            <a:pPr>
              <a:buNone/>
            </a:pPr>
            <a:r>
              <a:rPr lang="ru-RU" dirty="0" smtClean="0"/>
              <a:t>Мы поедем, мы помчимся на оленях утром ранним</a:t>
            </a:r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BA0DD-3CBB-428D-8A5D-9D128AA78269}" type="slidenum">
              <a:rPr lang="ru-RU" smtClean="0"/>
              <a:pPr/>
              <a:t>33</a:t>
            </a:fld>
            <a:endParaRPr lang="ru-RU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142984"/>
            <a:ext cx="8115328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6929454" y="6000768"/>
            <a:ext cx="164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Якутия</a:t>
            </a:r>
            <a:endParaRPr lang="ru-RU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" name="Управляющая кнопка: домой 6">
            <a:hlinkClick r:id="rId3" action="ppaction://hlinksldjump" highlightClick="1"/>
          </p:cNvPr>
          <p:cNvSpPr/>
          <p:nvPr/>
        </p:nvSpPr>
        <p:spPr>
          <a:xfrm>
            <a:off x="214282" y="6072206"/>
            <a:ext cx="500066" cy="39949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Подведем итоги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BA0DD-3CBB-428D-8A5D-9D128AA78269}" type="slidenum">
              <a:rPr lang="ru-RU" smtClean="0"/>
              <a:pPr/>
              <a:t>34</a:t>
            </a:fld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Используемая литература: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hlinkClick r:id="rId2"/>
              </a:rPr>
              <a:t>http://gorodnakarte</a:t>
            </a:r>
            <a:endParaRPr lang="ru-RU" dirty="0" smtClean="0"/>
          </a:p>
          <a:p>
            <a:r>
              <a:rPr lang="en-US" dirty="0" smtClean="0">
                <a:hlinkClick r:id="rId3"/>
              </a:rPr>
              <a:t>http://vasily-sergeev.livejournal.com/3986972.html</a:t>
            </a:r>
            <a:r>
              <a:rPr lang="en-US" dirty="0" smtClean="0"/>
              <a:t>.</a:t>
            </a:r>
            <a:endParaRPr lang="ru-RU" dirty="0" smtClean="0"/>
          </a:p>
          <a:p>
            <a:r>
              <a:rPr lang="en-US" dirty="0" smtClean="0">
                <a:hlinkClick r:id="rId4"/>
              </a:rPr>
              <a:t>http://subscribe.ru/catalog/rss.71919</a:t>
            </a:r>
            <a:endParaRPr lang="ru-RU" dirty="0" smtClean="0"/>
          </a:p>
          <a:p>
            <a:r>
              <a:rPr lang="ru-RU" dirty="0" smtClean="0"/>
              <a:t>  </a:t>
            </a:r>
            <a:r>
              <a:rPr lang="en-US" dirty="0" smtClean="0">
                <a:hlinkClick r:id="rId5"/>
              </a:rPr>
              <a:t>http://images.yandex.ru</a:t>
            </a:r>
            <a:endParaRPr lang="ru-RU" dirty="0" smtClean="0"/>
          </a:p>
          <a:p>
            <a:r>
              <a:rPr lang="ru-RU" dirty="0" smtClean="0"/>
              <a:t>Все картинки скопированы на </a:t>
            </a:r>
            <a:r>
              <a:rPr lang="en-US" dirty="0" err="1" smtClean="0"/>
              <a:t>Yandex?ru</a:t>
            </a:r>
            <a:endParaRPr lang="en-US" dirty="0" smtClean="0"/>
          </a:p>
          <a:p>
            <a:r>
              <a:rPr lang="ru-RU" dirty="0" smtClean="0"/>
              <a:t>Текст, вопросы и схемы составлены автором.</a:t>
            </a:r>
          </a:p>
          <a:p>
            <a:pPr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BA0DD-3CBB-428D-8A5D-9D128AA78269}" type="slidenum">
              <a:rPr lang="ru-RU" smtClean="0"/>
              <a:pPr/>
              <a:t>35</a:t>
            </a:fld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621</TotalTime>
  <Words>1246</Words>
  <Application>Microsoft Office PowerPoint</Application>
  <PresentationFormat>Экран (4:3)</PresentationFormat>
  <Paragraphs>256</Paragraphs>
  <Slides>35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Тема Office</vt:lpstr>
      <vt:lpstr>Россия – Родина моя. Урок - повторение</vt:lpstr>
      <vt:lpstr>Слайд 2</vt:lpstr>
      <vt:lpstr>Ход игры.</vt:lpstr>
      <vt:lpstr>Разминка    10</vt:lpstr>
      <vt:lpstr>Разминка      20</vt:lpstr>
      <vt:lpstr>Разминка      30</vt:lpstr>
      <vt:lpstr>Разминка      40</vt:lpstr>
      <vt:lpstr>Разминка      50</vt:lpstr>
      <vt:lpstr>Что это за объект?         10 </vt:lpstr>
      <vt:lpstr>Что это за объект? 20</vt:lpstr>
      <vt:lpstr>Что это за объект? 30</vt:lpstr>
      <vt:lpstr>Что это за объект?  40</vt:lpstr>
      <vt:lpstr>Что это за объект? 50</vt:lpstr>
      <vt:lpstr>Какой ПК?          10</vt:lpstr>
      <vt:lpstr>Какой ПК?        20</vt:lpstr>
      <vt:lpstr>Какой ПК?       30</vt:lpstr>
      <vt:lpstr>Какой ПК?   40</vt:lpstr>
      <vt:lpstr>Какой ПК?           50</vt:lpstr>
      <vt:lpstr>Полезные ископаемые 10 </vt:lpstr>
      <vt:lpstr>Полезные ископаемые 20</vt:lpstr>
      <vt:lpstr>Полезные ископаемые  30</vt:lpstr>
      <vt:lpstr>Полезные ископаемые 40   </vt:lpstr>
      <vt:lpstr>Полезные ископаемые  50</vt:lpstr>
      <vt:lpstr>Климат и внутренние воды  10</vt:lpstr>
      <vt:lpstr>Климат и внутренние воды  20</vt:lpstr>
      <vt:lpstr>Климат и внутренние воды  30</vt:lpstr>
      <vt:lpstr>Климат и внутренние воды  40</vt:lpstr>
      <vt:lpstr>Климат и внутренние воды  50</vt:lpstr>
      <vt:lpstr>  Разное  10               О чем идет речь?</vt:lpstr>
      <vt:lpstr>Разное   20        Что показывает схема?</vt:lpstr>
      <vt:lpstr>Разное   30                        Вспомни       </vt:lpstr>
      <vt:lpstr>Разное   40            Что и где?</vt:lpstr>
      <vt:lpstr>Разное   50                    Где это место?</vt:lpstr>
      <vt:lpstr>Подведем итоги</vt:lpstr>
      <vt:lpstr>Используемая литература: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Россия – родина моя. Урок - повторение</dc:title>
  <dc:creator>Admin</dc:creator>
  <cp:lastModifiedBy>Admin</cp:lastModifiedBy>
  <cp:revision>22</cp:revision>
  <dcterms:created xsi:type="dcterms:W3CDTF">2013-03-17T12:22:58Z</dcterms:created>
  <dcterms:modified xsi:type="dcterms:W3CDTF">2013-03-20T14:47:07Z</dcterms:modified>
</cp:coreProperties>
</file>