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8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AC936-C12F-432A-831F-34510750C79D}" type="datetimeFigureOut">
              <a:rPr lang="ru-RU"/>
              <a:pPr>
                <a:defRPr/>
              </a:pPr>
              <a:t>16.09.2010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65A3F-FD4B-47EE-A8A4-9C3CBFD5AE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69953-5778-4F9B-BE69-C45D99F7D548}" type="datetimeFigureOut">
              <a:rPr lang="ru-RU"/>
              <a:pPr>
                <a:defRPr/>
              </a:pPr>
              <a:t>16.09.2010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AA787-96D3-42DA-BFEF-D3DE58D207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39A4C-EE26-48F9-9045-DE7D150E87B7}" type="datetimeFigureOut">
              <a:rPr lang="ru-RU"/>
              <a:pPr>
                <a:defRPr/>
              </a:pPr>
              <a:t>16.09.2010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ABDA0-3758-4733-9F7B-CB78351F9F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CF6C0-F869-4FB3-A191-323D1F1DB1B4}" type="datetimeFigureOut">
              <a:rPr lang="ru-RU"/>
              <a:pPr>
                <a:defRPr/>
              </a:pPr>
              <a:t>16.09.2010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D38DA-D98C-4BE5-B27A-128DFCB23B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580BB-4C6E-4150-86DB-6689273B3C6B}" type="datetimeFigureOut">
              <a:rPr lang="ru-RU"/>
              <a:pPr>
                <a:defRPr/>
              </a:pPr>
              <a:t>16.09.2010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4189C-1D6B-4D00-8C63-9E9B748E40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A5331-BE22-4082-9EEE-842080E5876B}" type="datetimeFigureOut">
              <a:rPr lang="ru-RU"/>
              <a:pPr>
                <a:defRPr/>
              </a:pPr>
              <a:t>16.09.2010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F7688-CD74-411D-BB96-68F2A22F9D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83EE7-642B-44FF-941C-0A72378C9338}" type="datetimeFigureOut">
              <a:rPr lang="ru-RU"/>
              <a:pPr>
                <a:defRPr/>
              </a:pPr>
              <a:t>16.09.2010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3A537-C2ED-47DF-9C0B-30E31F84FF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BA8B8-21D2-436E-B693-36EECF69B3BF}" type="datetimeFigureOut">
              <a:rPr lang="ru-RU"/>
              <a:pPr>
                <a:defRPr/>
              </a:pPr>
              <a:t>16.09.2010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60DDC-54AB-4521-8905-11CC9A1C62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1BE3A-F3FC-420D-955A-D3A55B1429BF}" type="datetimeFigureOut">
              <a:rPr lang="ru-RU"/>
              <a:pPr>
                <a:defRPr/>
              </a:pPr>
              <a:t>16.09.2010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2E89A3-883B-44BE-873B-894959DEA6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34F2F-88B7-4C06-ABB5-5D12678BD451}" type="datetimeFigureOut">
              <a:rPr lang="ru-RU"/>
              <a:pPr>
                <a:defRPr/>
              </a:pPr>
              <a:t>16.09.2010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26615-3D4D-4707-8BC2-828117780B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1E556-C3C6-457C-9FFF-DDD6B01ADA08}" type="datetimeFigureOut">
              <a:rPr lang="ru-RU"/>
              <a:pPr>
                <a:defRPr/>
              </a:pPr>
              <a:t>16.09.2010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99D0A-5325-46D8-AC39-99D78524C0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F2D67B6-F7DB-4C8D-8B80-91E1632CA92A}" type="datetimeFigureOut">
              <a:rPr lang="ru-RU"/>
              <a:pPr>
                <a:defRPr/>
              </a:pPr>
              <a:t>16.09.2010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149FCA-3B64-4AEC-9BFA-7C86ABE820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Уровни организации жизни</a:t>
            </a:r>
            <a:br>
              <a:rPr lang="ru-RU" dirty="0" smtClean="0"/>
            </a:br>
            <a:r>
              <a:rPr lang="ru-RU" dirty="0" smtClean="0"/>
              <a:t>Основные свойства живого.</a:t>
            </a:r>
            <a:endParaRPr lang="ru-RU" dirty="0"/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/>
            <a:r>
              <a:rPr lang="ru-RU" smtClean="0"/>
              <a:t>Урок по биологии</a:t>
            </a:r>
          </a:p>
          <a:p>
            <a:pPr marR="0"/>
            <a:r>
              <a:rPr lang="ru-RU" smtClean="0"/>
              <a:t>Подготовила учитель биологии Пискунова О.А.</a:t>
            </a:r>
            <a:endParaRPr lang="ru-RU" smtClean="0">
              <a:latin typeface="Arial" charset="0"/>
            </a:endParaRPr>
          </a:p>
          <a:p>
            <a:pPr marR="0"/>
            <a:r>
              <a:rPr lang="ru-RU" smtClean="0">
                <a:latin typeface="Arial" charset="0"/>
              </a:rPr>
              <a:t>МОУ СОШ №3</a:t>
            </a:r>
            <a:r>
              <a:rPr lang="ru-RU" smtClean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04850"/>
            <a:ext cx="83058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4338" name="Picture 2" descr="http://files.school-collection.edu.ru/dlrstore/00000329-1000-4ddd-f6eb-320046bb2fd0/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3058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5362" name="Picture 2" descr="http://files.school-collection.edu.ru/dlrstore/00000328-1000-4ddd-620e-2f0046bb2fd0/001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487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3058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6386" name="Picture 2" descr="http://files.school-collection.edu.ru/dlrstore/00000327-1000-4ddd-0c82-140046bb2fd0/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6513"/>
            <a:ext cx="9144000" cy="689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0" y="214313"/>
            <a:ext cx="2714625" cy="1143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>
                <a:solidFill>
                  <a:srgbClr val="FF0000"/>
                </a:solidFill>
              </a:rPr>
              <a:t>клетка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4313" y="3714750"/>
            <a:ext cx="2500312" cy="1071563"/>
          </a:xfrm>
          <a:prstGeom prst="roundRect">
            <a:avLst/>
          </a:prstGeom>
          <a:solidFill>
            <a:srgbClr val="22EA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>
                <a:solidFill>
                  <a:srgbClr val="FF0000"/>
                </a:solidFill>
              </a:rPr>
              <a:t>органы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29000" y="5500688"/>
            <a:ext cx="2571750" cy="1000125"/>
          </a:xfrm>
          <a:prstGeom prst="roundRect">
            <a:avLst/>
          </a:prstGeom>
          <a:solidFill>
            <a:srgbClr val="AB617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rgbClr val="FFFF00"/>
                </a:solidFill>
              </a:rPr>
              <a:t>популяция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715125" y="5286375"/>
            <a:ext cx="2428875" cy="1571625"/>
          </a:xfrm>
          <a:prstGeom prst="roundRect">
            <a:avLst/>
          </a:prstGeom>
          <a:solidFill>
            <a:srgbClr val="D339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/>
              <a:t>вид</a:t>
            </a:r>
            <a:endParaRPr lang="ru-RU" sz="5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4313" y="5072063"/>
            <a:ext cx="2500312" cy="1785937"/>
          </a:xfrm>
          <a:prstGeom prst="roundRect">
            <a:avLst/>
          </a:prstGeom>
          <a:solidFill>
            <a:srgbClr val="9C38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rgbClr val="FFFF00"/>
                </a:solidFill>
              </a:rPr>
              <a:t>организм</a:t>
            </a: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4313" y="1928813"/>
            <a:ext cx="2500312" cy="107156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>
                <a:solidFill>
                  <a:srgbClr val="FF0000"/>
                </a:solidFill>
              </a:rPr>
              <a:t>ткани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572250" y="3714750"/>
            <a:ext cx="2571750" cy="1071563"/>
          </a:xfrm>
          <a:prstGeom prst="roundRect">
            <a:avLst/>
          </a:prstGeom>
          <a:solidFill>
            <a:srgbClr val="D23A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rgbClr val="FFFF00"/>
                </a:solidFill>
              </a:rPr>
              <a:t>биоценоз</a:t>
            </a: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86500" y="2071688"/>
            <a:ext cx="2857500" cy="1071562"/>
          </a:xfrm>
          <a:prstGeom prst="roundRect">
            <a:avLst/>
          </a:prstGeom>
          <a:solidFill>
            <a:srgbClr val="B656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rgbClr val="FFFF00"/>
                </a:solidFill>
              </a:rPr>
              <a:t>биогеоценоз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000750" y="0"/>
            <a:ext cx="3143250" cy="1285875"/>
          </a:xfrm>
          <a:prstGeom prst="roundRect">
            <a:avLst/>
          </a:prstGeom>
          <a:solidFill>
            <a:srgbClr val="F3F81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chemeClr val="tx1"/>
                </a:solidFill>
              </a:rPr>
              <a:t>биосфера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1285875" y="1357313"/>
            <a:ext cx="214313" cy="571500"/>
          </a:xfrm>
          <a:prstGeom prst="downArrow">
            <a:avLst/>
          </a:prstGeom>
          <a:solidFill>
            <a:srgbClr val="D23A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1285875" y="3071813"/>
            <a:ext cx="214313" cy="642937"/>
          </a:xfrm>
          <a:prstGeom prst="downArrow">
            <a:avLst/>
          </a:prstGeom>
          <a:solidFill>
            <a:srgbClr val="D23A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1285875" y="4786313"/>
            <a:ext cx="214313" cy="285750"/>
          </a:xfrm>
          <a:prstGeom prst="downArrow">
            <a:avLst/>
          </a:prstGeom>
          <a:solidFill>
            <a:srgbClr val="D23A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2571750" y="6000750"/>
            <a:ext cx="714375" cy="214313"/>
          </a:xfrm>
          <a:prstGeom prst="rightArrow">
            <a:avLst/>
          </a:prstGeom>
          <a:solidFill>
            <a:srgbClr val="D23A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6072188" y="6072188"/>
            <a:ext cx="571500" cy="214312"/>
          </a:xfrm>
          <a:prstGeom prst="rightArrow">
            <a:avLst/>
          </a:prstGeom>
          <a:solidFill>
            <a:srgbClr val="D23A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Стрелка вверх 19"/>
          <p:cNvSpPr/>
          <p:nvPr/>
        </p:nvSpPr>
        <p:spPr>
          <a:xfrm>
            <a:off x="7786688" y="4786313"/>
            <a:ext cx="214312" cy="428625"/>
          </a:xfrm>
          <a:prstGeom prst="upArrow">
            <a:avLst/>
          </a:prstGeom>
          <a:solidFill>
            <a:srgbClr val="D23A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Стрелка вверх 20"/>
          <p:cNvSpPr/>
          <p:nvPr/>
        </p:nvSpPr>
        <p:spPr>
          <a:xfrm>
            <a:off x="7786688" y="3214688"/>
            <a:ext cx="285750" cy="428625"/>
          </a:xfrm>
          <a:prstGeom prst="upArrow">
            <a:avLst/>
          </a:prstGeom>
          <a:solidFill>
            <a:srgbClr val="D23A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Стрелка вверх 21"/>
          <p:cNvSpPr/>
          <p:nvPr/>
        </p:nvSpPr>
        <p:spPr>
          <a:xfrm>
            <a:off x="7572375" y="1428750"/>
            <a:ext cx="357188" cy="642938"/>
          </a:xfrm>
          <a:prstGeom prst="upArrow">
            <a:avLst/>
          </a:prstGeom>
          <a:solidFill>
            <a:srgbClr val="D23A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3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0"/>
                            </p:stCondLst>
                            <p:childTnLst>
                              <p:par>
                                <p:cTn id="48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4.21965E-6 L -2.5E-6 -4.21965E-6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000"/>
                            </p:stCondLst>
                            <p:childTnLst>
                              <p:par>
                                <p:cTn id="57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754 -0.01896 L 5E-6 -3.75723E-6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" y="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1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30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700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9000"/>
                            </p:stCondLst>
                            <p:childTnLst>
                              <p:par>
                                <p:cTn id="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1000"/>
                            </p:stCondLst>
                            <p:childTnLst>
                              <p:par>
                                <p:cTn id="9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30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305800" cy="11430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/>
              <a:t>Схема строения клетки. Многообразие клеток</a:t>
            </a:r>
            <a:endParaRPr lang="ru-RU" sz="3600" dirty="0"/>
          </a:p>
        </p:txBody>
      </p:sp>
      <p:pic>
        <p:nvPicPr>
          <p:cNvPr id="18434" name="Picture 2" descr="http://www.varson.ru/images/Biologia_jpeg_big/ob1-2.jpg"/>
          <p:cNvPicPr>
            <a:picLocks noChangeAspect="1" noChangeArrowheads="1"/>
          </p:cNvPicPr>
          <p:nvPr/>
        </p:nvPicPr>
        <p:blipFill>
          <a:blip r:embed="rId2"/>
          <a:srcRect l="1500" t="11784" r="999" b="4643"/>
          <a:stretch>
            <a:fillRect/>
          </a:stretch>
        </p:blipFill>
        <p:spPr bwMode="auto">
          <a:xfrm>
            <a:off x="2714625" y="1285875"/>
            <a:ext cx="4643438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3058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Уровни организации жизни</a:t>
            </a:r>
            <a:endParaRPr lang="ru-RU" dirty="0"/>
          </a:p>
        </p:txBody>
      </p:sp>
      <p:pic>
        <p:nvPicPr>
          <p:cNvPr id="19458" name="Picture 2" descr="http://www.varson.ru/images/Biologia_jpeg_big/ob1-1.jpg"/>
          <p:cNvPicPr>
            <a:picLocks noChangeAspect="1" noChangeArrowheads="1"/>
          </p:cNvPicPr>
          <p:nvPr/>
        </p:nvPicPr>
        <p:blipFill>
          <a:blip r:embed="rId2"/>
          <a:srcRect l="2142" t="14999" r="356" b="6999"/>
          <a:stretch>
            <a:fillRect/>
          </a:stretch>
        </p:blipFill>
        <p:spPr bwMode="auto">
          <a:xfrm>
            <a:off x="357188" y="1857375"/>
            <a:ext cx="8643937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428604"/>
            <a:ext cx="83058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/>
              <a:t>Обмен веществ</a:t>
            </a:r>
            <a:endParaRPr lang="ru-RU" sz="3200" dirty="0"/>
          </a:p>
        </p:txBody>
      </p:sp>
      <p:sp>
        <p:nvSpPr>
          <p:cNvPr id="20482" name="Содержимое 3"/>
          <p:cNvSpPr>
            <a:spLocks noGrp="1"/>
          </p:cNvSpPr>
          <p:nvPr>
            <p:ph idx="4294967295"/>
          </p:nvPr>
        </p:nvSpPr>
        <p:spPr>
          <a:xfrm>
            <a:off x="4129088" y="1214438"/>
            <a:ext cx="5014912" cy="4071937"/>
          </a:xfrm>
        </p:spPr>
        <p:txBody>
          <a:bodyPr/>
          <a:lstStyle/>
          <a:p>
            <a:r>
              <a:rPr lang="ru-RU" smtClean="0"/>
              <a:t>Извлечение, преобразование и использование веществ из окружающей среды и возвращение в нее продуктов распада</a:t>
            </a:r>
          </a:p>
        </p:txBody>
      </p:sp>
      <p:pic>
        <p:nvPicPr>
          <p:cNvPr id="20483" name="Picture 2" descr="http://content.foto.mail.ru/mail/kolzerin/_answers/i-1146.jpg"/>
          <p:cNvPicPr>
            <a:picLocks noChangeAspect="1" noChangeArrowheads="1"/>
          </p:cNvPicPr>
          <p:nvPr/>
        </p:nvPicPr>
        <p:blipFill>
          <a:blip r:embed="rId2"/>
          <a:srcRect t="8749" r="1869" b="7500"/>
          <a:stretch>
            <a:fillRect/>
          </a:stretch>
        </p:blipFill>
        <p:spPr bwMode="auto">
          <a:xfrm>
            <a:off x="214313" y="1643063"/>
            <a:ext cx="4000500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err="1" smtClean="0"/>
              <a:t>Энергозависимость</a:t>
            </a:r>
            <a:r>
              <a:rPr lang="ru-RU" sz="3200" dirty="0" smtClean="0"/>
              <a:t> – потребность в поступлении энергии извне</a:t>
            </a:r>
            <a:endParaRPr lang="ru-RU" sz="3200" dirty="0"/>
          </a:p>
        </p:txBody>
      </p:sp>
      <p:pic>
        <p:nvPicPr>
          <p:cNvPr id="3" name="Рисунок 2" descr="Безимени-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571750"/>
            <a:ext cx="6726237" cy="364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Содержимое 2"/>
          <p:cNvSpPr>
            <a:spLocks noGrp="1"/>
          </p:cNvSpPr>
          <p:nvPr>
            <p:ph idx="4294967295"/>
          </p:nvPr>
        </p:nvSpPr>
        <p:spPr>
          <a:xfrm>
            <a:off x="0" y="785813"/>
            <a:ext cx="8229600" cy="5538787"/>
          </a:xfrm>
        </p:spPr>
        <p:txBody>
          <a:bodyPr/>
          <a:lstStyle/>
          <a:p>
            <a:r>
              <a:rPr lang="ru-RU" sz="4000" smtClean="0"/>
              <a:t>Самовоспроизведение -способность воспроизводить себе подобных</a:t>
            </a:r>
          </a:p>
          <a:p>
            <a:r>
              <a:rPr lang="ru-RU" sz="4000" smtClean="0"/>
              <a:t>Рост -количественное изменение биомассы</a:t>
            </a:r>
          </a:p>
          <a:p>
            <a:r>
              <a:rPr lang="ru-RU" sz="4000" smtClean="0"/>
              <a:t>Развитие -качественное изменение биомассы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Содержимое 2"/>
          <p:cNvSpPr>
            <a:spLocks noGrp="1"/>
          </p:cNvSpPr>
          <p:nvPr>
            <p:ph idx="4294967295"/>
          </p:nvPr>
        </p:nvSpPr>
        <p:spPr>
          <a:xfrm>
            <a:off x="0" y="571500"/>
            <a:ext cx="8229600" cy="5753100"/>
          </a:xfrm>
        </p:spPr>
        <p:txBody>
          <a:bodyPr/>
          <a:lstStyle/>
          <a:p>
            <a:r>
              <a:rPr lang="ru-RU" smtClean="0"/>
              <a:t>Самоорганизация – упорядоченность в строении, функциях, процессах жизнидеятельности</a:t>
            </a:r>
          </a:p>
          <a:p>
            <a:r>
              <a:rPr lang="ru-RU" smtClean="0"/>
              <a:t>Саморегуляция – способность биомассы поддерживать постоянство своего химического состава и интенсивность обменных процессов</a:t>
            </a:r>
          </a:p>
          <a:p>
            <a:r>
              <a:rPr lang="ru-RU" smtClean="0"/>
              <a:t>Адаптация – приспособление к условиям окружающей среды</a:t>
            </a:r>
          </a:p>
          <a:p>
            <a:r>
              <a:rPr lang="ru-RU" smtClean="0"/>
              <a:t>Ритмичность – приспособления к периодически изменяющимся условиям существования</a:t>
            </a:r>
          </a:p>
          <a:p>
            <a:r>
              <a:rPr lang="ru-RU" smtClean="0"/>
              <a:t>Целостность – составляющие биосистему дискретные части интегрированы в единое целое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47</TotalTime>
  <Words>88</Words>
  <Application>Microsoft Office PowerPoint</Application>
  <PresentationFormat>Экран (4:3)</PresentationFormat>
  <Paragraphs>21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Constantia</vt:lpstr>
      <vt:lpstr>Arial</vt:lpstr>
      <vt:lpstr>Calibri</vt:lpstr>
      <vt:lpstr>Wingdings 2</vt:lpstr>
      <vt:lpstr>Поток</vt:lpstr>
      <vt:lpstr>Поток</vt:lpstr>
      <vt:lpstr>Поток</vt:lpstr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Уровни организации жизни</dc:title>
  <dc:creator>ADM</dc:creator>
  <cp:lastModifiedBy>Мама</cp:lastModifiedBy>
  <cp:revision>7</cp:revision>
  <dcterms:created xsi:type="dcterms:W3CDTF">2010-09-04T15:58:13Z</dcterms:created>
  <dcterms:modified xsi:type="dcterms:W3CDTF">2010-09-15T13:08:56Z</dcterms:modified>
</cp:coreProperties>
</file>