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2" r:id="rId3"/>
    <p:sldId id="261" r:id="rId4"/>
    <p:sldId id="303" r:id="rId5"/>
    <p:sldId id="304" r:id="rId6"/>
    <p:sldId id="305" r:id="rId7"/>
    <p:sldId id="307" r:id="rId8"/>
    <p:sldId id="308" r:id="rId9"/>
    <p:sldId id="309" r:id="rId10"/>
    <p:sldId id="311" r:id="rId11"/>
    <p:sldId id="262" r:id="rId12"/>
    <p:sldId id="298" r:id="rId13"/>
    <p:sldId id="310" r:id="rId14"/>
    <p:sldId id="299" r:id="rId15"/>
    <p:sldId id="300" r:id="rId16"/>
    <p:sldId id="301" r:id="rId17"/>
    <p:sldId id="263" r:id="rId18"/>
    <p:sldId id="266" r:id="rId19"/>
    <p:sldId id="267" r:id="rId20"/>
    <p:sldId id="268" r:id="rId21"/>
    <p:sldId id="269" r:id="rId22"/>
    <p:sldId id="271" r:id="rId23"/>
    <p:sldId id="270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CC00"/>
    <a:srgbClr val="66006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CC4BD-439C-4403-806F-818B5A2E1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EC223-6132-478C-9B45-0B7575F38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BB289-0D15-41F1-A120-27E60A810B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7F26C-B157-4DD1-9B97-3B87BD548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8976D-B670-4C59-B456-65210BC2DF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79101-4694-40C6-AF7F-8A88069DF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01203-0A04-48DC-846F-373BF2C47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D0BB4-3952-47DA-85F4-BDA4AF23CF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4A1D3-B93F-4460-A73F-332B54FF06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04AA9-6262-4EDA-A7DD-B5C93718C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D75BE-ED84-4860-97B9-765549DBDE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F4B6CF2-3131-4E05-97D7-313C78DD0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s54.radikal.ru/i143/0907/f0/c8dc5bc2fe54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A2%D0%A4" TargetMode="External"/><Relationship Id="rId2" Type="http://schemas.openxmlformats.org/officeDocument/2006/relationships/hyperlink" Target="http://ru.wikipedia.org/wiki/%D0%9A%D0%B0%D1%82%D0%B0%D0%B1%D0%BE%D0%BB%D0%B8%D0%B7%D0%BC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609600" y="0"/>
            <a:ext cx="7848600" cy="5257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метаболизм</a:t>
            </a:r>
          </a:p>
        </p:txBody>
      </p:sp>
      <p:sp>
        <p:nvSpPr>
          <p:cNvPr id="3" name="Прямоугольник 2"/>
          <p:cNvSpPr/>
          <p:nvPr/>
        </p:nvSpPr>
        <p:spPr>
          <a:xfrm rot="20918419">
            <a:off x="4220485" y="4131360"/>
            <a:ext cx="4107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 </a:t>
            </a:r>
            <a:r>
              <a:rPr lang="en-US" sz="4000" b="1" dirty="0" smtClean="0">
                <a:latin typeface="Bauhaus 93" pitchFamily="82" charset="0"/>
              </a:rPr>
              <a:t>Prezentacii.com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04800" y="1357313"/>
            <a:ext cx="88392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i="1" u="sng" dirty="0"/>
              <a:t>Энергия необходима для того, чтобы</a:t>
            </a:r>
            <a:r>
              <a:rPr lang="ru-RU" sz="3200" dirty="0"/>
              <a:t>:</a:t>
            </a:r>
          </a:p>
          <a:p>
            <a:pPr>
              <a:buFontTx/>
              <a:buChar char="-"/>
            </a:pPr>
            <a:r>
              <a:rPr lang="ru-RU" sz="2800" b="1" dirty="0"/>
              <a:t>осуществлялся синтез веществ, необходимых для роста организма;</a:t>
            </a:r>
          </a:p>
          <a:p>
            <a:endParaRPr lang="ru-RU" sz="2800" b="1" dirty="0"/>
          </a:p>
          <a:p>
            <a:pPr>
              <a:buFontTx/>
              <a:buChar char="-"/>
            </a:pPr>
            <a:r>
              <a:rPr lang="ru-RU" sz="2800" b="1" dirty="0"/>
              <a:t>сокращались мышцы и передавались нервные импульсы;</a:t>
            </a:r>
          </a:p>
          <a:p>
            <a:endParaRPr lang="ru-RU" sz="2800" b="1" dirty="0"/>
          </a:p>
          <a:p>
            <a:pPr>
              <a:buFontTx/>
              <a:buChar char="-"/>
            </a:pPr>
            <a:r>
              <a:rPr lang="ru-RU" sz="2800" b="1" dirty="0"/>
              <a:t>вещества могли транспортироваться из клетки в клетку;</a:t>
            </a:r>
          </a:p>
          <a:p>
            <a:endParaRPr lang="ru-RU" sz="2800" b="1" dirty="0"/>
          </a:p>
          <a:p>
            <a:r>
              <a:rPr lang="ru-RU" sz="2800" b="1" dirty="0"/>
              <a:t>- температура тела поддерживалась постоянной.</a:t>
            </a:r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715962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Процесс потребления энергии и веществ называется</a:t>
            </a:r>
            <a:r>
              <a:rPr lang="ru-RU" sz="4000" smtClean="0">
                <a:solidFill>
                  <a:schemeClr val="tx1"/>
                </a:solidFill>
              </a:rPr>
              <a:t> </a:t>
            </a:r>
            <a:r>
              <a:rPr lang="ru-RU" sz="4000" b="1" smtClean="0">
                <a:solidFill>
                  <a:srgbClr val="FF0066"/>
                </a:solidFill>
              </a:rPr>
              <a:t>питанием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34000" y="2989263"/>
            <a:ext cx="2667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algn="ctr"/>
            <a:endParaRPr lang="ru-RU" i="1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295400" y="1219200"/>
            <a:ext cx="5867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495800" y="1295400"/>
            <a:ext cx="3733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i="1"/>
              <a:t>гетеротрофное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85800" y="1295400"/>
            <a:ext cx="327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i="1"/>
              <a:t>автотрофное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29600" cy="1016000"/>
          </a:xfrm>
        </p:spPr>
        <p:txBody>
          <a:bodyPr/>
          <a:lstStyle/>
          <a:p>
            <a:pPr eaLnBrk="1" hangingPunct="1"/>
            <a:r>
              <a:rPr lang="ru-RU" sz="4000" smtClean="0"/>
              <a:t> </a:t>
            </a:r>
            <a:r>
              <a:rPr lang="ru-RU" smtClean="0">
                <a:solidFill>
                  <a:srgbClr val="1A1A4E"/>
                </a:solidFill>
              </a:rPr>
              <a:t>Типы питания организмов:</a:t>
            </a:r>
            <a:r>
              <a:rPr lang="ru-RU" sz="4000" smtClean="0">
                <a:solidFill>
                  <a:srgbClr val="1A1A4E"/>
                </a:solidFill>
              </a:rPr>
              <a:t/>
            </a:r>
            <a:br>
              <a:rPr lang="ru-RU" sz="4000" smtClean="0">
                <a:solidFill>
                  <a:srgbClr val="1A1A4E"/>
                </a:solidFill>
              </a:rPr>
            </a:br>
            <a:endParaRPr lang="ru-RU" sz="4000" smtClean="0">
              <a:solidFill>
                <a:srgbClr val="1A1A4E"/>
              </a:solidFill>
            </a:endParaRPr>
          </a:p>
        </p:txBody>
      </p:sp>
      <p:pic>
        <p:nvPicPr>
          <p:cNvPr id="9223" name="Picture 7" descr="Калипс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3467100" cy="3987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224" name="Picture 8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286000"/>
            <a:ext cx="3124200" cy="1901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343400"/>
            <a:ext cx="2632075" cy="1917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CC00"/>
                </a:solidFill>
              </a:rPr>
              <a:t>фототрофы</a:t>
            </a:r>
            <a:r>
              <a:rPr lang="ru-RU" sz="1600" smtClean="0"/>
              <a:t> </a:t>
            </a:r>
            <a:r>
              <a:rPr lang="ru-RU" sz="1600" b="1" smtClean="0"/>
              <a:t>синтезируют органические вещества за счёт энергии света;</a:t>
            </a:r>
            <a:endParaRPr lang="en-US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600" b="1" smtClean="0"/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Процесс фототрофного питания называется</a:t>
            </a:r>
            <a:r>
              <a:rPr lang="ru-RU" sz="1600" smtClean="0"/>
              <a:t> </a:t>
            </a:r>
            <a:r>
              <a:rPr lang="ru-RU" sz="2400" b="1" smtClean="0">
                <a:solidFill>
                  <a:srgbClr val="00CC00"/>
                </a:solidFill>
              </a:rPr>
              <a:t>фотосинтезом</a:t>
            </a:r>
            <a:r>
              <a:rPr lang="ru-RU" sz="1600" smtClean="0"/>
              <a:t>. </a:t>
            </a:r>
            <a:r>
              <a:rPr lang="ru-RU" sz="1600" b="1" smtClean="0"/>
              <a:t>Фототрофы – это растения и некоторые бактерии (в том числе синезелёные водоросли). К хемотрофам относятся многие бактерии.</a:t>
            </a:r>
            <a:endParaRPr lang="en-US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600" b="1" smtClean="0"/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Организмы, живущие за счет неорганических источников углерода (например, углекислого</a:t>
            </a:r>
            <a:r>
              <a:rPr lang="ru-RU" sz="1600" smtClean="0"/>
              <a:t> газа), называются </a:t>
            </a:r>
            <a:r>
              <a:rPr lang="ru-RU" sz="2800" b="1" smtClean="0">
                <a:solidFill>
                  <a:srgbClr val="00CC00"/>
                </a:solidFill>
              </a:rPr>
              <a:t>автотрофами.</a:t>
            </a:r>
          </a:p>
        </p:txBody>
      </p:sp>
      <p:pic>
        <p:nvPicPr>
          <p:cNvPr id="5123" name="Picture 8" descr="100201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524000"/>
            <a:ext cx="45593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00CC00"/>
                </a:solidFill>
              </a:rPr>
              <a:t>хемотрофы </a:t>
            </a:r>
            <a:r>
              <a:rPr lang="ru-RU" sz="2800" smtClean="0"/>
              <a:t>синтезируют органические вещества за счёт энергии химических связей. Хемосинтезирующие бактерии получают энергию от различных химических реакций – окисления водорода, серы, железа, аммиака и других веществ. </a:t>
            </a:r>
          </a:p>
        </p:txBody>
      </p:sp>
      <p:pic>
        <p:nvPicPr>
          <p:cNvPr id="6147" name="Picture 8" descr="10020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34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"/>
            <a:ext cx="9144000" cy="58975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Вот некоторые реакции, освобождающие энергию:</a:t>
            </a:r>
          </a:p>
          <a:p>
            <a:pPr eaLnBrk="1" hangingPunct="1">
              <a:buFontTx/>
              <a:buNone/>
            </a:pPr>
            <a:r>
              <a:rPr lang="ru-RU" smtClean="0"/>
              <a:t/>
            </a:r>
            <a:br>
              <a:rPr lang="ru-RU" smtClean="0"/>
            </a:br>
            <a:r>
              <a:rPr lang="ru-RU" b="1" smtClean="0"/>
              <a:t>2NH3 + 3O2 → 2HNO2 + 2H2O + Q. </a:t>
            </a:r>
          </a:p>
          <a:p>
            <a:pPr eaLnBrk="1" hangingPunct="1">
              <a:buFontTx/>
              <a:buNone/>
            </a:pP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>2HNO2 + O2 → 2HNO3 + Q. </a:t>
            </a:r>
            <a:br>
              <a:rPr lang="ru-RU" b="1" smtClean="0"/>
            </a:br>
            <a:endParaRPr lang="ru-RU" b="1" smtClean="0"/>
          </a:p>
          <a:p>
            <a:pPr eaLnBrk="1" hangingPunct="1">
              <a:buFontTx/>
              <a:buNone/>
            </a:pPr>
            <a:r>
              <a:rPr lang="ru-RU" b="1" smtClean="0"/>
              <a:t>4FeCO3 + O2 + 6H2O → 4Fe(OH)3 + 4CO2 + Q.</a:t>
            </a:r>
          </a:p>
          <a:p>
            <a:pPr eaLnBrk="1" hangingPunct="1">
              <a:buFontTx/>
              <a:buNone/>
            </a:pPr>
            <a:r>
              <a:rPr lang="ru-RU" b="1" smtClean="0"/>
              <a:t> </a:t>
            </a:r>
            <a:br>
              <a:rPr lang="ru-RU" b="1" smtClean="0"/>
            </a:br>
            <a:r>
              <a:rPr lang="ru-RU" b="1" smtClean="0"/>
              <a:t>2S + 3O2 + 2H2O → 2H2SO4 + Q.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9E2706"/>
                </a:solidFill>
              </a:rPr>
              <a:t>Гетеротрофы</a:t>
            </a:r>
            <a:r>
              <a:rPr lang="ru-RU" b="1" smtClean="0"/>
              <a:t> </a:t>
            </a:r>
            <a:r>
              <a:rPr lang="ru-RU" sz="2000" b="1" smtClean="0"/>
              <a:t>– организмы, получающие необходимую для жизнедеятельности энергию путем окисления органических веществ , содержащихся в пище</a:t>
            </a:r>
            <a:r>
              <a:rPr lang="ru-RU" sz="2000" smtClean="0"/>
              <a:t>.</a:t>
            </a:r>
            <a:br>
              <a:rPr lang="ru-RU" sz="2000" smtClean="0"/>
            </a:br>
            <a:endParaRPr lang="ru-RU" sz="20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3200" b="1" smtClean="0">
                <a:solidFill>
                  <a:srgbClr val="9E2706"/>
                </a:solidFill>
              </a:rPr>
              <a:t>Биотрофы –</a:t>
            </a:r>
            <a:r>
              <a:rPr lang="ru-RU" sz="3200" smtClean="0">
                <a:solidFill>
                  <a:schemeClr val="tx2"/>
                </a:solidFill>
              </a:rPr>
              <a:t> </a:t>
            </a:r>
            <a:r>
              <a:rPr lang="ru-RU" sz="3200" b="1" smtClean="0">
                <a:solidFill>
                  <a:schemeClr val="tx2"/>
                </a:solidFill>
              </a:rPr>
              <a:t>организмы, питающиеся органическими веществами живых тел (паразиты)</a:t>
            </a:r>
            <a:endParaRPr lang="en-US" sz="3200" b="1" smtClean="0">
              <a:solidFill>
                <a:srgbClr val="9E2706"/>
              </a:solidFill>
            </a:endParaRPr>
          </a:p>
          <a:p>
            <a:pPr lvl="4" eaLnBrk="1" hangingPunct="1"/>
            <a:endParaRPr lang="ru-RU" sz="120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3200" b="1" smtClean="0">
                <a:solidFill>
                  <a:srgbClr val="9E2706"/>
                </a:solidFill>
              </a:rPr>
              <a:t>Сапротрофы </a:t>
            </a:r>
            <a:r>
              <a:rPr lang="ru-RU" sz="3200" smtClean="0">
                <a:solidFill>
                  <a:schemeClr val="tx2"/>
                </a:solidFill>
              </a:rPr>
              <a:t> - </a:t>
            </a:r>
            <a:r>
              <a:rPr lang="ru-RU" sz="3200" b="1" smtClean="0">
                <a:solidFill>
                  <a:schemeClr val="tx2"/>
                </a:solidFill>
              </a:rPr>
              <a:t>организмы, питающиеся органическими веществами содержащимися в испражнениях, или</a:t>
            </a:r>
            <a:r>
              <a:rPr lang="en-US" sz="3200" b="1" smtClean="0">
                <a:solidFill>
                  <a:schemeClr val="tx2"/>
                </a:solidFill>
              </a:rPr>
              <a:t> </a:t>
            </a:r>
            <a:r>
              <a:rPr lang="ru-RU" sz="3200" b="1" smtClean="0">
                <a:solidFill>
                  <a:schemeClr val="tx2"/>
                </a:solidFill>
              </a:rPr>
              <a:t>мертвыми организмами</a:t>
            </a:r>
            <a:endParaRPr lang="en-US" sz="3200" b="1" smtClean="0">
              <a:solidFill>
                <a:schemeClr val="tx2"/>
              </a:solidFill>
            </a:endParaRPr>
          </a:p>
          <a:p>
            <a:pPr eaLnBrk="1" hangingPunct="1"/>
            <a:endParaRPr lang="ru-RU" smtClean="0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>
            <a:off x="2895600" y="13716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4343400" y="13716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ru-RU" b="1" smtClean="0"/>
              <a:t>Биотрофы (паразиты)</a:t>
            </a:r>
          </a:p>
        </p:txBody>
      </p:sp>
      <p:pic>
        <p:nvPicPr>
          <p:cNvPr id="9219" name="Picture 4" descr="paraziti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524000"/>
            <a:ext cx="8229600" cy="5105400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Сапротрофы</a:t>
            </a:r>
          </a:p>
        </p:txBody>
      </p:sp>
      <p:pic>
        <p:nvPicPr>
          <p:cNvPr id="10243" name="Picture 9" descr="giena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828800"/>
            <a:ext cx="4343400" cy="3176588"/>
          </a:xfrm>
          <a:noFill/>
        </p:spPr>
      </p:pic>
      <p:pic>
        <p:nvPicPr>
          <p:cNvPr id="10244" name="Picture 10" descr="doz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714750"/>
            <a:ext cx="46482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/>
              <a:t>Некоторые организмы (например, хищные растения) сочетают в себе признаки как автотрофов, так и гетеротрофов. Такие организмы называются </a:t>
            </a:r>
            <a:r>
              <a:rPr lang="ru-RU" b="1" i="1" u="sng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миксотрофами. </a:t>
            </a:r>
          </a:p>
        </p:txBody>
      </p:sp>
      <p:pic>
        <p:nvPicPr>
          <p:cNvPr id="11267" name="Picture 8" descr="Картинка 2 из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524000"/>
            <a:ext cx="5029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3200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/>
              <a:t>Солнечная энергия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Фотосинтез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09600" y="2819400"/>
            <a:ext cx="3505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Энергия органических веществ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486400" y="2590800"/>
            <a:ext cx="28194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Белки</a:t>
            </a:r>
          </a:p>
          <a:p>
            <a:pPr>
              <a:spcBef>
                <a:spcPct val="50000"/>
              </a:spcBef>
            </a:pPr>
            <a:r>
              <a:rPr lang="ru-RU" sz="3600" b="1"/>
              <a:t>Жиры</a:t>
            </a:r>
          </a:p>
          <a:p>
            <a:pPr>
              <a:spcBef>
                <a:spcPct val="50000"/>
              </a:spcBef>
            </a:pPr>
            <a:r>
              <a:rPr lang="ru-RU" sz="3600" b="1"/>
              <a:t>Углеводы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1905000" y="1371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1905000" y="2514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3886200" y="2971800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4114800" y="37338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3962400" y="3810000"/>
            <a:ext cx="1524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/>
      <p:bldP spid="10244" grpId="0"/>
      <p:bldP spid="10245" grpId="0"/>
      <p:bldP spid="10246" grpId="0" animBg="1"/>
      <p:bldP spid="10247" grpId="0" animBg="1"/>
      <p:bldP spid="10248" grpId="0" animBg="1"/>
      <p:bldP spid="10249" grpId="0" animBg="1"/>
      <p:bldP spid="102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8000"/>
                </a:solidFill>
              </a:rPr>
              <a:t>Метаболизм</a:t>
            </a:r>
            <a:r>
              <a:rPr lang="ru-RU" smtClean="0"/>
              <a:t> 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90600"/>
            <a:ext cx="4495800" cy="5867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600" b="1" smtClean="0">
                <a:solidFill>
                  <a:srgbClr val="008000"/>
                </a:solidFill>
              </a:rPr>
              <a:t>	</a:t>
            </a:r>
            <a:r>
              <a:rPr lang="ru-RU" sz="3600" b="1" smtClean="0">
                <a:solidFill>
                  <a:srgbClr val="008000"/>
                </a:solidFill>
              </a:rPr>
              <a:t>Метаболизм</a:t>
            </a:r>
            <a:endParaRPr lang="en-US" sz="3600" b="1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 </a:t>
            </a:r>
            <a:r>
              <a:rPr lang="en-US" sz="2000" smtClean="0"/>
              <a:t>	</a:t>
            </a:r>
            <a:r>
              <a:rPr lang="ru-RU" sz="3200" smtClean="0"/>
              <a:t>(от греч. «превращение, изменение»), </a:t>
            </a:r>
            <a:r>
              <a:rPr lang="ru-RU" sz="3200" b="1" smtClean="0"/>
              <a:t>обмен веществ</a:t>
            </a:r>
            <a:r>
              <a:rPr lang="ru-RU" sz="3200" smtClean="0"/>
              <a:t> — полный процесс превращения химических веществ в организме, обеспечивающих его рост, развитие, деятельность и жизнь в целом. </a:t>
            </a:r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14400"/>
            <a:ext cx="4495800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3600" b="1" smtClean="0">
                <a:solidFill>
                  <a:srgbClr val="008000"/>
                </a:solidFill>
              </a:rPr>
              <a:t>Обмен</a:t>
            </a:r>
            <a:r>
              <a:rPr lang="en-US" sz="3600" b="1" smtClean="0">
                <a:solidFill>
                  <a:srgbClr val="008000"/>
                </a:solidFill>
              </a:rPr>
              <a:t> </a:t>
            </a:r>
            <a:r>
              <a:rPr lang="ru-RU" sz="3600" b="1" smtClean="0">
                <a:solidFill>
                  <a:srgbClr val="008000"/>
                </a:solidFill>
              </a:rPr>
              <a:t>веществ</a:t>
            </a:r>
            <a:r>
              <a:rPr lang="ru-RU" sz="2000" smtClean="0"/>
              <a:t> </a:t>
            </a:r>
            <a:r>
              <a:rPr lang="ru-RU" smtClean="0"/>
              <a:t>представляет собой комплекс биохимических и энергетических процессов, обеспечивающих использование пищевых веществ для нужд организма и удовлетворения его потребностей в пластических и энергетических веществах</a:t>
            </a:r>
            <a:r>
              <a:rPr lang="ru-RU" sz="2000" smtClean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ru-RU" sz="4000" smtClean="0"/>
              <a:t>Метаболизм</a:t>
            </a:r>
          </a:p>
        </p:txBody>
      </p:sp>
      <p:pic>
        <p:nvPicPr>
          <p:cNvPr id="14339" name="Picture 5" descr="scan0007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66800"/>
            <a:ext cx="9144000" cy="579120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ru-RU" sz="6000" b="1" smtClean="0">
                <a:solidFill>
                  <a:srgbClr val="660066"/>
                </a:solidFill>
              </a:rPr>
              <a:t>Этапы метаболизма</a:t>
            </a:r>
            <a:r>
              <a:rPr lang="ru-RU" sz="4000" smtClean="0"/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600" b="1" i="1" u="sng" smtClean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Первый этап</a:t>
            </a:r>
            <a:r>
              <a:rPr lang="ru-RU" sz="1200" smtClean="0"/>
              <a:t> — </a:t>
            </a:r>
            <a:r>
              <a:rPr lang="ru-RU" sz="2000" smtClean="0"/>
              <a:t>ферментативное расщепление белков, жиров и углеводов до растворимых в воде аминокислот, моно- и дисахаридов, глицерина, жирных кислот</a:t>
            </a:r>
            <a:r>
              <a:rPr lang="en-US" sz="2000" smtClean="0"/>
              <a:t> </a:t>
            </a:r>
            <a:r>
              <a:rPr lang="ru-RU" sz="2000" smtClean="0"/>
              <a:t>и других соединений, происходящее в различных отделах желудочно-кишечного тракта, и всасывание их в кровь и лимфу.</a:t>
            </a: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000" b="1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b="1" i="1" u="sng" smtClean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Второй этап</a:t>
            </a:r>
            <a:r>
              <a:rPr lang="ru-RU" sz="1200" smtClean="0"/>
              <a:t> </a:t>
            </a:r>
            <a:r>
              <a:rPr lang="ru-RU" sz="2000" smtClean="0"/>
              <a:t>— транспорт питательных веществ кровью к тканям и клеточный метаболизм, результатом которого является их ферментативное расщепление до конечных продуктов. Часть этих продуктов используется для построения составных частей мембран, цитоплазмы, для синтеза биологически активных веществ и воспроизведения клеток и тканей. Расщепление веществ сопровождается выделением энергии, которая используется для процесса синтеза и обеспечения работы каждого органа и организма в целом.</a:t>
            </a: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000" b="1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b="1" i="1" u="sng" smtClean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Третий этап</a:t>
            </a:r>
            <a:r>
              <a:rPr lang="ru-RU" sz="1200" smtClean="0"/>
              <a:t> </a:t>
            </a:r>
            <a:r>
              <a:rPr lang="ru-RU" sz="2000" smtClean="0"/>
              <a:t>— выведение конечных продуктов метаболизма в составе мочи, кала, пота, через легкие в виде CO2 и т. д.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solidFill>
                  <a:srgbClr val="00CC00"/>
                </a:solidFill>
              </a:rPr>
              <a:t>Обмен веществ состоит из двух противоположных, одновременно протекающих процессов</a:t>
            </a:r>
            <a:r>
              <a:rPr lang="ru-RU" smtClean="0">
                <a:solidFill>
                  <a:srgbClr val="00CC00"/>
                </a:solidFill>
              </a:rPr>
              <a:t>.</a:t>
            </a:r>
            <a:r>
              <a:rPr lang="ru-RU" smtClean="0"/>
              <a:t> 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b="1" smtClean="0"/>
              <a:t>Первый </a:t>
            </a:r>
            <a:r>
              <a:rPr lang="ru-RU" sz="1400" smtClean="0"/>
              <a:t>— </a:t>
            </a:r>
            <a:r>
              <a:rPr lang="ru-RU" sz="3600" b="1" i="1" u="sng" smtClean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анаболизм</a:t>
            </a:r>
            <a:r>
              <a:rPr lang="ru-RU" sz="1400" smtClean="0"/>
              <a:t> — </a:t>
            </a:r>
            <a:endParaRPr lang="en-US" sz="1400" smtClean="0"/>
          </a:p>
          <a:p>
            <a:pPr eaLnBrk="1" hangingPunct="1">
              <a:lnSpc>
                <a:spcPct val="80000"/>
              </a:lnSpc>
              <a:defRPr/>
            </a:pPr>
            <a:endParaRPr lang="en-US" sz="140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smtClean="0"/>
              <a:t>	</a:t>
            </a:r>
            <a:r>
              <a:rPr lang="ru-RU" sz="2400" b="1" smtClean="0"/>
              <a:t>объединяет все реакции, связанные с синтезом необходимых веществ, их усвоением и использованием для роста, развития и жизнедеятельности организма.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b="1" i="1" u="sng" smtClean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Анаболизм</a:t>
            </a:r>
            <a:endParaRPr lang="en-US" sz="3600" b="1" i="1" u="sng" smtClean="0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800" smtClean="0"/>
              <a:t> </a:t>
            </a:r>
            <a:endParaRPr lang="en-US" sz="80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smtClean="0">
                <a:latin typeface="Times New Roman" pitchFamily="18" charset="0"/>
              </a:rPr>
              <a:t>	</a:t>
            </a:r>
            <a:r>
              <a:rPr lang="ru-RU" sz="1800" smtClean="0"/>
              <a:t>Процесс происходит в три этапа: </a:t>
            </a:r>
            <a:endParaRPr lang="en-US" sz="1800" smtClean="0"/>
          </a:p>
          <a:p>
            <a:pPr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000" b="1" smtClean="0"/>
              <a:t>Синтез промежуточных соединений из низкомолекулярных веществ. 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000" b="1" smtClean="0"/>
              <a:t> Синтез "строительных блоков" из промежуточных соединений. 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sz="2000" b="1" smtClean="0"/>
              <a:t> Синтез из "строительных блоков" макромолекул белков, нуклеиновых кислот, полисахаридов, жиров.Идет с поглощением энергии и участием ферментов.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ru-RU" sz="8000" smtClean="0">
                <a:hlinkClick r:id="rId2" tooltip="Катаболизм"/>
              </a:rPr>
              <a:t>катаболизм</a:t>
            </a:r>
            <a:endParaRPr lang="ru-RU" sz="8000" smtClean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smtClean="0"/>
              <a:t>Второй</a:t>
            </a:r>
            <a:r>
              <a:rPr lang="ru-RU" smtClean="0"/>
              <a:t> — </a:t>
            </a:r>
            <a:r>
              <a:rPr lang="ru-RU" sz="4000" b="1" i="1" u="sng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 tooltip="Катаболизм"/>
              </a:rPr>
              <a:t>катаболизм</a:t>
            </a:r>
            <a:r>
              <a:rPr lang="ru-RU" sz="4000" smtClean="0"/>
              <a:t> </a:t>
            </a:r>
            <a:endParaRPr lang="en-US" sz="400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4000" b="1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b="1" smtClean="0"/>
              <a:t>	</a:t>
            </a:r>
            <a:r>
              <a:rPr lang="ru-RU" b="1" smtClean="0"/>
              <a:t>— включает реакции, связанные с распадом веществ, их окислением и выведением из организма продуктов распада  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000" b="1" i="1" u="sng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Катаболи́зм</a:t>
            </a:r>
            <a:r>
              <a:rPr lang="ru-RU" sz="2000" b="1" smtClean="0"/>
              <a:t>— процесс метаболического распада, разложения на более простые вещества или окисления какого-либо вещества, обычно протекающий с высвобождением энергии в виде тепла и в виде </a:t>
            </a:r>
            <a:r>
              <a:rPr lang="ru-RU" sz="2000" b="1" smtClean="0">
                <a:hlinkClick r:id="rId3" tooltip="АТФ"/>
              </a:rPr>
              <a:t>АТФ</a:t>
            </a:r>
            <a:r>
              <a:rPr lang="ru-RU" sz="2000" b="1" smtClean="0"/>
              <a:t>. Катаболические реакции лежат в основе диссимиляции: утраты сложными веществами своей специфичности для данного организма в результате распада до более простых.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1384300"/>
          </a:xfrm>
        </p:spPr>
        <p:txBody>
          <a:bodyPr/>
          <a:lstStyle/>
          <a:p>
            <a:pPr eaLnBrk="1" hangingPunct="1"/>
            <a:r>
              <a:rPr lang="ru-RU" sz="5500" b="1" smtClean="0">
                <a:solidFill>
                  <a:srgbClr val="1A1A4E"/>
                </a:solidFill>
              </a:rPr>
              <a:t> Метаболизм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 flipH="1" flipV="1">
            <a:off x="365125" y="5106988"/>
            <a:ext cx="1841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2970213" algn="ctr"/>
              </a:tabLst>
            </a:pPr>
            <a:endParaRPr lang="ru-RU" sz="3200">
              <a:solidFill>
                <a:srgbClr val="1A1A4E"/>
              </a:solidFill>
            </a:endParaRPr>
          </a:p>
          <a:p>
            <a:pPr>
              <a:buFontTx/>
              <a:buChar char="•"/>
              <a:tabLst>
                <a:tab pos="2970213" algn="ctr"/>
              </a:tabLst>
            </a:pPr>
            <a:endParaRPr lang="ru-RU" sz="3200"/>
          </a:p>
          <a:p>
            <a:pPr>
              <a:buFontTx/>
              <a:buChar char="•"/>
              <a:tabLst>
                <a:tab pos="2970213" algn="ctr"/>
              </a:tabLst>
            </a:pPr>
            <a:endParaRPr lang="ru-RU" sz="32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648200" y="5334000"/>
            <a:ext cx="3270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Tx/>
              <a:buChar char="•"/>
              <a:tabLst>
                <a:tab pos="2970213" algn="ctr"/>
              </a:tabLst>
            </a:pPr>
            <a:endParaRPr lang="ru-RU" sz="3200"/>
          </a:p>
          <a:p>
            <a:pPr>
              <a:buFontTx/>
              <a:buChar char="•"/>
              <a:tabLst>
                <a:tab pos="2970213" algn="ctr"/>
              </a:tabLst>
            </a:pPr>
            <a:endParaRPr lang="ru-RU" sz="3200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H="1">
            <a:off x="2286000" y="1371600"/>
            <a:ext cx="1371600" cy="1295400"/>
          </a:xfrm>
          <a:prstGeom prst="line">
            <a:avLst/>
          </a:prstGeom>
          <a:noFill/>
          <a:ln w="38100">
            <a:solidFill>
              <a:srgbClr val="2C2C84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4876800" y="1371600"/>
            <a:ext cx="1219200" cy="1371600"/>
          </a:xfrm>
          <a:prstGeom prst="line">
            <a:avLst/>
          </a:prstGeom>
          <a:noFill/>
          <a:ln w="38100">
            <a:solidFill>
              <a:srgbClr val="2C2C84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09600" y="3352800"/>
            <a:ext cx="3581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1A1A4E"/>
                </a:solidFill>
              </a:rPr>
              <a:t>Пластический обмен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990600" y="4419600"/>
            <a:ext cx="3124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Ассимиляция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2743200"/>
            <a:ext cx="2819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Анаболизм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800600" y="3352800"/>
            <a:ext cx="4572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1A1A4E"/>
                </a:solidFill>
              </a:rPr>
              <a:t>Энергетический </a:t>
            </a:r>
          </a:p>
          <a:p>
            <a:r>
              <a:rPr lang="en-US" sz="3200" b="1">
                <a:solidFill>
                  <a:srgbClr val="1A1A4E"/>
                </a:solidFill>
              </a:rPr>
              <a:t>        </a:t>
            </a:r>
            <a:r>
              <a:rPr lang="ru-RU" sz="3200" b="1">
                <a:solidFill>
                  <a:srgbClr val="1A1A4E"/>
                </a:solidFill>
              </a:rPr>
              <a:t>обмен</a:t>
            </a:r>
          </a:p>
          <a:p>
            <a:pPr>
              <a:spcBef>
                <a:spcPct val="50000"/>
              </a:spcBef>
            </a:pPr>
            <a:endParaRPr lang="ru-RU" sz="3200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4876800" y="4419600"/>
            <a:ext cx="350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Диссимиляция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4800600" y="2819400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/>
              <a:t>Катаболизм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9" grpId="0" animBg="1"/>
      <p:bldP spid="11270" grpId="0" animBg="1"/>
      <p:bldP spid="11273" grpId="0"/>
      <p:bldP spid="11275" grpId="0"/>
      <p:bldP spid="112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086600" cy="1752600"/>
          </a:xfrm>
        </p:spPr>
        <p:txBody>
          <a:bodyPr/>
          <a:lstStyle/>
          <a:p>
            <a:pPr eaLnBrk="1" hangingPunct="1"/>
            <a:r>
              <a:rPr lang="ru-RU" b="1" smtClean="0"/>
              <a:t>Этапы энергетического обмена: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229600" cy="3840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>
                <a:solidFill>
                  <a:schemeClr val="hlink"/>
                </a:solidFill>
              </a:rPr>
              <a:t>1. Подготовительный</a:t>
            </a:r>
          </a:p>
          <a:p>
            <a:pPr eaLnBrk="1" hangingPunct="1">
              <a:buFontTx/>
              <a:buNone/>
            </a:pPr>
            <a:r>
              <a:rPr lang="ru-RU" sz="4000" smtClean="0">
                <a:solidFill>
                  <a:schemeClr val="hlink"/>
                </a:solidFill>
              </a:rPr>
              <a:t>2. Бескислородный</a:t>
            </a:r>
          </a:p>
          <a:p>
            <a:pPr eaLnBrk="1" hangingPunct="1">
              <a:buFontTx/>
              <a:buNone/>
            </a:pPr>
            <a:r>
              <a:rPr lang="ru-RU" sz="4000" smtClean="0">
                <a:solidFill>
                  <a:schemeClr val="hlink"/>
                </a:solidFill>
              </a:rPr>
              <a:t>3. Кислородное расщепление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990600" y="152400"/>
            <a:ext cx="70866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200" b="1">
                <a:solidFill>
                  <a:schemeClr val="tx2"/>
                </a:solidFill>
              </a:rPr>
              <a:t>           Первый этап.</a:t>
            </a:r>
          </a:p>
          <a:p>
            <a:pPr algn="ctr"/>
            <a:r>
              <a:rPr lang="ru-RU" sz="4400" b="1">
                <a:solidFill>
                  <a:srgbClr val="003399"/>
                </a:solidFill>
              </a:rPr>
              <a:t>Подготовительный этап: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533400" y="2438400"/>
            <a:ext cx="1412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Белки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038600" y="2438400"/>
            <a:ext cx="31829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ru-RU" sz="3200" b="1"/>
              <a:t>аминокислоты</a:t>
            </a:r>
            <a:endParaRPr lang="en-US" sz="3200" b="1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1981200" y="27432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28600" y="3124200"/>
            <a:ext cx="18208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Липиды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2667000" y="3124200"/>
            <a:ext cx="5991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ru-RU" sz="3200" b="1"/>
              <a:t>глицерин +</a:t>
            </a:r>
            <a:r>
              <a:rPr lang="en-US" sz="3200" b="1"/>
              <a:t> </a:t>
            </a:r>
            <a:r>
              <a:rPr lang="ru-RU" sz="3200" b="1"/>
              <a:t>жирные кислоты</a:t>
            </a:r>
            <a:endParaRPr lang="en-US" sz="3200" b="1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1981200" y="3429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609600" y="3810000"/>
            <a:ext cx="2193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Углеводы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5105400" y="3810000"/>
            <a:ext cx="18383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ru-RU" sz="3200" b="1"/>
              <a:t>глюкоза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2895600" y="4114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514600" y="1600200"/>
            <a:ext cx="2813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аминокислоты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905000" y="2438400"/>
            <a:ext cx="49085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600" b="1"/>
              <a:t>глицерин + жирные кислоты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600200" y="3124200"/>
            <a:ext cx="358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	</a:t>
            </a:r>
            <a:r>
              <a:rPr lang="en-US" b="1"/>
              <a:t>            </a:t>
            </a:r>
            <a:r>
              <a:rPr lang="ru-RU" sz="2800" b="1"/>
              <a:t>глюкоза</a:t>
            </a: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>
            <a:off x="1524000" y="1905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1600200" y="27432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H="1">
            <a:off x="2057400" y="34290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V="1">
            <a:off x="5334000" y="1905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V="1">
            <a:off x="6705600" y="27432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V="1">
            <a:off x="48768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228600" y="1600200"/>
            <a:ext cx="1260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Белки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2438400"/>
            <a:ext cx="1712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 </a:t>
            </a:r>
            <a:r>
              <a:rPr lang="ru-RU" sz="2800" b="1"/>
              <a:t>Липиды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228600" y="3124200"/>
            <a:ext cx="19415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Углеводы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6019800" y="1676400"/>
            <a:ext cx="2484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СО</a:t>
            </a:r>
            <a:r>
              <a:rPr lang="ru-RU" sz="2000" b="1"/>
              <a:t>2</a:t>
            </a:r>
            <a:r>
              <a:rPr lang="ru-RU" sz="2800" b="1"/>
              <a:t>, Н</a:t>
            </a:r>
            <a:r>
              <a:rPr lang="ru-RU" sz="2000" b="1"/>
              <a:t>2</a:t>
            </a:r>
            <a:r>
              <a:rPr lang="ru-RU" sz="2800" b="1"/>
              <a:t>О,</a:t>
            </a:r>
            <a:r>
              <a:rPr lang="en-US" sz="2800" b="1"/>
              <a:t>NH</a:t>
            </a:r>
            <a:r>
              <a:rPr lang="en-US" sz="2000" b="1"/>
              <a:t>3</a:t>
            </a:r>
            <a:endParaRPr lang="ru-RU" sz="2000" b="1"/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7086600" y="2438400"/>
            <a:ext cx="1631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СО</a:t>
            </a:r>
            <a:r>
              <a:rPr lang="ru-RU" sz="2000" b="1"/>
              <a:t>2</a:t>
            </a:r>
            <a:r>
              <a:rPr lang="ru-RU" sz="2800" b="1"/>
              <a:t>,Н</a:t>
            </a:r>
            <a:r>
              <a:rPr lang="ru-RU" sz="2000" b="1"/>
              <a:t>2</a:t>
            </a:r>
            <a:r>
              <a:rPr lang="ru-RU" sz="2800" b="1"/>
              <a:t>О</a:t>
            </a: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6477000" y="3200400"/>
            <a:ext cx="1631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СО</a:t>
            </a:r>
            <a:r>
              <a:rPr lang="ru-RU" sz="2000" b="1"/>
              <a:t>2</a:t>
            </a:r>
            <a:r>
              <a:rPr lang="ru-RU" sz="2800" b="1"/>
              <a:t>,Н</a:t>
            </a:r>
            <a:r>
              <a:rPr lang="ru-RU" sz="2000" b="1"/>
              <a:t>2</a:t>
            </a:r>
            <a:r>
              <a:rPr lang="ru-RU" sz="2800" b="1"/>
              <a:t>О</a:t>
            </a: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219200" y="990600"/>
            <a:ext cx="2301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  <a:r>
              <a:rPr lang="ru-RU" sz="2800" b="1" i="1">
                <a:solidFill>
                  <a:srgbClr val="FF3300"/>
                </a:solidFill>
              </a:rPr>
              <a:t>Анаболизм</a:t>
            </a:r>
            <a:r>
              <a:rPr lang="ru-RU"/>
              <a:t> 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4648200" y="914400"/>
            <a:ext cx="2436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9900"/>
                </a:solidFill>
              </a:rPr>
              <a:t>Катаболизм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5" grpId="0"/>
      <p:bldP spid="163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100" b="1" smtClean="0"/>
              <a:t>Взаимосвязь анаболизма и катаболизма: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5344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3600" b="1" smtClean="0"/>
          </a:p>
          <a:p>
            <a:pPr eaLnBrk="1" hangingPunct="1">
              <a:buFontTx/>
              <a:buNone/>
            </a:pPr>
            <a:r>
              <a:rPr lang="ru-RU" sz="3600" b="1" smtClean="0"/>
              <a:t>Анаболизм                        Катаболизм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H="1">
            <a:off x="3048000" y="28956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H="1">
            <a:off x="5181600" y="28956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3810000" y="2514600"/>
            <a:ext cx="12938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9900"/>
                </a:solidFill>
              </a:rPr>
              <a:t>АТФ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1447800" y="3048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7391400" y="3048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1447800" y="3810000"/>
            <a:ext cx="594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2819400" y="1600200"/>
            <a:ext cx="38433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FF3300"/>
                </a:solidFill>
              </a:rPr>
              <a:t>Метаболизм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0"/>
            <a:ext cx="7010400" cy="1527175"/>
          </a:xfrm>
        </p:spPr>
        <p:txBody>
          <a:bodyPr/>
          <a:lstStyle/>
          <a:p>
            <a:pPr eaLnBrk="1" hangingPunct="1"/>
            <a:r>
              <a:rPr lang="ru-RU" sz="5700" b="1" smtClean="0">
                <a:solidFill>
                  <a:srgbClr val="009900"/>
                </a:solidFill>
              </a:rPr>
              <a:t>АТФ: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543800"/>
            <a:ext cx="8991600" cy="32305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endParaRPr lang="ru-RU" sz="4000" b="1" smtClean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57200" y="1752600"/>
            <a:ext cx="2209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/>
              <a:t>аденин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429000" y="1752600"/>
            <a:ext cx="2057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/>
              <a:t>рибоза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5867400" y="1752600"/>
            <a:ext cx="2971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3 остатка</a:t>
            </a:r>
          </a:p>
          <a:p>
            <a:pPr algn="ctr"/>
            <a:r>
              <a:rPr lang="ru-RU" sz="2800" b="1"/>
              <a:t>фосф. кислоты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667000" y="22098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5486400" y="22098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457200" y="2847975"/>
            <a:ext cx="25336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chemeClr val="tx2"/>
                </a:solidFill>
              </a:rPr>
              <a:t>азотистое       </a:t>
            </a:r>
          </a:p>
          <a:p>
            <a:r>
              <a:rPr lang="ru-RU" sz="2800">
                <a:solidFill>
                  <a:schemeClr val="tx2"/>
                </a:solidFill>
              </a:rPr>
              <a:t>основание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3657600" y="2971800"/>
            <a:ext cx="1493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chemeClr val="tx2"/>
                </a:solidFill>
              </a:rPr>
              <a:t>углевод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429000" y="1600200"/>
            <a:ext cx="5257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/>
              <a:t>АДФ + Н</a:t>
            </a:r>
            <a:r>
              <a:rPr lang="ru-RU" sz="3600" b="1"/>
              <a:t>3</a:t>
            </a:r>
            <a:r>
              <a:rPr lang="ru-RU" sz="4800" b="1"/>
              <a:t>РО</a:t>
            </a:r>
            <a:r>
              <a:rPr lang="ru-RU" sz="3600" b="1"/>
              <a:t>4+</a:t>
            </a:r>
            <a:r>
              <a:rPr lang="en-US" sz="4800" b="1"/>
              <a:t>Q</a:t>
            </a:r>
            <a:endParaRPr lang="ru-RU" sz="4800" b="1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505200" y="2971800"/>
            <a:ext cx="49180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/>
              <a:t>АМФ + Н</a:t>
            </a:r>
            <a:r>
              <a:rPr lang="ru-RU" sz="3600" b="1"/>
              <a:t>3</a:t>
            </a:r>
            <a:r>
              <a:rPr lang="ru-RU" sz="4800" b="1"/>
              <a:t>РО</a:t>
            </a:r>
            <a:r>
              <a:rPr lang="ru-RU" sz="3600" b="1"/>
              <a:t>4</a:t>
            </a:r>
            <a:r>
              <a:rPr lang="en-US" sz="3600" b="1"/>
              <a:t>+</a:t>
            </a:r>
            <a:r>
              <a:rPr lang="en-US" sz="4800" b="1"/>
              <a:t>Q</a:t>
            </a:r>
            <a:endParaRPr lang="ru-RU" sz="4800" b="1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2286000" y="1981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2362200" y="3276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H="1">
            <a:off x="2286000" y="213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H="1">
            <a:off x="2362200" y="34290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33400" y="16764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/>
              <a:t>АТФ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762000" y="2971800"/>
            <a:ext cx="1981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/>
              <a:t>АДФ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38" grpId="0" animBg="1"/>
      <p:bldP spid="184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900" b="1" i="1" smtClean="0"/>
              <a:t>Укажите пункт, в котором правильно записан процесс  расщепления органических веществ в организме животного: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86868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   </a:t>
            </a:r>
            <a:r>
              <a:rPr lang="ru-RU" sz="2800" smtClean="0"/>
              <a:t>А)</a:t>
            </a:r>
            <a:r>
              <a:rPr lang="en-US" sz="2800" smtClean="0"/>
              <a:t> </a:t>
            </a:r>
            <a:r>
              <a:rPr lang="ru-RU" sz="2800" smtClean="0"/>
              <a:t>белки       нуклеотиды       углекислый газ и вода</a:t>
            </a:r>
            <a:endParaRPr lang="en-US" sz="2800" smtClean="0"/>
          </a:p>
          <a:p>
            <a:pPr eaLnBrk="1" hangingPunct="1">
              <a:buFontTx/>
              <a:buNone/>
            </a:pPr>
            <a:endParaRPr lang="ru-RU" sz="2800" smtClean="0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1905000" y="1981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1676400" y="2819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4953000" y="4876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2514600" y="3810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7162800" y="2819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79248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4572000" y="1981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 flipV="1">
            <a:off x="5486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1905000" y="4876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228600" y="1981200"/>
            <a:ext cx="86106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endParaRPr lang="en-US" sz="2800"/>
          </a:p>
          <a:p>
            <a:pPr>
              <a:spcBef>
                <a:spcPct val="20000"/>
              </a:spcBef>
            </a:pPr>
            <a:r>
              <a:rPr lang="ru-RU" sz="2800"/>
              <a:t>Б)</a:t>
            </a:r>
            <a:r>
              <a:rPr lang="en-US" sz="2800"/>
              <a:t> </a:t>
            </a:r>
            <a:r>
              <a:rPr lang="ru-RU" sz="2800"/>
              <a:t>жиры        глицерин + жирные кислоты     углекислый газ и вода</a:t>
            </a:r>
          </a:p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228600" y="3505200"/>
            <a:ext cx="81534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В)</a:t>
            </a:r>
            <a:r>
              <a:rPr lang="en-US" sz="2800"/>
              <a:t> </a:t>
            </a:r>
            <a:r>
              <a:rPr lang="ru-RU" sz="2800"/>
              <a:t>углеводы      моносахариды      дисахариды        </a:t>
            </a:r>
          </a:p>
          <a:p>
            <a:r>
              <a:rPr lang="ru-RU" sz="2800"/>
              <a:t>   углекислый газ и вода</a:t>
            </a:r>
          </a:p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381000" y="4572000"/>
            <a:ext cx="8229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Г)</a:t>
            </a:r>
            <a:r>
              <a:rPr lang="en-US" sz="2800"/>
              <a:t> </a:t>
            </a:r>
            <a:r>
              <a:rPr lang="ru-RU" sz="2800"/>
              <a:t>белки       аминокислоты        вода и аммиак.</a:t>
            </a:r>
          </a:p>
          <a:p>
            <a:r>
              <a:rPr lang="ru-RU" sz="2800"/>
              <a:t> </a:t>
            </a:r>
          </a:p>
          <a:p>
            <a:pPr>
              <a:spcBef>
                <a:spcPct val="50000"/>
              </a:spcBef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fill="hold"/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0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7086600" cy="1752600"/>
          </a:xfrm>
        </p:spPr>
        <p:txBody>
          <a:bodyPr/>
          <a:lstStyle/>
          <a:p>
            <a:pPr eaLnBrk="1" hangingPunct="1"/>
            <a:r>
              <a:rPr lang="ru-RU" b="1" smtClean="0"/>
              <a:t>Этапы энергетического обмена: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229600" cy="3840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/>
              <a:t>1</a:t>
            </a:r>
            <a:r>
              <a:rPr lang="ru-RU" sz="4000" smtClean="0">
                <a:solidFill>
                  <a:srgbClr val="003399"/>
                </a:solidFill>
              </a:rPr>
              <a:t>. </a:t>
            </a:r>
            <a:r>
              <a:rPr lang="ru-RU" sz="4000" smtClean="0">
                <a:solidFill>
                  <a:srgbClr val="1A1A4E"/>
                </a:solidFill>
                <a:hlinkClick r:id="rId2" action="ppaction://hlinksldjump"/>
              </a:rPr>
              <a:t>Подготовительный</a:t>
            </a:r>
            <a:endParaRPr lang="ru-RU" sz="4000" smtClean="0">
              <a:solidFill>
                <a:srgbClr val="1A1A4E"/>
              </a:solidFill>
            </a:endParaRPr>
          </a:p>
          <a:p>
            <a:pPr eaLnBrk="1" hangingPunct="1">
              <a:buFontTx/>
              <a:buNone/>
            </a:pPr>
            <a:r>
              <a:rPr lang="ru-RU" sz="4000" smtClean="0"/>
              <a:t>2. </a:t>
            </a:r>
            <a:r>
              <a:rPr lang="ru-RU" sz="4000" smtClean="0">
                <a:solidFill>
                  <a:srgbClr val="009900"/>
                </a:solidFill>
                <a:hlinkClick r:id="rId3" action="ppaction://hlinksldjump"/>
              </a:rPr>
              <a:t>Бескислородный</a:t>
            </a:r>
            <a:endParaRPr lang="ru-RU" sz="4000" smtClean="0">
              <a:solidFill>
                <a:srgbClr val="009900"/>
              </a:solidFill>
            </a:endParaRPr>
          </a:p>
          <a:p>
            <a:pPr eaLnBrk="1" hangingPunct="1">
              <a:buFontTx/>
              <a:buNone/>
            </a:pPr>
            <a:r>
              <a:rPr lang="ru-RU" sz="4000" smtClean="0"/>
              <a:t>3. </a:t>
            </a:r>
            <a:r>
              <a:rPr lang="ru-RU" sz="4000" smtClean="0">
                <a:hlinkClick r:id="rId4" action="ppaction://hlinksldjump"/>
              </a:rPr>
              <a:t>Кислородное расщепление</a:t>
            </a:r>
            <a:endParaRPr 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ru-RU" b="1" smtClean="0"/>
              <a:t>Второй этап.  </a:t>
            </a:r>
            <a:r>
              <a:rPr lang="ru-RU" b="1" smtClean="0">
                <a:solidFill>
                  <a:srgbClr val="003399"/>
                </a:solidFill>
              </a:rPr>
              <a:t>Бескислородный этап.</a:t>
            </a:r>
            <a:endParaRPr lang="ru-RU" b="1" u="sng" smtClean="0">
              <a:solidFill>
                <a:srgbClr val="003399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7988"/>
            <a:ext cx="7850188" cy="4330700"/>
          </a:xfrm>
        </p:spPr>
        <p:txBody>
          <a:bodyPr/>
          <a:lstStyle/>
          <a:p>
            <a:pPr eaLnBrk="1" hangingPunct="1"/>
            <a:r>
              <a:rPr lang="ru-RU" sz="4000" b="1" smtClean="0"/>
              <a:t>Гликолиз</a:t>
            </a:r>
          </a:p>
          <a:p>
            <a:pPr eaLnBrk="1" hangingPunct="1"/>
            <a:r>
              <a:rPr lang="ru-RU" sz="4000" b="1" smtClean="0"/>
              <a:t>Неполное расщепление</a:t>
            </a:r>
          </a:p>
          <a:p>
            <a:pPr eaLnBrk="1" hangingPunct="1"/>
            <a:r>
              <a:rPr lang="ru-RU" sz="4000" b="1" smtClean="0"/>
              <a:t>Анаэробное дыхание</a:t>
            </a:r>
          </a:p>
          <a:p>
            <a:pPr eaLnBrk="1" hangingPunct="1"/>
            <a:r>
              <a:rPr lang="ru-RU" sz="4000" b="1" smtClean="0"/>
              <a:t>Брожение</a:t>
            </a:r>
          </a:p>
          <a:p>
            <a:pPr eaLnBrk="1" hangingPunct="1"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100" b="1" smtClean="0">
                <a:solidFill>
                  <a:srgbClr val="009900"/>
                </a:solidFill>
              </a:rPr>
              <a:t>Гликолиз: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1000" y="1803400"/>
            <a:ext cx="7165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2"/>
                </a:solidFill>
              </a:rPr>
              <a:t>С</a:t>
            </a:r>
            <a:r>
              <a:rPr lang="ru-RU" sz="3200" b="1">
                <a:solidFill>
                  <a:schemeClr val="tx2"/>
                </a:solidFill>
              </a:rPr>
              <a:t>6</a:t>
            </a:r>
            <a:r>
              <a:rPr lang="ru-RU" sz="4400" b="1">
                <a:solidFill>
                  <a:schemeClr val="tx2"/>
                </a:solidFill>
              </a:rPr>
              <a:t>Н</a:t>
            </a:r>
            <a:r>
              <a:rPr lang="ru-RU" sz="3200" b="1">
                <a:solidFill>
                  <a:schemeClr val="tx2"/>
                </a:solidFill>
              </a:rPr>
              <a:t>12</a:t>
            </a:r>
            <a:r>
              <a:rPr lang="ru-RU" sz="4400" b="1">
                <a:solidFill>
                  <a:schemeClr val="tx2"/>
                </a:solidFill>
              </a:rPr>
              <a:t>О</a:t>
            </a:r>
            <a:r>
              <a:rPr lang="ru-RU" sz="3200" b="1">
                <a:solidFill>
                  <a:schemeClr val="tx2"/>
                </a:solidFill>
              </a:rPr>
              <a:t>6</a:t>
            </a:r>
            <a:r>
              <a:rPr lang="ru-RU" sz="4400" b="1">
                <a:solidFill>
                  <a:schemeClr val="tx2"/>
                </a:solidFill>
              </a:rPr>
              <a:t> + 2Н</a:t>
            </a:r>
            <a:r>
              <a:rPr lang="ru-RU" sz="3200" b="1">
                <a:solidFill>
                  <a:schemeClr val="tx2"/>
                </a:solidFill>
              </a:rPr>
              <a:t>3</a:t>
            </a:r>
            <a:r>
              <a:rPr lang="ru-RU" sz="4400" b="1">
                <a:solidFill>
                  <a:schemeClr val="tx2"/>
                </a:solidFill>
              </a:rPr>
              <a:t>РО</a:t>
            </a:r>
            <a:r>
              <a:rPr lang="ru-RU" sz="3200" b="1">
                <a:solidFill>
                  <a:schemeClr val="tx2"/>
                </a:solidFill>
              </a:rPr>
              <a:t>4</a:t>
            </a:r>
            <a:r>
              <a:rPr lang="ru-RU" sz="4400" b="1">
                <a:solidFill>
                  <a:schemeClr val="tx2"/>
                </a:solidFill>
              </a:rPr>
              <a:t> + 2АДФ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7543800" y="21336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57200" y="2971800"/>
            <a:ext cx="64404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ru-RU" sz="4400" b="1">
                <a:solidFill>
                  <a:schemeClr val="tx2"/>
                </a:solidFill>
              </a:rPr>
              <a:t>2С</a:t>
            </a:r>
            <a:r>
              <a:rPr lang="ru-RU" sz="3200" b="1">
                <a:solidFill>
                  <a:schemeClr val="tx2"/>
                </a:solidFill>
              </a:rPr>
              <a:t>3</a:t>
            </a:r>
            <a:r>
              <a:rPr lang="ru-RU" sz="4400" b="1">
                <a:solidFill>
                  <a:schemeClr val="tx2"/>
                </a:solidFill>
              </a:rPr>
              <a:t>Н</a:t>
            </a:r>
            <a:r>
              <a:rPr lang="ru-RU" sz="3200" b="1">
                <a:solidFill>
                  <a:schemeClr val="tx2"/>
                </a:solidFill>
              </a:rPr>
              <a:t>6</a:t>
            </a:r>
            <a:r>
              <a:rPr lang="ru-RU" sz="4400" b="1">
                <a:solidFill>
                  <a:schemeClr val="tx2"/>
                </a:solidFill>
              </a:rPr>
              <a:t>О</a:t>
            </a:r>
            <a:r>
              <a:rPr lang="ru-RU" sz="3200" b="1">
                <a:solidFill>
                  <a:schemeClr val="tx2"/>
                </a:solidFill>
              </a:rPr>
              <a:t>3</a:t>
            </a:r>
            <a:r>
              <a:rPr lang="ru-RU" sz="4400" b="1">
                <a:solidFill>
                  <a:schemeClr val="tx2"/>
                </a:solidFill>
              </a:rPr>
              <a:t> + 2АТФ +2Н</a:t>
            </a:r>
            <a:r>
              <a:rPr lang="ru-RU" sz="3200" b="1">
                <a:solidFill>
                  <a:schemeClr val="tx2"/>
                </a:solidFill>
              </a:rPr>
              <a:t>2</a:t>
            </a:r>
            <a:r>
              <a:rPr lang="ru-RU" sz="4400" b="1">
                <a:solidFill>
                  <a:schemeClr val="tx2"/>
                </a:solidFill>
              </a:rPr>
              <a:t>О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0" y="36576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Молочная кислота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b="1" smtClean="0">
                <a:solidFill>
                  <a:srgbClr val="003399"/>
                </a:solidFill>
              </a:rPr>
              <a:t> Энергия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33400" y="2590800"/>
            <a:ext cx="3657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/>
              <a:t>60%  выделяется  в   виде тепла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876800" y="2895600"/>
            <a:ext cx="3810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ru-RU" sz="3600" b="1"/>
              <a:t>40%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ru-RU" sz="3600" b="1"/>
              <a:t>идет на синтез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ru-RU" sz="3600" b="1"/>
              <a:t>АТФ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H="1">
            <a:off x="2362200" y="1295400"/>
            <a:ext cx="1447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876800" y="1295400"/>
            <a:ext cx="16764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На первом этапе своего расщепления глюкоза: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2296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А) окисляется до углекислого газа и воды</a:t>
            </a:r>
          </a:p>
          <a:p>
            <a:pPr eaLnBrk="1" hangingPunct="1">
              <a:buFontTx/>
              <a:buNone/>
            </a:pPr>
            <a:r>
              <a:rPr lang="ru-RU" smtClean="0"/>
              <a:t>Б) не изменяется</a:t>
            </a:r>
          </a:p>
          <a:p>
            <a:pPr eaLnBrk="1" hangingPunct="1">
              <a:buFontTx/>
              <a:buNone/>
            </a:pPr>
            <a:r>
              <a:rPr lang="ru-RU" smtClean="0"/>
              <a:t>В) подвергается брожению</a:t>
            </a:r>
          </a:p>
          <a:p>
            <a:pPr eaLnBrk="1" hangingPunct="1">
              <a:buFontTx/>
              <a:buNone/>
            </a:pPr>
            <a:r>
              <a:rPr lang="ru-RU" smtClean="0"/>
              <a:t>Г) расщепляется до двух трёхуглеродных   молекул.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086600" cy="1752600"/>
          </a:xfrm>
        </p:spPr>
        <p:txBody>
          <a:bodyPr/>
          <a:lstStyle/>
          <a:p>
            <a:pPr eaLnBrk="1" hangingPunct="1"/>
            <a:r>
              <a:rPr lang="ru-RU" b="1" smtClean="0"/>
              <a:t>Этапы энергетического обмена: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229600" cy="3840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/>
              <a:t>1. </a:t>
            </a:r>
            <a:r>
              <a:rPr lang="ru-RU" sz="4000" smtClean="0">
                <a:solidFill>
                  <a:srgbClr val="003399"/>
                </a:solidFill>
                <a:hlinkClick r:id="rId2" action="ppaction://hlinksldjump"/>
              </a:rPr>
              <a:t>Подготовительный</a:t>
            </a:r>
            <a:endParaRPr lang="ru-RU" sz="4000" smtClean="0">
              <a:solidFill>
                <a:srgbClr val="003399"/>
              </a:solidFill>
            </a:endParaRPr>
          </a:p>
          <a:p>
            <a:pPr eaLnBrk="1" hangingPunct="1">
              <a:buFontTx/>
              <a:buNone/>
            </a:pPr>
            <a:r>
              <a:rPr lang="ru-RU" sz="4000" smtClean="0"/>
              <a:t>2. </a:t>
            </a:r>
            <a:r>
              <a:rPr lang="ru-RU" sz="4000" smtClean="0">
                <a:hlinkClick r:id="rId3" action="ppaction://hlinksldjump"/>
              </a:rPr>
              <a:t>Бескислородный</a:t>
            </a:r>
            <a:endParaRPr lang="ru-RU" sz="4000" smtClean="0"/>
          </a:p>
          <a:p>
            <a:pPr eaLnBrk="1" hangingPunct="1">
              <a:buFontTx/>
              <a:buNone/>
            </a:pPr>
            <a:r>
              <a:rPr lang="ru-RU" sz="4000" smtClean="0"/>
              <a:t>3. </a:t>
            </a:r>
            <a:r>
              <a:rPr lang="ru-RU" sz="4000" smtClean="0">
                <a:hlinkClick r:id="rId4" action="ppaction://hlinksldjump"/>
              </a:rPr>
              <a:t>Кислородное расщепление</a:t>
            </a:r>
            <a:endParaRPr 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</a:rPr>
              <a:t>Третий этап.</a:t>
            </a:r>
            <a:r>
              <a:rPr lang="ru-RU" sz="4000" b="1" smtClean="0">
                <a:solidFill>
                  <a:srgbClr val="003399"/>
                </a:solidFill>
              </a:rPr>
              <a:t> </a:t>
            </a:r>
            <a:br>
              <a:rPr lang="ru-RU" sz="4000" b="1" smtClean="0">
                <a:solidFill>
                  <a:srgbClr val="003399"/>
                </a:solidFill>
              </a:rPr>
            </a:br>
            <a:r>
              <a:rPr lang="ru-RU" sz="4000" b="1" smtClean="0">
                <a:solidFill>
                  <a:srgbClr val="003399"/>
                </a:solidFill>
              </a:rPr>
              <a:t>Кислородное расщепление: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77988"/>
            <a:ext cx="7696200" cy="4330700"/>
          </a:xfrm>
        </p:spPr>
        <p:txBody>
          <a:bodyPr/>
          <a:lstStyle/>
          <a:p>
            <a:pPr eaLnBrk="1" hangingPunct="1"/>
            <a:r>
              <a:rPr lang="ru-RU" sz="4800" smtClean="0"/>
              <a:t> Гидролиз</a:t>
            </a:r>
          </a:p>
          <a:p>
            <a:pPr eaLnBrk="1" hangingPunct="1"/>
            <a:r>
              <a:rPr lang="ru-RU" sz="4800" smtClean="0"/>
              <a:t> Аэробное дыхание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0"/>
            <a:ext cx="739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100" b="1" smtClean="0">
                <a:solidFill>
                  <a:srgbClr val="009900"/>
                </a:solidFill>
              </a:rPr>
              <a:t>Условия: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7988"/>
            <a:ext cx="8002588" cy="2894012"/>
          </a:xfrm>
        </p:spPr>
        <p:txBody>
          <a:bodyPr/>
          <a:lstStyle/>
          <a:p>
            <a:pPr eaLnBrk="1" hangingPunct="1"/>
            <a:r>
              <a:rPr lang="ru-RU" sz="4000" b="1" smtClean="0"/>
              <a:t>Участие ферментов</a:t>
            </a:r>
          </a:p>
          <a:p>
            <a:pPr eaLnBrk="1" hangingPunct="1"/>
            <a:r>
              <a:rPr lang="ru-RU" sz="4000" b="1" smtClean="0"/>
              <a:t>Участие молекул-переносчиков</a:t>
            </a:r>
          </a:p>
          <a:p>
            <a:pPr eaLnBrk="1" hangingPunct="1"/>
            <a:r>
              <a:rPr lang="ru-RU" sz="4000" b="1" smtClean="0"/>
              <a:t>Наличие кислорода</a:t>
            </a:r>
          </a:p>
          <a:p>
            <a:pPr eaLnBrk="1" hangingPunct="1">
              <a:buFontTx/>
              <a:buNone/>
            </a:pPr>
            <a:endParaRPr lang="ru-RU" sz="4000" b="1" u="sng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33400" y="4343400"/>
            <a:ext cx="8305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4000" b="1"/>
              <a:t> Целостность митохондриальных мембран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100" b="1" smtClean="0">
                <a:solidFill>
                  <a:srgbClr val="009900"/>
                </a:solidFill>
              </a:rPr>
              <a:t>Стадии аэробного дыхания: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7988"/>
            <a:ext cx="8002588" cy="4330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b="1" smtClean="0"/>
              <a:t>1) Окислительное декарбоксилирование</a:t>
            </a:r>
          </a:p>
          <a:p>
            <a:pPr eaLnBrk="1" hangingPunct="1">
              <a:buFontTx/>
              <a:buNone/>
            </a:pPr>
            <a:r>
              <a:rPr lang="ru-RU" sz="4000" b="1" smtClean="0"/>
              <a:t>2) Цикл Кребса</a:t>
            </a:r>
          </a:p>
          <a:p>
            <a:pPr eaLnBrk="1" hangingPunct="1">
              <a:buFontTx/>
              <a:buNone/>
            </a:pPr>
            <a:r>
              <a:rPr lang="ru-RU" sz="4000" b="1" smtClean="0"/>
              <a:t>3) Электронтранспортная цепь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Окислительное декарбоксилирование</a:t>
            </a:r>
            <a:r>
              <a:rPr lang="ru-RU" sz="4800" b="1" smtClean="0"/>
              <a:t/>
            </a:r>
            <a:br>
              <a:rPr lang="ru-RU" sz="4800" b="1" smtClean="0"/>
            </a:br>
            <a:endParaRPr lang="ru-RU" sz="4800" b="1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2971800"/>
            <a:ext cx="8229600" cy="2438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b="1" smtClean="0"/>
              <a:t>С</a:t>
            </a:r>
            <a:r>
              <a:rPr lang="ru-RU" sz="2800" b="1" smtClean="0"/>
              <a:t>3</a:t>
            </a:r>
            <a:r>
              <a:rPr lang="ru-RU" sz="4000" b="1" smtClean="0"/>
              <a:t>Н</a:t>
            </a:r>
            <a:r>
              <a:rPr lang="ru-RU" sz="2800" b="1" smtClean="0"/>
              <a:t>4</a:t>
            </a:r>
            <a:r>
              <a:rPr lang="ru-RU" sz="4000" b="1" smtClean="0"/>
              <a:t>О</a:t>
            </a:r>
            <a:r>
              <a:rPr lang="ru-RU" sz="2800" b="1" smtClean="0"/>
              <a:t>3</a:t>
            </a:r>
            <a:r>
              <a:rPr lang="ru-RU" sz="4000" b="1" smtClean="0"/>
              <a:t> + КоА  + НАД </a:t>
            </a:r>
            <a:endParaRPr lang="en-US" sz="4000" b="1" smtClean="0"/>
          </a:p>
          <a:p>
            <a:pPr eaLnBrk="1" hangingPunct="1">
              <a:buFontTx/>
              <a:buNone/>
            </a:pPr>
            <a:r>
              <a:rPr lang="ru-RU" sz="4000" b="1" smtClean="0"/>
              <a:t>СО</a:t>
            </a:r>
            <a:r>
              <a:rPr lang="ru-RU" sz="2800" b="1" smtClean="0"/>
              <a:t>2</a:t>
            </a:r>
            <a:r>
              <a:rPr lang="ru-RU" sz="4000" b="1" smtClean="0"/>
              <a:t> + Ацетил-КоА + НАД*Н</a:t>
            </a:r>
            <a:r>
              <a:rPr lang="en-US" sz="2800" b="1" smtClean="0"/>
              <a:t>2</a:t>
            </a:r>
            <a:endParaRPr lang="ru-RU" sz="2800" b="1" smtClean="0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6096000" y="3276600"/>
            <a:ext cx="76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609600" y="1371600"/>
            <a:ext cx="7543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С</a:t>
            </a:r>
            <a:r>
              <a:rPr lang="ru-RU" sz="2400" b="1"/>
              <a:t>6</a:t>
            </a:r>
            <a:r>
              <a:rPr lang="ru-RU" sz="3600" b="1"/>
              <a:t>Н</a:t>
            </a:r>
            <a:r>
              <a:rPr lang="ru-RU" sz="2400" b="1"/>
              <a:t>12</a:t>
            </a:r>
            <a:r>
              <a:rPr lang="ru-RU" sz="3600" b="1"/>
              <a:t>О</a:t>
            </a:r>
            <a:r>
              <a:rPr lang="ru-RU" sz="2400" b="1"/>
              <a:t>6</a:t>
            </a:r>
            <a:r>
              <a:rPr lang="ru-RU" sz="3600" b="1"/>
              <a:t>       2С</a:t>
            </a:r>
            <a:r>
              <a:rPr lang="ru-RU" sz="2400" b="1"/>
              <a:t>3</a:t>
            </a:r>
            <a:r>
              <a:rPr lang="ru-RU" sz="3600" b="1"/>
              <a:t>Н</a:t>
            </a:r>
            <a:r>
              <a:rPr lang="ru-RU" sz="2400" b="1"/>
              <a:t>4</a:t>
            </a:r>
            <a:r>
              <a:rPr lang="ru-RU" sz="3600" b="1"/>
              <a:t>О</a:t>
            </a:r>
            <a:r>
              <a:rPr lang="ru-RU" sz="2400" b="1"/>
              <a:t>3</a:t>
            </a:r>
            <a:r>
              <a:rPr lang="ru-RU" sz="3600" b="1"/>
              <a:t>       2С</a:t>
            </a:r>
            <a:r>
              <a:rPr lang="ru-RU" sz="2400" b="1"/>
              <a:t>3</a:t>
            </a:r>
            <a:r>
              <a:rPr lang="ru-RU" sz="3600" b="1"/>
              <a:t>Н</a:t>
            </a:r>
            <a:r>
              <a:rPr lang="ru-RU" sz="2400" b="1"/>
              <a:t>6</a:t>
            </a:r>
            <a:r>
              <a:rPr lang="ru-RU" sz="3600" b="1"/>
              <a:t>О</a:t>
            </a:r>
            <a:r>
              <a:rPr lang="ru-RU" sz="2400" b="1"/>
              <a:t>3</a:t>
            </a:r>
          </a:p>
          <a:p>
            <a:r>
              <a:rPr lang="ru-RU" sz="2400" b="1"/>
              <a:t>Глюкоза                    ПВК                   Молочная  </a:t>
            </a:r>
          </a:p>
          <a:p>
            <a:r>
              <a:rPr lang="ru-RU" sz="2400" b="1"/>
              <a:t>                                                               кислота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2590800" y="17526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5181600" y="16764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50" grpId="0" animBg="1"/>
      <p:bldP spid="3175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ru-RU" sz="4000" b="1" smtClean="0"/>
              <a:t>Цикл Кребса: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981200" y="5715000"/>
            <a:ext cx="3667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2Н +НАД      НАД*Н2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3657600" y="59436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64008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981200" y="685800"/>
            <a:ext cx="632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600" b="1"/>
              <a:t>C</a:t>
            </a:r>
            <a:r>
              <a:rPr lang="en-US" sz="2400" b="1"/>
              <a:t>3</a:t>
            </a:r>
            <a:r>
              <a:rPr lang="en-US" sz="3600" b="1"/>
              <a:t>H</a:t>
            </a:r>
            <a:r>
              <a:rPr lang="ru-RU" sz="2400" b="1"/>
              <a:t>6</a:t>
            </a:r>
            <a:r>
              <a:rPr lang="en-US" sz="3600" b="1"/>
              <a:t>O</a:t>
            </a:r>
            <a:r>
              <a:rPr lang="ru-RU" sz="2400" b="1"/>
              <a:t>3</a:t>
            </a:r>
            <a:r>
              <a:rPr lang="en-US" sz="3600" b="1"/>
              <a:t>+3H</a:t>
            </a:r>
            <a:r>
              <a:rPr lang="en-US" sz="2400" b="1"/>
              <a:t>2</a:t>
            </a:r>
            <a:r>
              <a:rPr lang="en-US" sz="3600" b="1"/>
              <a:t>O=3CO</a:t>
            </a:r>
            <a:r>
              <a:rPr lang="en-US" sz="2400" b="1"/>
              <a:t>2</a:t>
            </a:r>
            <a:r>
              <a:rPr lang="en-US" sz="3600" b="1"/>
              <a:t>+1</a:t>
            </a:r>
            <a:r>
              <a:rPr lang="ru-RU" sz="3600" b="1"/>
              <a:t>2</a:t>
            </a:r>
            <a:r>
              <a:rPr lang="en-US" sz="3600" b="1"/>
              <a:t>H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828800" y="2362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33400" y="4370388"/>
            <a:ext cx="963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СО</a:t>
            </a:r>
            <a:r>
              <a:rPr lang="ru-RU" sz="2400" b="1"/>
              <a:t>2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114800" y="3760788"/>
            <a:ext cx="18208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Н - е = Н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7162800" y="3886200"/>
            <a:ext cx="2143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ru-RU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914400" y="2057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7162800" y="2819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152400" y="3384550"/>
            <a:ext cx="3492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  <a:p>
            <a:endParaRPr lang="en-US"/>
          </a:p>
          <a:p>
            <a:endParaRPr lang="ru-RU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8534400" y="3429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701040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838200" y="1527175"/>
            <a:ext cx="1352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НАД*Н2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 rot="899705">
            <a:off x="303213" y="3209925"/>
            <a:ext cx="303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НАД*Н</a:t>
            </a:r>
            <a:r>
              <a:rPr lang="ru-RU" b="1"/>
              <a:t>2 </a:t>
            </a:r>
            <a:r>
              <a:rPr lang="ru-RU" sz="2400" b="1"/>
              <a:t>= НАД + 2Н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 rot="1149287">
            <a:off x="152400" y="3200400"/>
            <a:ext cx="316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НАД*Н2 = НАД + 2Н</a:t>
            </a:r>
            <a:endParaRPr lang="en-US" b="1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828800" y="2362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81000" y="5008563"/>
            <a:ext cx="963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СО</a:t>
            </a:r>
            <a:r>
              <a:rPr lang="ru-RU" sz="2400" b="1"/>
              <a:t>2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191000" y="3962400"/>
            <a:ext cx="184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/>
          </a:p>
          <a:p>
            <a:endParaRPr lang="ru-RU" b="1"/>
          </a:p>
          <a:p>
            <a:endParaRPr lang="ru-RU" b="1"/>
          </a:p>
          <a:p>
            <a:endParaRPr lang="ru-RU" b="1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743200" y="5364163"/>
            <a:ext cx="709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600" b="1"/>
              <a:t>О</a:t>
            </a:r>
            <a:r>
              <a:rPr lang="ru-RU" sz="2400" b="1"/>
              <a:t>2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6477000" y="48768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7239000" y="5029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1981200" y="4343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838200" y="38100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5791200" y="48768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4191000" y="4724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4800600" y="48006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3429000" y="45720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2743200" y="44958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1447800" y="40386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8534400" y="5029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7848600" y="5029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56" name="Rectangle 20"/>
          <p:cNvSpPr>
            <a:spLocks noChangeArrowheads="1"/>
          </p:cNvSpPr>
          <p:nvPr/>
        </p:nvSpPr>
        <p:spPr bwMode="auto">
          <a:xfrm>
            <a:off x="685800" y="3962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152400" y="3657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1828800" y="4419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1295400" y="4191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3276600" y="4724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2514600" y="4648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4648200" y="4953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4038600" y="4876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4" name="Rectangle 28"/>
          <p:cNvSpPr>
            <a:spLocks noChangeArrowheads="1"/>
          </p:cNvSpPr>
          <p:nvPr/>
        </p:nvSpPr>
        <p:spPr bwMode="auto">
          <a:xfrm>
            <a:off x="6324600" y="5029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5" name="Rectangle 29"/>
          <p:cNvSpPr>
            <a:spLocks noChangeArrowheads="1"/>
          </p:cNvSpPr>
          <p:nvPr/>
        </p:nvSpPr>
        <p:spPr bwMode="auto">
          <a:xfrm>
            <a:off x="5638800" y="5029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7696200" y="5181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7086600" y="5105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8" name="Rectangle 32"/>
          <p:cNvSpPr>
            <a:spLocks noChangeArrowheads="1"/>
          </p:cNvSpPr>
          <p:nvPr/>
        </p:nvSpPr>
        <p:spPr bwMode="auto">
          <a:xfrm>
            <a:off x="8382000" y="5181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304800" y="35052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9970" name="Rectangle 34"/>
          <p:cNvSpPr>
            <a:spLocks noChangeArrowheads="1"/>
          </p:cNvSpPr>
          <p:nvPr/>
        </p:nvSpPr>
        <p:spPr bwMode="auto">
          <a:xfrm>
            <a:off x="3733800" y="39624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Н - е = Н</a:t>
            </a:r>
          </a:p>
        </p:txBody>
      </p:sp>
      <p:sp>
        <p:nvSpPr>
          <p:cNvPr id="39971" name="Line 35"/>
          <p:cNvSpPr>
            <a:spLocks noChangeShapeType="1"/>
          </p:cNvSpPr>
          <p:nvPr/>
        </p:nvSpPr>
        <p:spPr bwMode="auto">
          <a:xfrm>
            <a:off x="701040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52" name="Text Box 36"/>
          <p:cNvSpPr txBox="1">
            <a:spLocks noChangeArrowheads="1"/>
          </p:cNvSpPr>
          <p:nvPr/>
        </p:nvSpPr>
        <p:spPr bwMode="auto">
          <a:xfrm>
            <a:off x="4038600" y="1295400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-</a:t>
            </a:r>
          </a:p>
        </p:txBody>
      </p:sp>
      <p:sp>
        <p:nvSpPr>
          <p:cNvPr id="34853" name="Text Box 37"/>
          <p:cNvSpPr txBox="1">
            <a:spLocks noChangeArrowheads="1"/>
          </p:cNvSpPr>
          <p:nvPr/>
        </p:nvSpPr>
        <p:spPr bwMode="auto">
          <a:xfrm>
            <a:off x="2209800" y="1524000"/>
            <a:ext cx="297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О</a:t>
            </a:r>
            <a:r>
              <a:rPr lang="ru-RU" sz="2400" b="1"/>
              <a:t>2</a:t>
            </a:r>
            <a:r>
              <a:rPr lang="ru-RU" sz="3200" b="1"/>
              <a:t> + е =О</a:t>
            </a:r>
            <a:r>
              <a:rPr lang="ru-RU" sz="2400" b="1"/>
              <a:t>2</a:t>
            </a:r>
          </a:p>
        </p:txBody>
      </p:sp>
      <p:sp>
        <p:nvSpPr>
          <p:cNvPr id="39974" name="Rectangle 38"/>
          <p:cNvSpPr>
            <a:spLocks noChangeArrowheads="1"/>
          </p:cNvSpPr>
          <p:nvPr/>
        </p:nvSpPr>
        <p:spPr bwMode="auto">
          <a:xfrm>
            <a:off x="685800" y="1752600"/>
            <a:ext cx="1058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НАД*Н2</a:t>
            </a:r>
          </a:p>
        </p:txBody>
      </p: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2819400" y="177800"/>
            <a:ext cx="4422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C</a:t>
            </a:r>
            <a:r>
              <a:rPr lang="en-US" sz="2000" b="1"/>
              <a:t>3</a:t>
            </a:r>
            <a:r>
              <a:rPr lang="en-US" sz="2800" b="1"/>
              <a:t>H</a:t>
            </a:r>
            <a:r>
              <a:rPr lang="ru-RU" sz="2000" b="1"/>
              <a:t>6</a:t>
            </a:r>
            <a:r>
              <a:rPr lang="en-US" sz="2800" b="1"/>
              <a:t>O</a:t>
            </a:r>
            <a:r>
              <a:rPr lang="ru-RU" sz="2000" b="1"/>
              <a:t>3</a:t>
            </a:r>
            <a:r>
              <a:rPr lang="en-US" sz="2800" b="1"/>
              <a:t>+3H</a:t>
            </a:r>
            <a:r>
              <a:rPr lang="en-US" sz="2000" b="1"/>
              <a:t>2</a:t>
            </a:r>
            <a:r>
              <a:rPr lang="en-US" sz="2800" b="1"/>
              <a:t>O=3CO</a:t>
            </a:r>
            <a:r>
              <a:rPr lang="en-US" sz="2000" b="1"/>
              <a:t>2</a:t>
            </a:r>
            <a:r>
              <a:rPr lang="en-US" sz="2800" b="1"/>
              <a:t>+1</a:t>
            </a:r>
            <a:r>
              <a:rPr lang="ru-RU" sz="2800" b="1"/>
              <a:t>2</a:t>
            </a:r>
            <a:r>
              <a:rPr lang="en-US" sz="2800" b="1"/>
              <a:t>H</a:t>
            </a:r>
            <a:endParaRPr lang="ru-RU" sz="2800" b="1"/>
          </a:p>
        </p:txBody>
      </p:sp>
      <p:sp>
        <p:nvSpPr>
          <p:cNvPr id="39976" name="Line 40"/>
          <p:cNvSpPr>
            <a:spLocks noChangeShapeType="1"/>
          </p:cNvSpPr>
          <p:nvPr/>
        </p:nvSpPr>
        <p:spPr bwMode="auto">
          <a:xfrm flipH="1">
            <a:off x="914400" y="609600"/>
            <a:ext cx="502920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5181600" y="3886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+</a:t>
            </a:r>
          </a:p>
        </p:txBody>
      </p:sp>
      <p:sp>
        <p:nvSpPr>
          <p:cNvPr id="39978" name="Line 42"/>
          <p:cNvSpPr>
            <a:spLocks noChangeShapeType="1"/>
          </p:cNvSpPr>
          <p:nvPr/>
        </p:nvSpPr>
        <p:spPr bwMode="auto">
          <a:xfrm flipH="1">
            <a:off x="1828800" y="685800"/>
            <a:ext cx="5029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5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066800" y="1736725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60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828800" y="2362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81000" y="5108575"/>
            <a:ext cx="768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СО</a:t>
            </a:r>
            <a:r>
              <a:rPr lang="ru-RU" b="1"/>
              <a:t>2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4191000" y="3838575"/>
            <a:ext cx="1706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Н = е + Н</a:t>
            </a: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2133600" y="1295400"/>
            <a:ext cx="3952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/>
              <a:t>О</a:t>
            </a:r>
            <a:r>
              <a:rPr lang="ru-RU" sz="2400" b="1"/>
              <a:t>2</a:t>
            </a:r>
            <a:r>
              <a:rPr lang="ru-RU" sz="3600" b="1"/>
              <a:t> + 4Н   = 2 Н</a:t>
            </a:r>
            <a:r>
              <a:rPr lang="ru-RU" sz="2400" b="1"/>
              <a:t>2</a:t>
            </a:r>
            <a:r>
              <a:rPr lang="ru-RU" sz="3600" b="1"/>
              <a:t>О 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733800" y="11430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+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2743200" y="5456238"/>
            <a:ext cx="547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/>
              <a:t>О</a:t>
            </a:r>
            <a:r>
              <a:rPr lang="ru-RU" b="1"/>
              <a:t>2</a:t>
            </a: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7162800" y="1143000"/>
            <a:ext cx="1398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 b="1">
                <a:solidFill>
                  <a:srgbClr val="FF3300"/>
                </a:solidFill>
              </a:rPr>
              <a:t>200 мВ</a:t>
            </a: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5464175" y="1997075"/>
            <a:ext cx="15160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3200" b="1"/>
              <a:t>АДФ</a:t>
            </a:r>
          </a:p>
          <a:p>
            <a:pPr algn="ctr"/>
            <a:r>
              <a:rPr lang="ru-RU" sz="3200" b="1"/>
              <a:t>Н3РО4</a:t>
            </a: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7696200" y="2408238"/>
            <a:ext cx="1073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200" b="1"/>
              <a:t>АТФ</a:t>
            </a: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6477000" y="48768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7239000" y="5029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1981200" y="4343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838200" y="38100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5791200" y="48768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4191000" y="4724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4800600" y="48006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0" name="Rectangle 20"/>
          <p:cNvSpPr>
            <a:spLocks noChangeArrowheads="1"/>
          </p:cNvSpPr>
          <p:nvPr/>
        </p:nvSpPr>
        <p:spPr bwMode="auto">
          <a:xfrm>
            <a:off x="3429000" y="45720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2743200" y="44958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1447800" y="40386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7162800" y="3886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7162800" y="32766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914400" y="2057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7162800" y="28194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7162800" y="44196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8534400" y="5029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2286000" y="28194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7848600" y="5029200"/>
            <a:ext cx="214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685800" y="3962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152400" y="3657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828800" y="4419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1295400" y="4191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3276600" y="4724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2514600" y="4648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4648200" y="4953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4038600" y="4876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6324600" y="5029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5638800" y="5029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7696200" y="5181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7086600" y="5105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7010400" y="4572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8382000" y="5181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5" name="Rectangle 45"/>
          <p:cNvSpPr>
            <a:spLocks noChangeArrowheads="1"/>
          </p:cNvSpPr>
          <p:nvPr/>
        </p:nvSpPr>
        <p:spPr bwMode="auto">
          <a:xfrm>
            <a:off x="7010400" y="3962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6" name="Rectangle 46"/>
          <p:cNvSpPr>
            <a:spLocks noChangeArrowheads="1"/>
          </p:cNvSpPr>
          <p:nvPr/>
        </p:nvSpPr>
        <p:spPr bwMode="auto">
          <a:xfrm>
            <a:off x="7010400" y="3429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7" name="Rectangle 47"/>
          <p:cNvSpPr>
            <a:spLocks noChangeArrowheads="1"/>
          </p:cNvSpPr>
          <p:nvPr/>
        </p:nvSpPr>
        <p:spPr bwMode="auto">
          <a:xfrm>
            <a:off x="7010400" y="2971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8" name="Rectangle 48"/>
          <p:cNvSpPr>
            <a:spLocks noChangeArrowheads="1"/>
          </p:cNvSpPr>
          <p:nvPr/>
        </p:nvSpPr>
        <p:spPr bwMode="auto">
          <a:xfrm>
            <a:off x="2133600" y="2895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09" name="Rectangle 49"/>
          <p:cNvSpPr>
            <a:spLocks noChangeArrowheads="1"/>
          </p:cNvSpPr>
          <p:nvPr/>
        </p:nvSpPr>
        <p:spPr bwMode="auto">
          <a:xfrm>
            <a:off x="762000" y="2209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10" name="Rectangle 50"/>
          <p:cNvSpPr>
            <a:spLocks noChangeArrowheads="1"/>
          </p:cNvSpPr>
          <p:nvPr/>
        </p:nvSpPr>
        <p:spPr bwMode="auto">
          <a:xfrm>
            <a:off x="4953000" y="3200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11" name="Rectangle 51"/>
          <p:cNvSpPr>
            <a:spLocks noChangeArrowheads="1"/>
          </p:cNvSpPr>
          <p:nvPr/>
        </p:nvSpPr>
        <p:spPr bwMode="auto">
          <a:xfrm>
            <a:off x="3505200" y="3124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12" name="Rectangle 52"/>
          <p:cNvSpPr>
            <a:spLocks noChangeArrowheads="1"/>
          </p:cNvSpPr>
          <p:nvPr/>
        </p:nvSpPr>
        <p:spPr bwMode="auto">
          <a:xfrm>
            <a:off x="6096000" y="3276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13" name="Rectangle 53"/>
          <p:cNvSpPr>
            <a:spLocks noChangeArrowheads="1"/>
          </p:cNvSpPr>
          <p:nvPr/>
        </p:nvSpPr>
        <p:spPr bwMode="auto">
          <a:xfrm>
            <a:off x="8534400" y="34290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41014" name="Rectangle 54"/>
          <p:cNvSpPr>
            <a:spLocks noChangeArrowheads="1"/>
          </p:cNvSpPr>
          <p:nvPr/>
        </p:nvSpPr>
        <p:spPr bwMode="auto">
          <a:xfrm>
            <a:off x="6248400" y="31242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1015" name="Rectangle 55"/>
          <p:cNvSpPr>
            <a:spLocks noChangeArrowheads="1"/>
          </p:cNvSpPr>
          <p:nvPr/>
        </p:nvSpPr>
        <p:spPr bwMode="auto">
          <a:xfrm>
            <a:off x="3657600" y="29718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1016" name="Rectangle 56"/>
          <p:cNvSpPr>
            <a:spLocks noChangeArrowheads="1"/>
          </p:cNvSpPr>
          <p:nvPr/>
        </p:nvSpPr>
        <p:spPr bwMode="auto">
          <a:xfrm>
            <a:off x="5105400" y="30480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1017" name="Rectangle 57"/>
          <p:cNvSpPr>
            <a:spLocks noChangeArrowheads="1"/>
          </p:cNvSpPr>
          <p:nvPr/>
        </p:nvSpPr>
        <p:spPr bwMode="auto">
          <a:xfrm>
            <a:off x="8610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1018" name="Rectangle 58"/>
          <p:cNvSpPr>
            <a:spLocks noChangeArrowheads="1"/>
          </p:cNvSpPr>
          <p:nvPr/>
        </p:nvSpPr>
        <p:spPr bwMode="auto">
          <a:xfrm>
            <a:off x="5943600" y="27432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41019" name="Rectangle 59"/>
          <p:cNvSpPr>
            <a:spLocks noChangeArrowheads="1"/>
          </p:cNvSpPr>
          <p:nvPr/>
        </p:nvSpPr>
        <p:spPr bwMode="auto">
          <a:xfrm>
            <a:off x="304800" y="35052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41020" name="Rectangle 60"/>
          <p:cNvSpPr>
            <a:spLocks noChangeArrowheads="1"/>
          </p:cNvSpPr>
          <p:nvPr/>
        </p:nvSpPr>
        <p:spPr bwMode="auto">
          <a:xfrm>
            <a:off x="4953000" y="38100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41021" name="Rectangle 61"/>
          <p:cNvSpPr>
            <a:spLocks noChangeArrowheads="1"/>
          </p:cNvSpPr>
          <p:nvPr/>
        </p:nvSpPr>
        <p:spPr bwMode="auto">
          <a:xfrm>
            <a:off x="5715000" y="37338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35902" name="Text Box 62"/>
          <p:cNvSpPr txBox="1">
            <a:spLocks noChangeArrowheads="1"/>
          </p:cNvSpPr>
          <p:nvPr/>
        </p:nvSpPr>
        <p:spPr bwMode="auto">
          <a:xfrm>
            <a:off x="2438400" y="11430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-</a:t>
            </a:r>
          </a:p>
        </p:txBody>
      </p:sp>
      <p:sp>
        <p:nvSpPr>
          <p:cNvPr id="41023" name="Rectangle 63"/>
          <p:cNvSpPr>
            <a:spLocks noChangeArrowheads="1"/>
          </p:cNvSpPr>
          <p:nvPr/>
        </p:nvSpPr>
        <p:spPr bwMode="auto">
          <a:xfrm rot="1236818">
            <a:off x="228600" y="3048000"/>
            <a:ext cx="2365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НАД*Н2 = НАД + 2Н</a:t>
            </a:r>
          </a:p>
        </p:txBody>
      </p:sp>
      <p:sp>
        <p:nvSpPr>
          <p:cNvPr id="41024" name="Rectangle 64"/>
          <p:cNvSpPr>
            <a:spLocks noChangeArrowheads="1"/>
          </p:cNvSpPr>
          <p:nvPr/>
        </p:nvSpPr>
        <p:spPr bwMode="auto">
          <a:xfrm>
            <a:off x="1066800" y="1600200"/>
            <a:ext cx="1058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НАД*Н2</a:t>
            </a:r>
          </a:p>
        </p:txBody>
      </p:sp>
      <p:sp>
        <p:nvSpPr>
          <p:cNvPr id="41025" name="Rectangle 65"/>
          <p:cNvSpPr>
            <a:spLocks noChangeArrowheads="1"/>
          </p:cNvSpPr>
          <p:nvPr/>
        </p:nvSpPr>
        <p:spPr bwMode="auto">
          <a:xfrm>
            <a:off x="1143000" y="180975"/>
            <a:ext cx="4422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C</a:t>
            </a:r>
            <a:r>
              <a:rPr lang="en-US" sz="2000" b="1"/>
              <a:t>3</a:t>
            </a:r>
            <a:r>
              <a:rPr lang="en-US" sz="2800" b="1"/>
              <a:t>H</a:t>
            </a:r>
            <a:r>
              <a:rPr lang="ru-RU" sz="2000" b="1"/>
              <a:t>6</a:t>
            </a:r>
            <a:r>
              <a:rPr lang="en-US" sz="2800" b="1"/>
              <a:t>O</a:t>
            </a:r>
            <a:r>
              <a:rPr lang="ru-RU" sz="2000" b="1"/>
              <a:t>3</a:t>
            </a:r>
            <a:r>
              <a:rPr lang="en-US" sz="2800" b="1"/>
              <a:t>+3H</a:t>
            </a:r>
            <a:r>
              <a:rPr lang="en-US" sz="2000" b="1"/>
              <a:t>2</a:t>
            </a:r>
            <a:r>
              <a:rPr lang="en-US" sz="2800" b="1"/>
              <a:t>O=3CO</a:t>
            </a:r>
            <a:r>
              <a:rPr lang="en-US" sz="2000" b="1"/>
              <a:t>2</a:t>
            </a:r>
            <a:r>
              <a:rPr lang="en-US" sz="2800" b="1"/>
              <a:t>+1</a:t>
            </a:r>
            <a:r>
              <a:rPr lang="ru-RU" sz="2800" b="1"/>
              <a:t>2</a:t>
            </a:r>
            <a:r>
              <a:rPr lang="en-US" sz="2800" b="1"/>
              <a:t>H</a:t>
            </a:r>
            <a:endParaRPr lang="ru-RU" sz="2800" b="1"/>
          </a:p>
        </p:txBody>
      </p:sp>
      <p:sp>
        <p:nvSpPr>
          <p:cNvPr id="41026" name="Rectangle 66"/>
          <p:cNvSpPr>
            <a:spLocks noChangeArrowheads="1"/>
          </p:cNvSpPr>
          <p:nvPr/>
        </p:nvSpPr>
        <p:spPr bwMode="auto">
          <a:xfrm>
            <a:off x="6172200" y="228600"/>
            <a:ext cx="1928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О</a:t>
            </a:r>
            <a:r>
              <a:rPr lang="ru-RU" sz="2000" b="1"/>
              <a:t>2</a:t>
            </a:r>
            <a:r>
              <a:rPr lang="ru-RU" sz="2800" b="1"/>
              <a:t> + е =О</a:t>
            </a:r>
            <a:r>
              <a:rPr lang="ru-RU" sz="2000" b="1"/>
              <a:t>2</a:t>
            </a:r>
          </a:p>
        </p:txBody>
      </p:sp>
      <p:sp>
        <p:nvSpPr>
          <p:cNvPr id="41027" name="Rectangle 67"/>
          <p:cNvSpPr>
            <a:spLocks noChangeArrowheads="1"/>
          </p:cNvSpPr>
          <p:nvPr/>
        </p:nvSpPr>
        <p:spPr bwMode="auto">
          <a:xfrm>
            <a:off x="7772400" y="0"/>
            <a:ext cx="303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-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/>
      <p:bldP spid="35852" grpId="0"/>
      <p:bldP spid="3590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100" b="1" smtClean="0">
                <a:solidFill>
                  <a:srgbClr val="009900"/>
                </a:solidFill>
              </a:rPr>
              <a:t>Выделение энергии: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100" b="1" smtClean="0"/>
              <a:t>2600 кДж  - на 2 моля </a:t>
            </a:r>
            <a:endParaRPr lang="en-US" sz="4100" b="1" smtClean="0"/>
          </a:p>
          <a:p>
            <a:pPr algn="ctr" eaLnBrk="1" hangingPunct="1">
              <a:buFontTx/>
              <a:buNone/>
            </a:pPr>
            <a:r>
              <a:rPr lang="ru-RU" sz="4100" b="1" smtClean="0"/>
              <a:t>С</a:t>
            </a:r>
            <a:r>
              <a:rPr lang="ru-RU" sz="3300" b="1" smtClean="0"/>
              <a:t>3</a:t>
            </a:r>
            <a:r>
              <a:rPr lang="ru-RU" sz="4100" b="1" smtClean="0"/>
              <a:t>Н</a:t>
            </a:r>
            <a:r>
              <a:rPr lang="ru-RU" sz="3300" b="1" smtClean="0"/>
              <a:t>6</a:t>
            </a:r>
            <a:r>
              <a:rPr lang="ru-RU" sz="4100" b="1" smtClean="0"/>
              <a:t>О</a:t>
            </a:r>
            <a:r>
              <a:rPr lang="ru-RU" sz="3300" b="1" smtClean="0"/>
              <a:t>3</a:t>
            </a:r>
          </a:p>
          <a:p>
            <a:pPr algn="ctr" eaLnBrk="1" hangingPunct="1">
              <a:buFontTx/>
              <a:buNone/>
            </a:pPr>
            <a:endParaRPr lang="ru-RU" b="1" smtClean="0"/>
          </a:p>
          <a:p>
            <a:pPr algn="ctr" eaLnBrk="1" hangingPunct="1">
              <a:buFontTx/>
              <a:buNone/>
            </a:pPr>
            <a:endParaRPr lang="ru-RU" b="1" smtClean="0"/>
          </a:p>
          <a:p>
            <a:pPr eaLnBrk="1" hangingPunct="1">
              <a:buFontTx/>
              <a:buNone/>
            </a:pPr>
            <a:r>
              <a:rPr lang="ru-RU" sz="4400" b="1" smtClean="0"/>
              <a:t>                                  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H="1">
            <a:off x="2590800" y="3048000"/>
            <a:ext cx="11430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5334000" y="3048000"/>
            <a:ext cx="11430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828800" y="42672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45%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143000" y="4953000"/>
            <a:ext cx="3581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Рассеивается                </a:t>
            </a:r>
          </a:p>
          <a:p>
            <a:r>
              <a:rPr lang="ru-RU" sz="3600" b="1"/>
              <a:t>в виде тепла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5029200" y="4876800"/>
            <a:ext cx="302736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/>
              <a:t>Сберегается</a:t>
            </a:r>
          </a:p>
          <a:p>
            <a:r>
              <a:rPr lang="ru-RU" sz="3600" b="1"/>
              <a:t>в виде АТФ</a:t>
            </a:r>
          </a:p>
          <a:p>
            <a:endParaRPr lang="ru-RU" sz="3600"/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5943600" y="4191000"/>
            <a:ext cx="1219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000" b="1"/>
              <a:t>55%</a:t>
            </a:r>
          </a:p>
          <a:p>
            <a:pPr>
              <a:spcBef>
                <a:spcPct val="50000"/>
              </a:spcBef>
            </a:pPr>
            <a:endParaRPr lang="ru-RU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/>
      <p:bldP spid="36871" grpId="0"/>
      <p:bldP spid="36872" grpId="0"/>
      <p:bldP spid="3687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100" b="1" smtClean="0">
                <a:solidFill>
                  <a:srgbClr val="009900"/>
                </a:solidFill>
              </a:rPr>
              <a:t>Кислородное расщепление: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6868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b="1" smtClean="0"/>
              <a:t>2С</a:t>
            </a:r>
            <a:r>
              <a:rPr lang="ru-RU" sz="2800" b="1" smtClean="0"/>
              <a:t>3</a:t>
            </a:r>
            <a:r>
              <a:rPr lang="ru-RU" sz="4000" b="1" smtClean="0"/>
              <a:t>Н</a:t>
            </a:r>
            <a:r>
              <a:rPr lang="ru-RU" sz="2800" b="1" smtClean="0"/>
              <a:t>6</a:t>
            </a:r>
            <a:r>
              <a:rPr lang="ru-RU" sz="4000" b="1" smtClean="0"/>
              <a:t>О</a:t>
            </a:r>
            <a:r>
              <a:rPr lang="ru-RU" sz="2800" b="1" smtClean="0"/>
              <a:t>3</a:t>
            </a:r>
            <a:r>
              <a:rPr lang="ru-RU" sz="4000" b="1" smtClean="0"/>
              <a:t> + 6О</a:t>
            </a:r>
            <a:r>
              <a:rPr lang="ru-RU" sz="2800" b="1" smtClean="0"/>
              <a:t>2</a:t>
            </a:r>
            <a:r>
              <a:rPr lang="ru-RU" sz="4000" b="1" smtClean="0"/>
              <a:t> + 36АДФ+36Н</a:t>
            </a:r>
            <a:r>
              <a:rPr lang="ru-RU" sz="2800" b="1" smtClean="0"/>
              <a:t>3</a:t>
            </a:r>
            <a:r>
              <a:rPr lang="ru-RU" sz="4000" b="1" smtClean="0"/>
              <a:t>РО</a:t>
            </a:r>
            <a:r>
              <a:rPr lang="ru-RU" sz="2800" b="1" smtClean="0"/>
              <a:t>4</a:t>
            </a:r>
            <a:endParaRPr lang="ru-RU" sz="1800" b="1" smtClean="0"/>
          </a:p>
          <a:p>
            <a:pPr eaLnBrk="1" hangingPunct="1">
              <a:buFontTx/>
              <a:buNone/>
            </a:pPr>
            <a:r>
              <a:rPr lang="ru-RU" sz="4000" smtClean="0"/>
              <a:t> </a:t>
            </a:r>
          </a:p>
          <a:p>
            <a:pPr eaLnBrk="1" hangingPunct="1">
              <a:buFontTx/>
              <a:buNone/>
            </a:pPr>
            <a:r>
              <a:rPr lang="ru-RU" sz="4000" smtClean="0"/>
              <a:t>= </a:t>
            </a:r>
            <a:r>
              <a:rPr lang="ru-RU" sz="4000" b="1" smtClean="0"/>
              <a:t>6СО</a:t>
            </a:r>
            <a:r>
              <a:rPr lang="ru-RU" sz="2800" b="1" smtClean="0"/>
              <a:t>2</a:t>
            </a:r>
            <a:r>
              <a:rPr lang="ru-RU" sz="4000" b="1" smtClean="0"/>
              <a:t> +6Н</a:t>
            </a:r>
            <a:r>
              <a:rPr lang="ru-RU" sz="2800" b="1" smtClean="0"/>
              <a:t>2</a:t>
            </a:r>
            <a:r>
              <a:rPr lang="ru-RU" sz="4000" b="1" smtClean="0"/>
              <a:t>О + 36АТФ+36</a:t>
            </a:r>
            <a:r>
              <a:rPr lang="en-US" sz="4000" b="1" smtClean="0"/>
              <a:t>H</a:t>
            </a:r>
            <a:r>
              <a:rPr lang="ru-RU" sz="2800" b="1" smtClean="0"/>
              <a:t>2</a:t>
            </a:r>
            <a:r>
              <a:rPr lang="ru-RU" sz="4000" b="1" smtClean="0"/>
              <a:t>О</a:t>
            </a:r>
            <a:endParaRPr lang="ru-RU" sz="2800" b="1" smtClean="0"/>
          </a:p>
          <a:p>
            <a:pPr eaLnBrk="1" hangingPunct="1">
              <a:buFontTx/>
              <a:buNone/>
            </a:pP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9900"/>
                </a:solidFill>
              </a:rPr>
              <a:t>Суммарное уравнение: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91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100" smtClean="0"/>
              <a:t>1. С</a:t>
            </a:r>
            <a:r>
              <a:rPr lang="ru-RU" sz="3000" smtClean="0"/>
              <a:t>6</a:t>
            </a:r>
            <a:r>
              <a:rPr lang="ru-RU" sz="4100" smtClean="0"/>
              <a:t>Н</a:t>
            </a:r>
            <a:r>
              <a:rPr lang="ru-RU" sz="3000" smtClean="0"/>
              <a:t>12</a:t>
            </a:r>
            <a:r>
              <a:rPr lang="ru-RU" sz="4100" smtClean="0"/>
              <a:t>О</a:t>
            </a:r>
            <a:r>
              <a:rPr lang="ru-RU" sz="3000" smtClean="0"/>
              <a:t>6</a:t>
            </a:r>
            <a:r>
              <a:rPr lang="ru-RU" sz="4100" smtClean="0"/>
              <a:t> + 2АДФ + 2Н</a:t>
            </a:r>
            <a:r>
              <a:rPr lang="ru-RU" sz="3000" smtClean="0"/>
              <a:t>3</a:t>
            </a:r>
            <a:r>
              <a:rPr lang="ru-RU" sz="4100" smtClean="0"/>
              <a:t>РО</a:t>
            </a:r>
            <a:r>
              <a:rPr lang="ru-RU" sz="3000" smtClean="0"/>
              <a:t>4</a:t>
            </a:r>
            <a:r>
              <a:rPr lang="ru-RU" sz="4100" smtClean="0"/>
              <a:t>= 2С</a:t>
            </a:r>
            <a:r>
              <a:rPr lang="ru-RU" sz="3000" smtClean="0"/>
              <a:t>3</a:t>
            </a:r>
            <a:r>
              <a:rPr lang="ru-RU" sz="4100" smtClean="0"/>
              <a:t>Н</a:t>
            </a:r>
            <a:r>
              <a:rPr lang="ru-RU" sz="3000" smtClean="0"/>
              <a:t>6</a:t>
            </a:r>
            <a:r>
              <a:rPr lang="ru-RU" sz="4100" smtClean="0"/>
              <a:t>О</a:t>
            </a:r>
            <a:r>
              <a:rPr lang="ru-RU" sz="3000" smtClean="0"/>
              <a:t>3</a:t>
            </a:r>
            <a:r>
              <a:rPr lang="ru-RU" sz="4100" smtClean="0"/>
              <a:t> + 2АТФ+2Н</a:t>
            </a:r>
            <a:r>
              <a:rPr lang="ru-RU" sz="3000" smtClean="0"/>
              <a:t>2</a:t>
            </a:r>
            <a:r>
              <a:rPr lang="ru-RU" sz="4100" smtClean="0"/>
              <a:t>О</a:t>
            </a:r>
          </a:p>
          <a:p>
            <a:pPr eaLnBrk="1" hangingPunct="1">
              <a:buFontTx/>
              <a:buNone/>
            </a:pPr>
            <a:r>
              <a:rPr lang="ru-RU" sz="4100" smtClean="0"/>
              <a:t>2. 2С</a:t>
            </a:r>
            <a:r>
              <a:rPr lang="ru-RU" sz="3000" smtClean="0"/>
              <a:t>3</a:t>
            </a:r>
            <a:r>
              <a:rPr lang="ru-RU" sz="4100" smtClean="0"/>
              <a:t>Н</a:t>
            </a:r>
            <a:r>
              <a:rPr lang="ru-RU" sz="3000" smtClean="0"/>
              <a:t>6</a:t>
            </a:r>
            <a:r>
              <a:rPr lang="ru-RU" sz="4100" smtClean="0"/>
              <a:t>О</a:t>
            </a:r>
            <a:r>
              <a:rPr lang="ru-RU" sz="3000" smtClean="0"/>
              <a:t>3</a:t>
            </a:r>
            <a:r>
              <a:rPr lang="ru-RU" sz="4100" smtClean="0"/>
              <a:t> +6О</a:t>
            </a:r>
            <a:r>
              <a:rPr lang="ru-RU" sz="3000" smtClean="0"/>
              <a:t>2</a:t>
            </a:r>
            <a:r>
              <a:rPr lang="ru-RU" sz="4100" smtClean="0"/>
              <a:t> +36АДФ+36Н</a:t>
            </a:r>
            <a:r>
              <a:rPr lang="ru-RU" sz="3000" smtClean="0"/>
              <a:t>3</a:t>
            </a:r>
            <a:r>
              <a:rPr lang="ru-RU" sz="4100" smtClean="0"/>
              <a:t>РО</a:t>
            </a:r>
            <a:r>
              <a:rPr lang="ru-RU" sz="3000" smtClean="0"/>
              <a:t>4</a:t>
            </a:r>
            <a:r>
              <a:rPr lang="ru-RU" sz="4100" smtClean="0"/>
              <a:t> = 6СО</a:t>
            </a:r>
            <a:r>
              <a:rPr lang="ru-RU" sz="3000" smtClean="0"/>
              <a:t>2</a:t>
            </a:r>
            <a:r>
              <a:rPr lang="ru-RU" sz="4100" smtClean="0"/>
              <a:t>+36АТФ+42Н</a:t>
            </a:r>
            <a:r>
              <a:rPr lang="ru-RU" sz="3000" smtClean="0"/>
              <a:t>2</a:t>
            </a:r>
            <a:r>
              <a:rPr lang="ru-RU" sz="4100" smtClean="0"/>
              <a:t>О</a:t>
            </a:r>
          </a:p>
          <a:p>
            <a:pPr eaLnBrk="1" hangingPunct="1">
              <a:buFontTx/>
              <a:buNone/>
            </a:pPr>
            <a:r>
              <a:rPr lang="ru-RU" sz="4100" smtClean="0"/>
              <a:t>______________________________</a:t>
            </a:r>
            <a:endParaRPr lang="ru-RU" sz="5500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0550"/>
            <a:ext cx="8139113" cy="827088"/>
          </a:xfrm>
        </p:spPr>
        <p:txBody>
          <a:bodyPr/>
          <a:lstStyle/>
          <a:p>
            <a:pPr eaLnBrk="1" hangingPunct="1"/>
            <a:r>
              <a:rPr lang="ru-RU" sz="5100" b="1" smtClean="0">
                <a:solidFill>
                  <a:srgbClr val="009900"/>
                </a:solidFill>
              </a:rPr>
              <a:t>Суммарное уравнение:</a:t>
            </a:r>
            <a:br>
              <a:rPr lang="ru-RU" sz="5100" b="1" smtClean="0">
                <a:solidFill>
                  <a:srgbClr val="009900"/>
                </a:solidFill>
              </a:rPr>
            </a:br>
            <a:endParaRPr lang="ru-RU" sz="5100" b="1" smtClean="0">
              <a:solidFill>
                <a:srgbClr val="009900"/>
              </a:solidFill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04800" y="1600200"/>
            <a:ext cx="86201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ru-RU" sz="4400" b="1">
                <a:solidFill>
                  <a:schemeClr val="tx2"/>
                </a:solidFill>
              </a:rPr>
              <a:t>С</a:t>
            </a:r>
            <a:r>
              <a:rPr lang="ru-RU" sz="3200" b="1">
                <a:solidFill>
                  <a:schemeClr val="tx2"/>
                </a:solidFill>
              </a:rPr>
              <a:t>6</a:t>
            </a:r>
            <a:r>
              <a:rPr lang="ru-RU" sz="4400" b="1">
                <a:solidFill>
                  <a:schemeClr val="tx2"/>
                </a:solidFill>
              </a:rPr>
              <a:t>Н</a:t>
            </a:r>
            <a:r>
              <a:rPr lang="ru-RU" sz="3200" b="1">
                <a:solidFill>
                  <a:schemeClr val="tx2"/>
                </a:solidFill>
              </a:rPr>
              <a:t>12</a:t>
            </a:r>
            <a:r>
              <a:rPr lang="ru-RU" sz="4400" b="1">
                <a:solidFill>
                  <a:schemeClr val="tx2"/>
                </a:solidFill>
              </a:rPr>
              <a:t>О</a:t>
            </a:r>
            <a:r>
              <a:rPr lang="ru-RU" sz="3200" b="1">
                <a:solidFill>
                  <a:schemeClr val="tx2"/>
                </a:solidFill>
              </a:rPr>
              <a:t>6</a:t>
            </a:r>
            <a:r>
              <a:rPr lang="ru-RU" sz="4400" b="1">
                <a:solidFill>
                  <a:schemeClr val="tx2"/>
                </a:solidFill>
              </a:rPr>
              <a:t>+6О</a:t>
            </a:r>
            <a:r>
              <a:rPr lang="ru-RU" sz="3200" b="1">
                <a:solidFill>
                  <a:schemeClr val="tx2"/>
                </a:solidFill>
              </a:rPr>
              <a:t>2</a:t>
            </a:r>
            <a:r>
              <a:rPr lang="ru-RU" sz="4400" b="1">
                <a:solidFill>
                  <a:schemeClr val="tx2"/>
                </a:solidFill>
              </a:rPr>
              <a:t>+38АДФ+38Н</a:t>
            </a:r>
            <a:r>
              <a:rPr lang="ru-RU" sz="3200" b="1">
                <a:solidFill>
                  <a:schemeClr val="tx2"/>
                </a:solidFill>
              </a:rPr>
              <a:t>3</a:t>
            </a:r>
            <a:r>
              <a:rPr lang="ru-RU" sz="4400" b="1">
                <a:solidFill>
                  <a:schemeClr val="tx2"/>
                </a:solidFill>
              </a:rPr>
              <a:t>РО</a:t>
            </a:r>
            <a:r>
              <a:rPr lang="ru-RU" sz="3200" b="1">
                <a:solidFill>
                  <a:schemeClr val="tx2"/>
                </a:solidFill>
              </a:rPr>
              <a:t>4</a:t>
            </a:r>
            <a:r>
              <a:rPr lang="ru-RU" sz="4400"/>
              <a:t> 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143000" y="2693988"/>
            <a:ext cx="6802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tx2"/>
                </a:solidFill>
              </a:rPr>
              <a:t>= </a:t>
            </a:r>
            <a:r>
              <a:rPr lang="ru-RU" sz="4400" b="1">
                <a:solidFill>
                  <a:schemeClr val="tx2"/>
                </a:solidFill>
              </a:rPr>
              <a:t>6СО</a:t>
            </a:r>
            <a:r>
              <a:rPr lang="ru-RU" sz="3200" b="1">
                <a:solidFill>
                  <a:schemeClr val="tx2"/>
                </a:solidFill>
              </a:rPr>
              <a:t>2</a:t>
            </a:r>
            <a:r>
              <a:rPr lang="ru-RU" sz="4400" b="1">
                <a:solidFill>
                  <a:schemeClr val="tx2"/>
                </a:solidFill>
              </a:rPr>
              <a:t> + 38АТФ + 44Н</a:t>
            </a:r>
            <a:r>
              <a:rPr lang="ru-RU" sz="3200" b="1">
                <a:solidFill>
                  <a:schemeClr val="tx2"/>
                </a:solidFill>
              </a:rPr>
              <a:t>2</a:t>
            </a:r>
            <a:r>
              <a:rPr lang="ru-RU" sz="4400" b="1">
                <a:solidFill>
                  <a:schemeClr val="tx2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90500"/>
            <a:ext cx="8534400" cy="1527175"/>
          </a:xfrm>
        </p:spPr>
        <p:txBody>
          <a:bodyPr/>
          <a:lstStyle/>
          <a:p>
            <a:pPr eaLnBrk="1" hangingPunct="1"/>
            <a:r>
              <a:rPr lang="ru-RU" sz="4000" b="1" smtClean="0"/>
              <a:t>Окисление ПВК при  аэробном </a:t>
            </a:r>
            <a:br>
              <a:rPr lang="ru-RU" sz="4000" b="1" smtClean="0"/>
            </a:br>
            <a:r>
              <a:rPr lang="ru-RU" sz="4000" b="1" smtClean="0"/>
              <a:t>дыхании происходит в: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 хлоропластах</a:t>
            </a:r>
          </a:p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 цитоплазме</a:t>
            </a:r>
          </a:p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 матриксе</a:t>
            </a:r>
          </a:p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 митохондриях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Ступенчатость окисления глюкозы позволяет: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686800" cy="4114800"/>
          </a:xfrm>
        </p:spPr>
        <p:txBody>
          <a:bodyPr/>
          <a:lstStyle/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Получить больше энергии</a:t>
            </a:r>
          </a:p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Предохранить клетку от перегрева</a:t>
            </a:r>
          </a:p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Экономнее расходовать кислород</a:t>
            </a:r>
          </a:p>
          <a:p>
            <a:pPr marL="571500" indent="-571500" eaLnBrk="1" hangingPunct="1">
              <a:buFont typeface="Wingdings" pitchFamily="2" charset="2"/>
              <a:buAutoNum type="alphaUcPeriod"/>
            </a:pPr>
            <a:r>
              <a:rPr lang="ru-RU" sz="3700" smtClean="0"/>
              <a:t>Сократить количество получаемой энергии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Где протекает синтез АТФ: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lphaUcPeriod"/>
            </a:pPr>
            <a:r>
              <a:rPr lang="ru-RU" sz="3700" smtClean="0"/>
              <a:t> хлоропластах</a:t>
            </a:r>
          </a:p>
          <a:p>
            <a:pPr marL="609600" indent="-609600" eaLnBrk="1" hangingPunct="1">
              <a:buFont typeface="Wingdings" pitchFamily="2" charset="2"/>
              <a:buAutoNum type="alphaUcPeriod"/>
            </a:pPr>
            <a:r>
              <a:rPr lang="ru-RU" sz="3700" smtClean="0"/>
              <a:t> цитоплазме</a:t>
            </a:r>
          </a:p>
          <a:p>
            <a:pPr marL="609600" indent="-609600" eaLnBrk="1" hangingPunct="1">
              <a:buFont typeface="Wingdings" pitchFamily="2" charset="2"/>
              <a:buAutoNum type="alphaUcPeriod"/>
            </a:pPr>
            <a:r>
              <a:rPr lang="ru-RU" sz="3700" smtClean="0"/>
              <a:t> матриксе</a:t>
            </a:r>
          </a:p>
          <a:p>
            <a:pPr marL="609600" indent="-609600" eaLnBrk="1" hangingPunct="1">
              <a:buFont typeface="Wingdings" pitchFamily="2" charset="2"/>
              <a:buAutoNum type="alphaUcPeriod"/>
            </a:pPr>
            <a:r>
              <a:rPr lang="ru-RU" sz="3700" smtClean="0"/>
              <a:t> митохондриях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3399"/>
                </a:solidFill>
              </a:rPr>
              <a:t>Выводы: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000" b="1" smtClean="0"/>
              <a:t>  Синтез АТФ в процессе гликолиза не нуждается в мембранах. Он идёт в пробирке , если имеются все необходимые субстраты и ферменты.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3399"/>
                </a:solidFill>
              </a:rPr>
              <a:t>Выводы: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000" b="1" smtClean="0"/>
              <a:t>  Для осуществления кислородного процесса необходимо наличие неповреждённых митохондриальных мембран.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3399"/>
                </a:solidFill>
              </a:rPr>
              <a:t>Выводы: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000" b="1" smtClean="0"/>
              <a:t>  Расщепление в клетке 1 молекулы глюкозы до СО</a:t>
            </a:r>
            <a:r>
              <a:rPr lang="ru-RU" b="1" smtClean="0"/>
              <a:t>2</a:t>
            </a:r>
            <a:r>
              <a:rPr lang="ru-RU" sz="4000" b="1" smtClean="0"/>
              <a:t> и Н</a:t>
            </a:r>
            <a:r>
              <a:rPr lang="ru-RU" b="1" smtClean="0"/>
              <a:t>2</a:t>
            </a:r>
            <a:r>
              <a:rPr lang="ru-RU" sz="4000" b="1" smtClean="0"/>
              <a:t>О обеспечивает синтез </a:t>
            </a:r>
            <a:r>
              <a:rPr lang="ru-RU" sz="4000" b="1" smtClean="0">
                <a:solidFill>
                  <a:srgbClr val="FF3300"/>
                </a:solidFill>
              </a:rPr>
              <a:t>38</a:t>
            </a:r>
            <a:r>
              <a:rPr lang="ru-RU" sz="4000" b="1" smtClean="0"/>
              <a:t> молекул </a:t>
            </a:r>
            <a:r>
              <a:rPr lang="ru-RU" sz="4000" b="1" smtClean="0">
                <a:solidFill>
                  <a:srgbClr val="FF3300"/>
                </a:solidFill>
              </a:rPr>
              <a:t>АТФ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967</Words>
  <Application>Microsoft Office PowerPoint</Application>
  <PresentationFormat>Экран (4:3)</PresentationFormat>
  <Paragraphs>318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4" baseType="lpstr">
      <vt:lpstr>Arial</vt:lpstr>
      <vt:lpstr>Calibri</vt:lpstr>
      <vt:lpstr>Times New Roman</vt:lpstr>
      <vt:lpstr>Wingdings</vt:lpstr>
      <vt:lpstr>Оформление по умолчанию</vt:lpstr>
      <vt:lpstr>Слайд 1</vt:lpstr>
      <vt:lpstr>Процесс потребления энергии и веществ называется питанием</vt:lpstr>
      <vt:lpstr> Типы питания организмов: </vt:lpstr>
      <vt:lpstr>Слайд 4</vt:lpstr>
      <vt:lpstr>Слайд 5</vt:lpstr>
      <vt:lpstr>Слайд 6</vt:lpstr>
      <vt:lpstr>Гетеротрофы – организмы, получающие необходимую для жизнедеятельности энергию путем окисления органических веществ , содержащихся в пище. </vt:lpstr>
      <vt:lpstr>Биотрофы (паразиты)</vt:lpstr>
      <vt:lpstr>Сапротрофы</vt:lpstr>
      <vt:lpstr>Слайд 10</vt:lpstr>
      <vt:lpstr>Слайд 11</vt:lpstr>
      <vt:lpstr>Метаболизм </vt:lpstr>
      <vt:lpstr>Метаболизм</vt:lpstr>
      <vt:lpstr>Этапы метаболизма </vt:lpstr>
      <vt:lpstr>Обмен веществ состоит из двух противоположных, одновременно протекающих процессов. </vt:lpstr>
      <vt:lpstr>катаболизм</vt:lpstr>
      <vt:lpstr> Метаболизм</vt:lpstr>
      <vt:lpstr>Этапы энергетического обмена:</vt:lpstr>
      <vt:lpstr>Слайд 19</vt:lpstr>
      <vt:lpstr>Слайд 20</vt:lpstr>
      <vt:lpstr>Взаимосвязь анаболизма и катаболизма:</vt:lpstr>
      <vt:lpstr>АТФ:</vt:lpstr>
      <vt:lpstr>Слайд 23</vt:lpstr>
      <vt:lpstr>Укажите пункт, в котором правильно записан процесс  расщепления органических веществ в организме животного:</vt:lpstr>
      <vt:lpstr>Этапы энергетического обмена:</vt:lpstr>
      <vt:lpstr>Второй этап.  Бескислородный этап.</vt:lpstr>
      <vt:lpstr>Гликолиз:</vt:lpstr>
      <vt:lpstr> Энергия</vt:lpstr>
      <vt:lpstr>На первом этапе своего расщепления глюкоза:</vt:lpstr>
      <vt:lpstr>Этапы энергетического обмена:</vt:lpstr>
      <vt:lpstr>Третий этап.  Кислородное расщепление:</vt:lpstr>
      <vt:lpstr>Слайд 32</vt:lpstr>
      <vt:lpstr>Условия:</vt:lpstr>
      <vt:lpstr>Стадии аэробного дыхания:</vt:lpstr>
      <vt:lpstr>Окислительное декарбоксилирование </vt:lpstr>
      <vt:lpstr>Цикл Кребса:</vt:lpstr>
      <vt:lpstr>Слайд 37</vt:lpstr>
      <vt:lpstr>Слайд 38</vt:lpstr>
      <vt:lpstr>Слайд 39</vt:lpstr>
      <vt:lpstr>Выделение энергии:</vt:lpstr>
      <vt:lpstr>Кислородное расщепление:</vt:lpstr>
      <vt:lpstr>Суммарное уравнение:</vt:lpstr>
      <vt:lpstr>Суммарное уравнение: </vt:lpstr>
      <vt:lpstr>Окисление ПВК при  аэробном  дыхании происходит в:</vt:lpstr>
      <vt:lpstr>Ступенчатость окисления глюкозы позволяет:</vt:lpstr>
      <vt:lpstr>Где протекает синтез АТФ:</vt:lpstr>
      <vt:lpstr>Выводы:</vt:lpstr>
      <vt:lpstr>Выводы:</vt:lpstr>
      <vt:lpstr>Выводы: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6</cp:revision>
  <cp:lastPrinted>1601-01-01T00:00:00Z</cp:lastPrinted>
  <dcterms:created xsi:type="dcterms:W3CDTF">1601-01-01T00:00:00Z</dcterms:created>
  <dcterms:modified xsi:type="dcterms:W3CDTF">2012-03-04T21:30:04Z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NXTAG2">
    <vt:lpwstr>00080074120000000000010243100207f6000400038000</vt:lpwstr>
  </property>
</Properties>
</file>