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5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3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6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75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29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0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96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5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294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06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230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09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35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17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6D23D50-AC9E-44C8-BF52-F3BCDA6682C1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12176-1504-4F85-83C9-F29BEDF7C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23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28_%D0%B4%D0%B5%D0%BA%D0%B0%D0%B1%D1%80%D1%8F" TargetMode="External"/><Relationship Id="rId2" Type="http://schemas.openxmlformats.org/officeDocument/2006/relationships/hyperlink" Target="https://ru.wikipedia.org/wiki/%D0%A8%D1%82%D1%83%D1%80%D0%BC_%D0%9E%D1%87%D0%B0%D0%BA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hyperlink" Target="https://ru.wikipedia.org/wiki/%D0%9A%D0%B0%D0%B2%D0%B0%D0%BB%D0%B5%D1%80%D0%B3%D0%B0%D1%80%D0%B4%D1%81%D0%BA%D0%B8%D0%B9_%D0%BF%D0%BE%D0%BB%D0%BA" TargetMode="External"/><Relationship Id="rId4" Type="http://schemas.openxmlformats.org/officeDocument/2006/relationships/hyperlink" Target="https://ru.wikipedia.org/wiki/180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0%D0%BC%D0%B5%D0%BD%D1%81%D0%BA%D0%B8%D0%B9,_%D0%9C%D0%B8%D1%85%D0%B0%D0%B8%D0%BB_%D0%A4%D0%B5%D0%B4%D0%BE%D1%82%D0%BE%D0%B2%D0%B8%D1%87" TargetMode="External"/><Relationship Id="rId2" Type="http://schemas.openxmlformats.org/officeDocument/2006/relationships/hyperlink" Target="https://ru.wikipedia.org/wiki/%D0%92%D0%BE%D0%B9%D0%BD%D0%B0_%D1%87%D0%B5%D1%82%D0%B2%D1%91%D1%80%D1%82%D0%BE%D0%B9_%D0%BA%D0%BE%D0%B0%D0%BB%D0%B8%D1%86%D0%B8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1%D0%B8%D1%82%D0%B2%D0%B0_%D0%BF%D1%80%D0%B8_%D0%9F%D1%83%D0%BB%D1%82%D1%83%D1%81%D0%BA%D0%B5_(1806)" TargetMode="External"/><Relationship Id="rId4" Type="http://schemas.openxmlformats.org/officeDocument/2006/relationships/hyperlink" Target="https://ru.wikipedia.org/wiki/%D0%9E%D1%81%D1%82%D0%B5%D1%80%D0%BC%D0%B0%D0%BD-%D0%A2%D0%BE%D0%BB%D1%81%D1%82%D0%BE%D0%B9,_%D0%90%D0%BB%D0%B5%D0%BA%D1%81%D0%B0%D0%BD%D0%B4%D1%80_%D0%98%D0%B2%D0%B0%D0%BD%D0%BE%D0%B2%D0%B8%D1%8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1%80%D0%B4%D0%B5%D0%BD_%D0%A1%D0%B2%D1%8F%D1%82%D0%BE%D0%B3%D0%BE_%D0%92%D0%BB%D0%B0%D0%B4%D0%B8%D0%BC%D0%B8%D1%80%D0%B0" TargetMode="External"/><Relationship Id="rId3" Type="http://schemas.openxmlformats.org/officeDocument/2006/relationships/hyperlink" Target="https://ru.wikipedia.org/wiki/%D0%92%D0%B8%D0%BD%D1%86%D0%B8%D0%BD%D0%B3%D0%B5%D1%80%D0%BE%D0%B4%D0%B5,_%D0%A4%D0%B5%D1%80%D0%B4%D0%B8%D0%BD%D0%B0%D0%BD%D0%B4_%D0%A4%D1%91%D0%B4%D0%BE%D1%80%D0%BE%D0%B2%D0%B8%D1%87" TargetMode="External"/><Relationship Id="rId7" Type="http://schemas.openxmlformats.org/officeDocument/2006/relationships/hyperlink" Target="https://ru.wikipedia.org/wiki/%D0%A1%D1%80%D0%B0%D0%B6%D0%B5%D0%BD%D0%B8%D0%B5_%D0%BD%D0%B0_%D0%91%D0%B5%D1%80%D0%B5%D0%B7%D0%B8%D0%BD%D0%B5" TargetMode="External"/><Relationship Id="rId2" Type="http://schemas.openxmlformats.org/officeDocument/2006/relationships/hyperlink" Target="https://ru.wikipedia.org/wiki/1812_%D0%B3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8%D1%82%D0%B3%D0%B5%D0%BD%D1%88%D1%82%D0%B5%D0%B9%D0%BD,_%D0%9F%D1%91%D1%82%D1%80_%D0%A5%D1%80%D0%B8%D1%81%D1%82%D0%B8%D0%B0%D0%BD%D0%BE%D0%B2%D0%B8%D1%87" TargetMode="External"/><Relationship Id="rId5" Type="http://schemas.openxmlformats.org/officeDocument/2006/relationships/hyperlink" Target="https://ru.wikipedia.org/wiki/%D0%A1%D0%BC%D0%BE%D0%BB%D0%B5%D0%BD%D1%81%D0%BA%D0%BE%D0%B5_%D1%81%D1%80%D0%B0%D0%B6%D0%B5%D0%BD%D0%B8%D0%B5_(1812)" TargetMode="External"/><Relationship Id="rId4" Type="http://schemas.openxmlformats.org/officeDocument/2006/relationships/hyperlink" Target="https://ru.wikipedia.org/wiki/%D0%93%D0%BE%D0%BB%D0%B5%D0%BD%D0%B8%D1%89%D0%B5%D0%B2-%D0%9A%D1%83%D1%82%D1%83%D0%B7%D0%BE%D0%B2,_%D0%9F%D0%B0%D0%B2%D0%B5%D0%BB_%D0%92%D0%B0%D1%81%D0%B8%D0%BB%D1%8C%D0%B5%D0%B2%D0%B8%D1%87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4%D0%B5%D0%BA%D0%B0%D0%B1%D1%80%D0%B8%D1%81%D1%82%D1%8B" TargetMode="External"/><Relationship Id="rId13" Type="http://schemas.openxmlformats.org/officeDocument/2006/relationships/hyperlink" Target="https://ru.wikipedia.org/wiki/%D0%9F%D0%B5%D1%82%D1%80%D0%BE%D0%BF%D0%B0%D0%B2%D0%BB%D0%BE%D0%B2%D1%81%D0%BA%D0%B0%D1%8F_%D0%BA%D1%80%D0%B5%D0%BF%D0%BE%D1%81%D1%82%D1%8C" TargetMode="External"/><Relationship Id="rId3" Type="http://schemas.openxmlformats.org/officeDocument/2006/relationships/hyperlink" Target="https://ru.wikipedia.org/wiki/%D0%A1%D0%BE%D1%8E%D0%B7_%D0%B1%D0%BB%D0%B0%D0%B3%D0%BE%D0%B4%D0%B5%D0%BD%D1%81%D1%82%D0%B2%D0%B8%D1%8F" TargetMode="External"/><Relationship Id="rId7" Type="http://schemas.openxmlformats.org/officeDocument/2006/relationships/hyperlink" Target="https://ru.wikipedia.org/wiki/%D0%9A%D0%B0%D0%BC%D0%B5%D0%BD%D0%BA%D0%B0_(%D0%A7%D0%B5%D1%80%D0%BA%D0%B0%D1%81%D1%81%D0%BA%D0%B0%D1%8F_%D0%BE%D0%B1%D0%BB%D0%B0%D1%81%D1%82%D1%8C)" TargetMode="External"/><Relationship Id="rId12" Type="http://schemas.openxmlformats.org/officeDocument/2006/relationships/hyperlink" Target="https://ru.wikipedia.org/wiki/%D0%A1%D0%B0%D0%BD%D0%BA%D1%82-%D0%9F%D0%B5%D1%82%D0%B5%D1%80%D0%B1%D1%83%D1%80%D0%B3" TargetMode="External"/><Relationship Id="rId17" Type="http://schemas.openxmlformats.org/officeDocument/2006/relationships/image" Target="../media/image8.jpeg"/><Relationship Id="rId2" Type="http://schemas.openxmlformats.org/officeDocument/2006/relationships/hyperlink" Target="https://ru.wikipedia.org/wiki/1819_%D0%B3%D0%BE%D0%B4" TargetMode="External"/><Relationship Id="rId16" Type="http://schemas.openxmlformats.org/officeDocument/2006/relationships/hyperlink" Target="https://ru.wikipedia.org/wiki/%D0%A1%D0%B8%D0%B1%D0%B8%D1%80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823_%D0%B3%D0%BE%D0%B4" TargetMode="External"/><Relationship Id="rId11" Type="http://schemas.openxmlformats.org/officeDocument/2006/relationships/hyperlink" Target="https://ru.wikipedia.org/wiki/%D0%92%D0%BE%D1%81%D1%81%D1%82%D0%B0%D0%BD%D0%B8%D0%B5_%D0%A7%D0%B5%D1%80%D0%BD%D0%B8%D0%B3%D0%BE%D0%B2%D1%81%D0%BA%D0%BE%D0%B3%D0%BE_%D0%BF%D0%BE%D0%BB%D0%BA%D0%B0" TargetMode="External"/><Relationship Id="rId5" Type="http://schemas.openxmlformats.org/officeDocument/2006/relationships/hyperlink" Target="https://ru.wikipedia.org/wiki/%D0%AE%D0%B6%D0%BD%D0%BE%D0%B5_%D0%BE%D0%B1%D1%89%D0%B5%D1%81%D1%82%D0%B2%D0%BE" TargetMode="External"/><Relationship Id="rId15" Type="http://schemas.openxmlformats.org/officeDocument/2006/relationships/hyperlink" Target="https://ru.wikipedia.org/wiki/10_%D0%B8%D1%8E%D0%BB%D1%8F" TargetMode="External"/><Relationship Id="rId10" Type="http://schemas.openxmlformats.org/officeDocument/2006/relationships/hyperlink" Target="https://ru.wikipedia.org/wiki/1826_%D0%B3%D0%BE%D0%B4" TargetMode="External"/><Relationship Id="rId4" Type="http://schemas.openxmlformats.org/officeDocument/2006/relationships/hyperlink" Target="https://ru.wikipedia.org/wiki/1821_%D0%B3%D0%BE%D0%B4" TargetMode="External"/><Relationship Id="rId9" Type="http://schemas.openxmlformats.org/officeDocument/2006/relationships/hyperlink" Target="https://ru.wikipedia.org/wiki/5_%D1%8F%D0%BD%D0%B2%D0%B0%D1%80%D1%8F" TargetMode="External"/><Relationship Id="rId14" Type="http://schemas.openxmlformats.org/officeDocument/2006/relationships/hyperlink" Target="https://ru.wikipedia.org/wiki/%D0%9E%D0%B1%D0%B5%D0%B7%D0%B3%D0%BB%D0%B0%D0%B2%D0%BB%D0%B8%D0%B2%D0%B0%D0%BD%D0%B8%D0%B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0%D0%B5%D0%B2%D1%81%D0%BA%D0%B8%D0%B9,_%D0%9D%D0%B8%D0%BA%D0%BE%D0%BB%D0%B0%D0%B9_%D0%9D%D0%B8%D0%BA%D0%BE%D0%BB%D0%B0%D0%B5%D0%B2%D0%B8%D1%87" TargetMode="External"/><Relationship Id="rId2" Type="http://schemas.openxmlformats.org/officeDocument/2006/relationships/hyperlink" Target="https://ru.wikipedia.org/wiki/%D0%A0%D0%B0%D0%B5%D0%B2%D1%81%D0%BA%D0%B0%D1%8F,_%D0%9C%D0%B0%D1%80%D0%B8%D1%8F_%D0%9D%D0%B8%D0%BA%D0%BE%D0%BB%D0%B0%D0%B5%D0%B2%D0%BD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hyperlink" Target="https://ru.wikipedia.org/wiki/%D0%92%D0%BE%D0%BB%D0%BA%D0%BE%D0%BD%D1%81%D0%BA%D0%B8%D0%B9,_%D0%9C%D0%B8%D1%85%D0%B0%D0%B8%D0%BB_%D0%A1%D0%B5%D1%80%D0%B3%D0%B5%D0%B5%D0%B2%D0%B8%D1%8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4883" y="1746913"/>
            <a:ext cx="9144000" cy="2387600"/>
          </a:xfrm>
        </p:spPr>
        <p:txBody>
          <a:bodyPr/>
          <a:lstStyle/>
          <a:p>
            <a:r>
              <a:rPr lang="ru-RU" b="1" dirty="0"/>
              <a:t>Сергей Григорьевич Волконский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50" y="1487605"/>
            <a:ext cx="4347942" cy="497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8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722" y="0"/>
            <a:ext cx="8534400" cy="1507067"/>
          </a:xfrm>
        </p:spPr>
        <p:txBody>
          <a:bodyPr/>
          <a:lstStyle/>
          <a:p>
            <a:r>
              <a:rPr lang="ru-RU" dirty="0" smtClean="0"/>
              <a:t>Биография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722" y="1383162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Волконский, князь Сергей </a:t>
            </a:r>
            <a:r>
              <a:rPr lang="ru-RU" b="1" dirty="0" smtClean="0"/>
              <a:t>Григорьевич. </a:t>
            </a:r>
            <a:r>
              <a:rPr lang="ru-RU" b="1" dirty="0"/>
              <a:t>Родился в 1788 г. Отец его был видным боевым генералом. </a:t>
            </a:r>
            <a:r>
              <a:rPr lang="ru-RU" dirty="0"/>
              <a:t>  Родился в Москве в доме отца на Волхонке 8 (20) декабря 1788 года спустя два дня после </a:t>
            </a:r>
            <a:r>
              <a:rPr lang="ru-RU" dirty="0">
                <a:hlinkClick r:id="rId2" tooltip="Штурм Очакова"/>
              </a:rPr>
              <a:t>взятия русскими войсками турецкой крепости </a:t>
            </a:r>
            <a:r>
              <a:rPr lang="ru-RU" dirty="0" err="1" smtClean="0">
                <a:hlinkClick r:id="rId2" tooltip="Штурм Очакова"/>
              </a:rPr>
              <a:t>Очаков</a:t>
            </a:r>
            <a:r>
              <a:rPr lang="ru-RU" dirty="0" err="1" smtClean="0"/>
              <a:t>.Отроческие</a:t>
            </a:r>
            <a:r>
              <a:rPr lang="ru-RU" dirty="0" smtClean="0"/>
              <a:t> </a:t>
            </a:r>
            <a:r>
              <a:rPr lang="ru-RU" dirty="0"/>
              <a:t>годы провел в привилегированном иезуитском пансионе аббата Николя, куда учиться принимали только детей из знатных семей.  Действительную службу начал </a:t>
            </a:r>
            <a:r>
              <a:rPr lang="ru-RU" dirty="0">
                <a:hlinkClick r:id="rId3" tooltip="28 декабря"/>
              </a:rPr>
              <a:t>28 декабря</a:t>
            </a:r>
            <a:r>
              <a:rPr lang="ru-RU" dirty="0"/>
              <a:t> </a:t>
            </a:r>
            <a:r>
              <a:rPr lang="ru-RU" dirty="0">
                <a:hlinkClick r:id="rId4" tooltip="1805"/>
              </a:rPr>
              <a:t>1805</a:t>
            </a:r>
            <a:r>
              <a:rPr lang="ru-RU" dirty="0"/>
              <a:t> поручиком в </a:t>
            </a:r>
            <a:r>
              <a:rPr lang="ru-RU" dirty="0">
                <a:hlinkClick r:id="rId5" tooltip="Кавалергардский полк"/>
              </a:rPr>
              <a:t>Кавалергардском полку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748" y="2133789"/>
            <a:ext cx="3158840" cy="409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6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Военная деятельность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52983"/>
            <a:ext cx="8946541" cy="419548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Осенью 1806 года, во время начала второй войны России с французами на стороне </a:t>
            </a:r>
            <a:r>
              <a:rPr lang="ru-RU" dirty="0">
                <a:hlinkClick r:id="rId2" tooltip="Война четвёртой коалиции"/>
              </a:rPr>
              <a:t>Четвёртой коалиции</a:t>
            </a:r>
            <a:r>
              <a:rPr lang="ru-RU" dirty="0"/>
              <a:t> в качестве адъютанта был определен в свиту главнокомандующего фельдмаршала </a:t>
            </a:r>
            <a:r>
              <a:rPr lang="ru-RU" dirty="0">
                <a:hlinkClick r:id="rId3" tooltip="Каменский, Михаил Федотович"/>
              </a:rPr>
              <a:t>М. Ф. Каменского</a:t>
            </a:r>
            <a:r>
              <a:rPr lang="ru-RU" dirty="0"/>
              <a:t>, вместе с которым вскоре прибыл на театр военных действий в Пруссии. Однако уже через несколько дней юный князь остался без места, поскольку старый генерал, не желая сражаться с Наполеоном, самовольно покинул вверенные ему войска. Это случилось 13 (25) декабря 1806 года. В тот же день его приютил под свою опеку — тоже как адъютанта — генерал-лейтенант </a:t>
            </a:r>
            <a:r>
              <a:rPr lang="ru-RU" dirty="0">
                <a:hlinkClick r:id="rId4" tooltip="Остерман-Толстой, Александр Иванович"/>
              </a:rPr>
              <a:t>Александр Иванович Остерман-Толстой</a:t>
            </a:r>
            <a:r>
              <a:rPr lang="ru-RU" dirty="0"/>
              <a:t>, под началом которого на следующий день — 14 (26) декабря 1806 года — получил боевое крещение в </a:t>
            </a:r>
            <a:r>
              <a:rPr lang="ru-RU" dirty="0">
                <a:hlinkClick r:id="rId5" tooltip="Битва при Пултуске (1806)"/>
              </a:rPr>
              <a:t>битве при </a:t>
            </a:r>
            <a:r>
              <a:rPr lang="ru-RU" dirty="0" err="1">
                <a:hlinkClick r:id="rId5" tooltip="Битва при Пултуске (1806)"/>
              </a:rPr>
              <a:t>Пултуске</a:t>
            </a:r>
            <a:r>
              <a:rPr lang="ru-RU" dirty="0"/>
              <a:t>. Тогда в ходе сражения русским удалось успешно отбиться от противника. Интересно, что ровно через 19 лет в этот же день на Сенатской площади в Петербурге произошло восстание декабристов.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69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138820"/>
            <a:ext cx="9404723" cy="1400530"/>
          </a:xfrm>
        </p:spPr>
        <p:txBody>
          <a:bodyPr/>
          <a:lstStyle/>
          <a:p>
            <a:r>
              <a:rPr lang="ru-RU" b="1" dirty="0"/>
              <a:t>Отечественная война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503" y="988393"/>
            <a:ext cx="8946541" cy="419548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 </a:t>
            </a:r>
            <a:r>
              <a:rPr lang="ru-RU" dirty="0">
                <a:hlinkClick r:id="rId2" tooltip="1812 год"/>
              </a:rPr>
              <a:t>1812 году</a:t>
            </a:r>
            <a:r>
              <a:rPr lang="ru-RU" dirty="0"/>
              <a:t> находился при Государе Императоре, в звании Его Величества флигель-адъютанта, от открытия военных действий до возвращения Его Императорского Величества в столицу; был в действительных сражениях, во 2-й Западной армии, при </a:t>
            </a:r>
            <a:r>
              <a:rPr lang="ru-RU" dirty="0" err="1"/>
              <a:t>Могилёве</a:t>
            </a:r>
            <a:r>
              <a:rPr lang="ru-RU" dirty="0"/>
              <a:t> и Дашковке; в отряде генерал-адъютанта барона </a:t>
            </a:r>
            <a:r>
              <a:rPr lang="ru-RU" dirty="0">
                <a:hlinkClick r:id="rId3" tooltip="Винцингероде, Фердинанд Фёдорович"/>
              </a:rPr>
              <a:t>Ф. Ф. Винцингероде</a:t>
            </a:r>
            <a:r>
              <a:rPr lang="ru-RU" dirty="0"/>
              <a:t>: 28 июля, под Поречьем; 1 августа, при </a:t>
            </a:r>
            <a:r>
              <a:rPr lang="ru-RU" dirty="0" err="1"/>
              <a:t>Усвяте</a:t>
            </a:r>
            <a:r>
              <a:rPr lang="ru-RU" dirty="0"/>
              <a:t>; 7 — при Витебске; 31 — при г. Звенигороде и 2 сентября, на р. Москве, при с Орлове; 2 октября, при г. Дмитрове и за отличие в этом сражении удостоен награждения чином полковника. 14 августа, находясь в летучем отряде генерал-адъютанта </a:t>
            </a:r>
            <a:r>
              <a:rPr lang="ru-RU" dirty="0">
                <a:hlinkClick r:id="rId4" tooltip="Голенищев-Кутузов, Павел Васильевич"/>
              </a:rPr>
              <a:t>Голенищева-Кутузова</a:t>
            </a:r>
            <a:r>
              <a:rPr lang="ru-RU" dirty="0"/>
              <a:t>, был в действительных сражениях: при переправе через р. Воплю, в сражении при г. Духовщине и под </a:t>
            </a:r>
            <a:r>
              <a:rPr lang="ru-RU" dirty="0">
                <a:hlinkClick r:id="rId5" tooltip="Смоленское сражение (1812)"/>
              </a:rPr>
              <a:t>Смоленском</a:t>
            </a:r>
            <a:r>
              <a:rPr lang="ru-RU" dirty="0"/>
              <a:t>, откуда был отправлен с партизанским отрядом, действовал между Оршей и </a:t>
            </a:r>
            <a:r>
              <a:rPr lang="ru-RU" dirty="0" err="1"/>
              <a:t>Толочиным</a:t>
            </a:r>
            <a:r>
              <a:rPr lang="ru-RU" dirty="0"/>
              <a:t>, и открыл коммуникацию между главной армией и корпусом графа </a:t>
            </a:r>
            <a:r>
              <a:rPr lang="ru-RU" dirty="0" err="1">
                <a:hlinkClick r:id="rId6" tooltip="Витгенштейн, Пётр Христианович"/>
              </a:rPr>
              <a:t>Витгенштейна</a:t>
            </a:r>
            <a:r>
              <a:rPr lang="ru-RU" dirty="0"/>
              <a:t>; также был в </a:t>
            </a:r>
            <a:r>
              <a:rPr lang="ru-RU" dirty="0">
                <a:hlinkClick r:id="rId7" tooltip="Сражение на Березине"/>
              </a:rPr>
              <a:t>делах при переправе неприятеля через р. Березину</a:t>
            </a:r>
            <a:r>
              <a:rPr lang="ru-RU" dirty="0"/>
              <a:t>, за что награждён </a:t>
            </a:r>
            <a:r>
              <a:rPr lang="ru-RU" dirty="0">
                <a:hlinkClick r:id="rId8" tooltip="Орден Святого Владимира"/>
              </a:rPr>
              <a:t>орденом Св. Владимира 3-й </a:t>
            </a:r>
            <a:r>
              <a:rPr lang="ru-RU" dirty="0" err="1">
                <a:hlinkClick r:id="rId8" tooltip="Орден Святого Владимира"/>
              </a:rPr>
              <a:t>ст</a:t>
            </a:r>
            <a:r>
              <a:rPr lang="ru-RU" dirty="0"/>
              <a:t> и преследовании его от Лепеля до </a:t>
            </a:r>
            <a:r>
              <a:rPr lang="ru-RU" dirty="0" err="1"/>
              <a:t>Вильны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526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07058"/>
            <a:ext cx="9404723" cy="1400530"/>
          </a:xfrm>
        </p:spPr>
        <p:txBody>
          <a:bodyPr/>
          <a:lstStyle/>
          <a:p>
            <a:r>
              <a:rPr lang="ru-RU" b="1" dirty="0"/>
              <a:t>Декабрист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97574"/>
            <a:ext cx="8946541" cy="4195481"/>
          </a:xfrm>
        </p:spPr>
        <p:txBody>
          <a:bodyPr/>
          <a:lstStyle/>
          <a:p>
            <a:r>
              <a:rPr lang="ru-RU" dirty="0"/>
              <a:t> В </a:t>
            </a:r>
            <a:r>
              <a:rPr lang="ru-RU" dirty="0">
                <a:hlinkClick r:id="rId2" tooltip="1819 год"/>
              </a:rPr>
              <a:t>1819 году</a:t>
            </a:r>
            <a:r>
              <a:rPr lang="ru-RU" dirty="0"/>
              <a:t> вступил в «</a:t>
            </a:r>
            <a:r>
              <a:rPr lang="ru-RU" dirty="0">
                <a:hlinkClick r:id="rId3" tooltip="Союз благоденствия"/>
              </a:rPr>
              <a:t>Союз благоденствия</a:t>
            </a:r>
            <a:r>
              <a:rPr lang="ru-RU" dirty="0"/>
              <a:t>», в </a:t>
            </a:r>
            <a:r>
              <a:rPr lang="ru-RU" dirty="0">
                <a:hlinkClick r:id="rId4" tooltip="1821 год"/>
              </a:rPr>
              <a:t>1821 году</a:t>
            </a:r>
            <a:r>
              <a:rPr lang="ru-RU" dirty="0"/>
              <a:t> — в </a:t>
            </a:r>
            <a:r>
              <a:rPr lang="ru-RU" dirty="0">
                <a:hlinkClick r:id="rId5" tooltip="Южное общество"/>
              </a:rPr>
              <a:t>Южное общество</a:t>
            </a:r>
            <a:r>
              <a:rPr lang="ru-RU" dirty="0"/>
              <a:t>. С </a:t>
            </a:r>
            <a:r>
              <a:rPr lang="ru-RU" dirty="0">
                <a:hlinkClick r:id="rId6" tooltip="1823 год"/>
              </a:rPr>
              <a:t>1823 года</a:t>
            </a:r>
            <a:r>
              <a:rPr lang="ru-RU" dirty="0"/>
              <a:t> возглавил </a:t>
            </a:r>
            <a:r>
              <a:rPr lang="ru-RU" dirty="0">
                <a:hlinkClick r:id="rId7" tooltip="Каменка (Черкасская область)"/>
              </a:rPr>
              <a:t>Каменскую управу</a:t>
            </a:r>
            <a:r>
              <a:rPr lang="ru-RU" dirty="0"/>
              <a:t> этого общества и был активным участником </a:t>
            </a:r>
            <a:r>
              <a:rPr lang="ru-RU" dirty="0" err="1"/>
              <a:t>движения</a:t>
            </a:r>
            <a:r>
              <a:rPr lang="ru-RU" dirty="0" err="1">
                <a:hlinkClick r:id="rId8" tooltip="Декабристы"/>
              </a:rPr>
              <a:t>декабристов</a:t>
            </a:r>
            <a:r>
              <a:rPr lang="ru-RU" dirty="0"/>
              <a:t>. </a:t>
            </a:r>
            <a:r>
              <a:rPr lang="ru-RU" dirty="0">
                <a:hlinkClick r:id="rId9" tooltip="5 января"/>
              </a:rPr>
              <a:t>5 января</a:t>
            </a:r>
            <a:r>
              <a:rPr lang="ru-RU" dirty="0"/>
              <a:t> </a:t>
            </a:r>
            <a:r>
              <a:rPr lang="ru-RU" dirty="0">
                <a:hlinkClick r:id="rId10" tooltip="1826 год"/>
              </a:rPr>
              <a:t>1826 года</a:t>
            </a:r>
            <a:r>
              <a:rPr lang="ru-RU" dirty="0"/>
              <a:t> арестован по делу о </a:t>
            </a:r>
            <a:r>
              <a:rPr lang="ru-RU" dirty="0">
                <a:hlinkClick r:id="rId11" tooltip="Восстание Черниговского полка"/>
              </a:rPr>
              <a:t>восстании Черниговского пехотного полка</a:t>
            </a:r>
            <a:r>
              <a:rPr lang="ru-RU" dirty="0"/>
              <a:t>, привезён в </a:t>
            </a:r>
            <a:r>
              <a:rPr lang="ru-RU" dirty="0">
                <a:hlinkClick r:id="rId12" tooltip="Санкт-Петербург"/>
              </a:rPr>
              <a:t>Санкт-Петербург</a:t>
            </a:r>
            <a:r>
              <a:rPr lang="ru-RU" dirty="0"/>
              <a:t> и заключён в </a:t>
            </a:r>
            <a:r>
              <a:rPr lang="ru-RU" dirty="0">
                <a:hlinkClick r:id="rId13" tooltip="Петропавловская крепость"/>
              </a:rPr>
              <a:t>Петропавловскую крепость</a:t>
            </a:r>
            <a:r>
              <a:rPr lang="ru-RU" dirty="0"/>
              <a:t>.</a:t>
            </a:r>
          </a:p>
          <a:p>
            <a:r>
              <a:rPr lang="ru-RU" dirty="0"/>
              <a:t>Осуждён по 1-му разряду, лишён чинов и дворянства. 10 июня 1826 года приговорён был к «</a:t>
            </a:r>
            <a:r>
              <a:rPr lang="ru-RU" dirty="0">
                <a:hlinkClick r:id="rId14" tooltip="Обезглавливание"/>
              </a:rPr>
              <a:t>отсечению головы</a:t>
            </a:r>
            <a:r>
              <a:rPr lang="ru-RU" dirty="0"/>
              <a:t>», но по Высочайшей конфирмации от </a:t>
            </a:r>
            <a:r>
              <a:rPr lang="ru-RU" dirty="0">
                <a:hlinkClick r:id="rId15" tooltip="10 июля"/>
              </a:rPr>
              <a:t>10 июля</a:t>
            </a:r>
            <a:r>
              <a:rPr lang="ru-RU" dirty="0"/>
              <a:t> </a:t>
            </a:r>
            <a:r>
              <a:rPr lang="ru-RU" dirty="0">
                <a:hlinkClick r:id="rId10" tooltip="1826 год"/>
              </a:rPr>
              <a:t>1826 года</a:t>
            </a:r>
            <a:r>
              <a:rPr lang="ru-RU" dirty="0"/>
              <a:t> смертный приговор был заменён на 20 лет каторжных работ в </a:t>
            </a:r>
            <a:r>
              <a:rPr lang="ru-RU" dirty="0">
                <a:hlinkClick r:id="rId16" tooltip="Сибирь"/>
              </a:rPr>
              <a:t>Сибири</a:t>
            </a:r>
            <a:r>
              <a:rPr lang="ru-RU" dirty="0"/>
              <a:t> (22 августа 1826 года срок сокращён до 15 лет, в 1832 году — до 10).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41" y="1925786"/>
            <a:ext cx="3119972" cy="368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1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327" y="893676"/>
            <a:ext cx="9404723" cy="1400530"/>
          </a:xfrm>
        </p:spPr>
        <p:txBody>
          <a:bodyPr/>
          <a:lstStyle/>
          <a:p>
            <a:r>
              <a:rPr lang="ru-RU" dirty="0" smtClean="0"/>
              <a:t>Семья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30" y="1930906"/>
            <a:ext cx="8946541" cy="4195481"/>
          </a:xfrm>
        </p:spPr>
        <p:txBody>
          <a:bodyPr/>
          <a:lstStyle/>
          <a:p>
            <a:r>
              <a:rPr lang="ru-RU" dirty="0"/>
              <a:t>Князь Волконский был женат на </a:t>
            </a:r>
            <a:r>
              <a:rPr lang="ru-RU" dirty="0">
                <a:hlinkClick r:id="rId2" tooltip="Раевская, Мария Николаевна"/>
              </a:rPr>
              <a:t>Марии Николаевне Раевской</a:t>
            </a:r>
            <a:r>
              <a:rPr lang="ru-RU" dirty="0"/>
              <a:t> — дочери героя 1812 г. </a:t>
            </a:r>
            <a:r>
              <a:rPr lang="ru-RU" dirty="0">
                <a:hlinkClick r:id="rId3" tooltip="Раевский, Николай Николаевич"/>
              </a:rPr>
              <a:t>Н. Н. Раевского</a:t>
            </a:r>
            <a:r>
              <a:rPr lang="ru-RU" dirty="0"/>
              <a:t>, которая последовала за ним в Сибирь. Дети: </a:t>
            </a:r>
            <a:r>
              <a:rPr lang="ru-RU" dirty="0">
                <a:hlinkClick r:id="rId4" tooltip="Волконский, Михаил Сергеевич"/>
              </a:rPr>
              <a:t>Михаил</a:t>
            </a:r>
            <a:r>
              <a:rPr lang="ru-RU" dirty="0"/>
              <a:t>, Николай, Елена, Софья. Из четверых детей Волконских выжили только двое — Михаил и Елена. Дочь в Иркутске стала женой Дмитрия Васильевича Молчанова (ум. 1857), чиновника при восточносибирском генерал-губернаторе.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27" y="1405719"/>
            <a:ext cx="3297880" cy="491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9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20706"/>
            <a:ext cx="9404723" cy="1400530"/>
          </a:xfrm>
        </p:spPr>
        <p:txBody>
          <a:bodyPr/>
          <a:lstStyle/>
          <a:p>
            <a:r>
              <a:rPr lang="ru-RU" dirty="0" smtClean="0"/>
              <a:t>Награды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798" y="920971"/>
            <a:ext cx="8946541" cy="4195481"/>
          </a:xfrm>
        </p:spPr>
        <p:txBody>
          <a:bodyPr/>
          <a:lstStyle/>
          <a:p>
            <a:r>
              <a:rPr lang="ru-RU" dirty="0" smtClean="0"/>
              <a:t>Орден Святой Анны </a:t>
            </a:r>
            <a:r>
              <a:rPr lang="en-US" dirty="0" smtClean="0"/>
              <a:t>I</a:t>
            </a:r>
            <a:r>
              <a:rPr lang="ru-RU" dirty="0" smtClean="0"/>
              <a:t> и</a:t>
            </a:r>
            <a:r>
              <a:rPr lang="en-US" dirty="0" smtClean="0"/>
              <a:t> II </a:t>
            </a:r>
            <a:r>
              <a:rPr lang="ru-RU" dirty="0" smtClean="0"/>
              <a:t>степени </a:t>
            </a:r>
          </a:p>
          <a:p>
            <a:r>
              <a:rPr lang="ru-RU" dirty="0" smtClean="0"/>
              <a:t>Орден Святого Владимира </a:t>
            </a:r>
            <a:r>
              <a:rPr lang="en-US" dirty="0" smtClean="0"/>
              <a:t>III </a:t>
            </a:r>
            <a:r>
              <a:rPr lang="ru-RU" dirty="0" smtClean="0"/>
              <a:t>и </a:t>
            </a:r>
            <a:r>
              <a:rPr lang="en-US" dirty="0" smtClean="0"/>
              <a:t>IV </a:t>
            </a:r>
            <a:r>
              <a:rPr lang="ru-RU" dirty="0" smtClean="0"/>
              <a:t>степени </a:t>
            </a:r>
          </a:p>
          <a:p>
            <a:r>
              <a:rPr lang="ru-RU" dirty="0" smtClean="0"/>
              <a:t>Орден Святого Георгия </a:t>
            </a:r>
            <a:r>
              <a:rPr lang="en-US" dirty="0" smtClean="0"/>
              <a:t>IV</a:t>
            </a:r>
            <a:r>
              <a:rPr lang="ru-RU" dirty="0" smtClean="0"/>
              <a:t> степени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" y="2675623"/>
            <a:ext cx="3260251" cy="37189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14" y="2675623"/>
            <a:ext cx="2651048" cy="37189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651" y="2230660"/>
            <a:ext cx="2577640" cy="41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98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</TotalTime>
  <Words>68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Ион</vt:lpstr>
      <vt:lpstr>Сергей Григорьевич Волконский</vt:lpstr>
      <vt:lpstr>Биография </vt:lpstr>
      <vt:lpstr>Военная деятельность </vt:lpstr>
      <vt:lpstr>Отечественная война </vt:lpstr>
      <vt:lpstr>Декабрист </vt:lpstr>
      <vt:lpstr>Семья</vt:lpstr>
      <vt:lpstr>Награды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Григорьевич Волконский</dc:title>
  <dc:creator>Ольга Волкова</dc:creator>
  <cp:lastModifiedBy>Ольга Волкова</cp:lastModifiedBy>
  <cp:revision>6</cp:revision>
  <dcterms:created xsi:type="dcterms:W3CDTF">2015-10-07T16:34:12Z</dcterms:created>
  <dcterms:modified xsi:type="dcterms:W3CDTF">2015-10-07T18:58:11Z</dcterms:modified>
</cp:coreProperties>
</file>