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69" r:id="rId6"/>
    <p:sldId id="258" r:id="rId7"/>
    <p:sldId id="259" r:id="rId8"/>
    <p:sldId id="272" r:id="rId9"/>
    <p:sldId id="273" r:id="rId10"/>
    <p:sldId id="274" r:id="rId11"/>
    <p:sldId id="276" r:id="rId12"/>
    <p:sldId id="266" r:id="rId13"/>
    <p:sldId id="265" r:id="rId14"/>
    <p:sldId id="264" r:id="rId15"/>
    <p:sldId id="268" r:id="rId16"/>
    <p:sldId id="278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9900"/>
    <a:srgbClr val="DDDDDD"/>
    <a:srgbClr val="FFFF00"/>
    <a:srgbClr val="99FFCC"/>
    <a:srgbClr val="66CCFF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D319F-E5DA-4538-BFA7-FB81969CE0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8A5AF-E89F-40DB-B03E-2EC90D504D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A94F1-70EA-48D8-904B-B700E5F749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9183F-465B-44D1-927E-F8624E7765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4C5FE-355A-48CA-B282-21059BB6E0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C8A536-2CFF-4389-B482-392FF85EBC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5D1BA-E2ED-4AA5-AA0E-1CFF72C4B7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145C8-8166-411F-9D6E-4AD5E389A9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493F9-4D18-4687-BA81-C754406992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76F82-BCCD-4E45-AAD4-D83006083B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7EE7A-65DA-403B-BC01-75DDCE5B99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FFF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F123BF7-148A-4447-B56F-D75C4FB65F0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rezentacii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2_%D0%B8%D1%8E%D0%BB%D1%8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u.wikipedia.org/wiki/2009_%D0%B3%D0%BE%D0%B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hyperlink" Target="http://ru.wikipedia.org/wiki/%D0%A8%D1%8F%D1%83%D0%BB%D1%8F%D0%B9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hyperlink" Target="http://ru.wikipedia.org/wiki/%D0%9A%D0%B0%D1%83%D0%BD%D0%B0%D1%81" TargetMode="External"/><Relationship Id="rId5" Type="http://schemas.openxmlformats.org/officeDocument/2006/relationships/hyperlink" Target="http://ru.wikipedia.org/wiki/%D0%9A%D0%BB%D0%B0%D0%B9%D0%BF%D0%B5%D0%B4%D0%B0" TargetMode="External"/><Relationship Id="rId10" Type="http://schemas.openxmlformats.org/officeDocument/2006/relationships/image" Target="../media/image11.png"/><Relationship Id="rId4" Type="http://schemas.openxmlformats.org/officeDocument/2006/relationships/hyperlink" Target="http://ru.wikipedia.org/wiki/%D0%92%D0%B8%D0%BB%D1%8C%D0%BD%D1%8E%D1%81" TargetMode="External"/><Relationship Id="rId9" Type="http://schemas.openxmlformats.org/officeDocument/2006/relationships/hyperlink" Target="http://ru.wikipedia.org/wiki/%D0%9F%D0%B0%D0%BD%D0%B5%D0%B2%D0%B5%D0%B6%D0%B8%D1%8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0%B8%D1%82%D0%BE%D0%B2%D1%81%D0%BA%D0%B8%D0%B9_%D1%8F%D0%B7%D1%8B%D0%BA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B%D0%B8%D1%82%D0%B2%D0%B0" TargetMode="External"/><Relationship Id="rId5" Type="http://schemas.openxmlformats.org/officeDocument/2006/relationships/hyperlink" Target="http://ru.wikipedia.org/wiki/%D0%93%D0%BE%D1%80%D0%BE%D0%B4" TargetMode="External"/><Relationship Id="rId4" Type="http://schemas.openxmlformats.org/officeDocument/2006/relationships/hyperlink" Target="http://ru.wikipedia.org/wiki/%D0%A1%D1%82%D0%BE%D0%BB%D0%B8%D1%86%D0%B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ru.wikipedia.org/wiki/%D0%9D%D0%B5%D0%BC%D0%B0%D0%BD_(%D1%80%D0%B5%D0%BA%D0%B0)" TargetMode="External"/><Relationship Id="rId4" Type="http://schemas.openxmlformats.org/officeDocument/2006/relationships/hyperlink" Target="http://ru.wikipedia.org/wiki/%D0%9D%D0%B5%D1%80%D0%B8%D1%81_(%D1%80%D0%B5%D0%BA%D0%B0)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1%80%D1%83%D0%BA%D1%88%D1%8F%D0%B9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i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00" name="Picture 4" descr="litva_kauna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</p:spPr>
        </p:pic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4032"/>
              <a:ext cx="5760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5760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105" name="WordArt 9"/>
          <p:cNvSpPr>
            <a:spLocks noChangeArrowheads="1" noChangeShapeType="1" noTextEdit="1"/>
          </p:cNvSpPr>
          <p:nvPr/>
        </p:nvSpPr>
        <p:spPr bwMode="auto">
          <a:xfrm>
            <a:off x="1600200" y="1600200"/>
            <a:ext cx="6553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Литва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2667000" y="6478587"/>
            <a:ext cx="4343400" cy="379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Подготовили: ученики 5 класса «А»</a:t>
            </a:r>
          </a:p>
        </p:txBody>
      </p:sp>
      <p:pic>
        <p:nvPicPr>
          <p:cNvPr id="4107" name="Picture 11" descr="im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19775"/>
            <a:ext cx="1295400" cy="10382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3786188" y="0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hlinkClick r:id="rId4"/>
              </a:rPr>
              <a:t>Prezentacii.com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Литва_АТ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"/>
            <a:ext cx="9144000" cy="6886575"/>
          </a:xfrm>
          <a:prstGeom prst="rect">
            <a:avLst/>
          </a:prstGeom>
          <a:noFill/>
        </p:spPr>
      </p:pic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 rot="387393">
            <a:off x="1828800" y="2728913"/>
            <a:ext cx="6040438" cy="869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Л И Т В 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5175"/>
            <a:ext cx="9144000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152400" y="152400"/>
            <a:ext cx="8839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ПРЕЗИДЕНТ  ЛИТВЫ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096000" y="990600"/>
            <a:ext cx="2900363" cy="915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/>
              <a:t>Даля́ Грибауска́йте</a:t>
            </a:r>
          </a:p>
          <a:p>
            <a:r>
              <a:rPr lang="ru-RU" b="1"/>
              <a:t>(вступила в должность </a:t>
            </a:r>
          </a:p>
          <a:p>
            <a:r>
              <a:rPr lang="ru-RU" b="1">
                <a:hlinkClick r:id="rId3" tooltip="12 июля"/>
              </a:rPr>
              <a:t>12 июля</a:t>
            </a:r>
            <a:r>
              <a:rPr lang="ru-RU" b="1"/>
              <a:t> </a:t>
            </a:r>
            <a:r>
              <a:rPr lang="ru-RU" b="1">
                <a:hlinkClick r:id="rId4" tooltip="2009 год"/>
              </a:rPr>
              <a:t>2009 года</a:t>
            </a:r>
            <a:r>
              <a:rPr lang="ru-RU"/>
              <a:t> </a:t>
            </a:r>
            <a:r>
              <a:rPr lang="ru-RU" b="1"/>
              <a:t>)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1" name="WordArt 5"/>
          <p:cNvSpPr>
            <a:spLocks noChangeArrowheads="1" noChangeShapeType="1" noTextEdit="1"/>
          </p:cNvSpPr>
          <p:nvPr/>
        </p:nvSpPr>
        <p:spPr bwMode="auto">
          <a:xfrm>
            <a:off x="152400" y="152400"/>
            <a:ext cx="8839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ФЛАГ  ЛИТВЫ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528px-Coat_of_Arms_of_Lithua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990600"/>
            <a:ext cx="5029200" cy="5715000"/>
          </a:xfrm>
          <a:prstGeom prst="rect">
            <a:avLst/>
          </a:prstGeom>
          <a:noFill/>
        </p:spPr>
      </p:pic>
      <p:sp>
        <p:nvSpPr>
          <p:cNvPr id="17413" name="WordArt 5"/>
          <p:cNvSpPr>
            <a:spLocks noChangeArrowheads="1" noChangeShapeType="1" noTextEdit="1"/>
          </p:cNvSpPr>
          <p:nvPr/>
        </p:nvSpPr>
        <p:spPr bwMode="auto">
          <a:xfrm>
            <a:off x="152400" y="152400"/>
            <a:ext cx="8839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ГЕРБ  ЛИТВЫ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/>
              <a:t>В Литве выделяются три типа населённых пунктов: города и деревни. </a:t>
            </a:r>
          </a:p>
          <a:p>
            <a:pPr algn="ctr"/>
            <a:r>
              <a:rPr lang="ru-RU" b="1"/>
              <a:t>(Статус города предоставляет Сейм Литовской Республики.) 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590800" y="10668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i="1"/>
              <a:t>Крупнейшие города ЛИТВЫ: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6350"/>
            <a:ext cx="51816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7250" y="3810000"/>
            <a:ext cx="44767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166688" y="3962400"/>
            <a:ext cx="1128712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hlinkClick r:id="rId4" tooltip="Вильнюс"/>
              </a:rPr>
              <a:t>Вильнюс</a:t>
            </a:r>
            <a:endParaRPr lang="ru-RU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7772400" y="3962400"/>
            <a:ext cx="1216025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hlinkClick r:id="rId5" tooltip="Клайпеда"/>
              </a:rPr>
              <a:t>Клайпеда</a:t>
            </a:r>
            <a:endParaRPr lang="ru-RU"/>
          </a:p>
        </p:txBody>
      </p:sp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3810000"/>
            <a:ext cx="2286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3886200" y="6248400"/>
            <a:ext cx="1016000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hlinkClick r:id="rId7" tooltip="Шяуляй"/>
              </a:rPr>
              <a:t>Шяуляй</a:t>
            </a:r>
            <a:endParaRPr lang="ru-RU"/>
          </a:p>
        </p:txBody>
      </p:sp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600200"/>
            <a:ext cx="6553200" cy="22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1905000" y="1676400"/>
            <a:ext cx="1373188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hlinkClick r:id="rId9" tooltip="Паневежис"/>
              </a:rPr>
              <a:t>Паневежис</a:t>
            </a:r>
            <a:endParaRPr lang="ru-RU"/>
          </a:p>
        </p:txBody>
      </p:sp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96000" y="1579563"/>
            <a:ext cx="3048000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6248400" y="3352800"/>
            <a:ext cx="927100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hlinkClick r:id="rId11" tooltip="Каунас"/>
              </a:rPr>
              <a:t>Каунас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vilnius_collage-7187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6200" y="152400"/>
            <a:ext cx="5486400" cy="10048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Ви́льнюс (</a:t>
            </a:r>
            <a:r>
              <a:rPr lang="ru-RU" sz="2400" b="1">
                <a:hlinkClick r:id="rId3" tooltip="Литовский язык"/>
              </a:rPr>
              <a:t>лит.</a:t>
            </a:r>
            <a:r>
              <a:rPr lang="ru-RU" sz="2400" b="1"/>
              <a:t> </a:t>
            </a:r>
            <a:r>
              <a:rPr lang="lt-LT" sz="2400" b="1" i="1"/>
              <a:t>Vilnius</a:t>
            </a:r>
            <a:r>
              <a:rPr lang="ru-RU" sz="2400" b="1"/>
              <a:t>) — </a:t>
            </a:r>
            <a:r>
              <a:rPr lang="ru-RU" sz="2400" b="1">
                <a:hlinkClick r:id="rId4" tooltip="Столица"/>
              </a:rPr>
              <a:t>столица</a:t>
            </a:r>
            <a:r>
              <a:rPr lang="ru-RU" sz="2400" b="1"/>
              <a:t> </a:t>
            </a:r>
          </a:p>
          <a:p>
            <a:pPr algn="ctr">
              <a:spcBef>
                <a:spcPct val="50000"/>
              </a:spcBef>
            </a:pPr>
            <a:r>
              <a:rPr lang="ru-RU" sz="2400" b="1"/>
              <a:t>и крупнейший </a:t>
            </a:r>
            <a:r>
              <a:rPr lang="ru-RU" sz="2400" b="1">
                <a:hlinkClick r:id="rId5" tooltip="Город"/>
              </a:rPr>
              <a:t>город</a:t>
            </a:r>
            <a:r>
              <a:rPr lang="ru-RU" sz="2400" b="1"/>
              <a:t> </a:t>
            </a:r>
            <a:r>
              <a:rPr lang="ru-RU" sz="2400" b="1">
                <a:hlinkClick r:id="rId6" tooltip="Литва"/>
              </a:rPr>
              <a:t>Литвы</a:t>
            </a:r>
            <a:r>
              <a:rPr lang="ru-RU" sz="2400" b="1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29200" cy="336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487738"/>
            <a:ext cx="5181600" cy="344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152400" y="3733800"/>
            <a:ext cx="3657600" cy="2895600"/>
          </a:xfrm>
          <a:prstGeom prst="rightArrow">
            <a:avLst>
              <a:gd name="adj1" fmla="val 50000"/>
              <a:gd name="adj2" fmla="val 3157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381000" y="4953000"/>
            <a:ext cx="2830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Крупнейшая река </a:t>
            </a:r>
            <a:r>
              <a:rPr lang="ru-RU">
                <a:hlinkClick r:id="rId4" tooltip="Нерис (река)"/>
              </a:rPr>
              <a:t>Нерис</a:t>
            </a:r>
            <a:r>
              <a:rPr lang="ru-RU"/>
              <a:t> </a:t>
            </a:r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 flipH="1">
            <a:off x="5105400" y="381000"/>
            <a:ext cx="3886200" cy="2895600"/>
          </a:xfrm>
          <a:prstGeom prst="rightArrow">
            <a:avLst>
              <a:gd name="adj1" fmla="val 50000"/>
              <a:gd name="adj2" fmla="val 335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5670550" y="1600200"/>
            <a:ext cx="3101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/>
              <a:t>Крупнейшая река — </a:t>
            </a:r>
            <a:r>
              <a:rPr lang="ru-RU">
                <a:hlinkClick r:id="rId5" tooltip="Неман (река)"/>
              </a:rPr>
              <a:t>Неман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219200" y="304800"/>
            <a:ext cx="655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В Литве более 3 тысяч озер.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609600" y="2743200"/>
            <a:ext cx="7958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Крупнейшее озеро — </a:t>
            </a:r>
            <a:r>
              <a:rPr lang="ru-RU">
                <a:hlinkClick r:id="rId3" tooltip="Друкшяй"/>
              </a:rPr>
              <a:t>Друкшяй</a:t>
            </a:r>
            <a:r>
              <a:rPr lang="ru-RU"/>
              <a:t> на границе Латвии, Литвы и Белоруссии.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6491288"/>
            <a:ext cx="4519613" cy="3667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Самая высокая точка — холм Аукштойо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52400" y="152400"/>
            <a:ext cx="8839200" cy="13700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По оценкам департамента статистики Литовской Республики в начале 2010 года в стране проживало </a:t>
            </a:r>
          </a:p>
          <a:p>
            <a:pPr algn="ctr">
              <a:spcBef>
                <a:spcPct val="50000"/>
              </a:spcBef>
            </a:pPr>
            <a:r>
              <a:rPr lang="ru-RU" sz="2400" b="1"/>
              <a:t>3 329 039 человек.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>
            <a:off x="152400" y="152400"/>
            <a:ext cx="89916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Знаменитые люди ЛИТВЫ</a:t>
            </a:r>
          </a:p>
        </p:txBody>
      </p:sp>
      <p:grpSp>
        <p:nvGrpSpPr>
          <p:cNvPr id="14347" name="Group 11"/>
          <p:cNvGrpSpPr>
            <a:grpSpLocks/>
          </p:cNvGrpSpPr>
          <p:nvPr/>
        </p:nvGrpSpPr>
        <p:grpSpPr bwMode="auto">
          <a:xfrm>
            <a:off x="76200" y="3346450"/>
            <a:ext cx="9021763" cy="3511550"/>
            <a:chOff x="48" y="576"/>
            <a:chExt cx="5683" cy="2212"/>
          </a:xfrm>
        </p:grpSpPr>
        <p:pic>
          <p:nvPicPr>
            <p:cNvPr id="14340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" y="576"/>
              <a:ext cx="1632" cy="2208"/>
            </a:xfrm>
            <a:prstGeom prst="rect">
              <a:avLst/>
            </a:prstGeom>
            <a:noFill/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14342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32" y="576"/>
              <a:ext cx="2544" cy="2212"/>
            </a:xfrm>
            <a:prstGeom prst="rect">
              <a:avLst/>
            </a:prstGeom>
            <a:noFill/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2160" y="2496"/>
              <a:ext cx="151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Эймунтас Някрошюс</a:t>
              </a:r>
            </a:p>
          </p:txBody>
        </p:sp>
        <p:pic>
          <p:nvPicPr>
            <p:cNvPr id="14345" name="Picture 9" descr="actor-13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76" y="576"/>
              <a:ext cx="1555" cy="2208"/>
            </a:xfrm>
            <a:prstGeom prst="rect">
              <a:avLst/>
            </a:prstGeom>
            <a:noFill/>
            <a:ln w="762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4346" name="Rectangle 10"/>
            <p:cNvSpPr>
              <a:spLocks noChangeArrowheads="1"/>
            </p:cNvSpPr>
            <p:nvPr/>
          </p:nvSpPr>
          <p:spPr bwMode="auto">
            <a:xfrm>
              <a:off x="4320" y="2496"/>
              <a:ext cx="1359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Донатас Банионис</a:t>
              </a:r>
            </a:p>
          </p:txBody>
        </p:sp>
      </p:grp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2330450" y="1143000"/>
            <a:ext cx="37179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800" b="1"/>
              <a:t>Литва – это родина </a:t>
            </a:r>
          </a:p>
          <a:p>
            <a:pPr algn="ctr"/>
            <a:r>
              <a:rPr lang="ru-RU" sz="2800" b="1"/>
              <a:t>творческих </a:t>
            </a:r>
          </a:p>
          <a:p>
            <a:pPr algn="ctr"/>
            <a:r>
              <a:rPr lang="ru-RU" sz="2800" b="1"/>
              <a:t>и физически </a:t>
            </a:r>
          </a:p>
          <a:p>
            <a:pPr algn="ctr"/>
            <a:r>
              <a:rPr lang="ru-RU" sz="2800" b="1"/>
              <a:t>крепких людей. </a:t>
            </a:r>
          </a:p>
        </p:txBody>
      </p:sp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914400"/>
            <a:ext cx="2571750" cy="22860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6999288" y="2833688"/>
            <a:ext cx="2068512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Арвидас Сабонис</a:t>
            </a:r>
          </a:p>
        </p:txBody>
      </p:sp>
      <p:pic>
        <p:nvPicPr>
          <p:cNvPr id="14351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914400"/>
            <a:ext cx="1752600" cy="22860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352425" y="2559050"/>
            <a:ext cx="147637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Кристионас </a:t>
            </a:r>
          </a:p>
          <a:p>
            <a:r>
              <a:rPr lang="ru-RU"/>
              <a:t>Донелайтис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14800" cy="27908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7513" y="19050"/>
            <a:ext cx="4916487" cy="59436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95600"/>
            <a:ext cx="4114800" cy="30861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3321" name="WordArt 9"/>
          <p:cNvSpPr>
            <a:spLocks noChangeArrowheads="1" noChangeShapeType="1" noTextEdit="1"/>
          </p:cNvSpPr>
          <p:nvPr/>
        </p:nvSpPr>
        <p:spPr bwMode="auto">
          <a:xfrm>
            <a:off x="152400" y="6172200"/>
            <a:ext cx="8991600" cy="609600"/>
          </a:xfrm>
          <a:prstGeom prst="rect">
            <a:avLst/>
          </a:prstGeom>
        </p:spPr>
        <p:txBody>
          <a:bodyPr wrap="none" fromWordArt="1">
            <a:prstTxWarp prst="textWave4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Достопримечательности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24400"/>
            <a:ext cx="944563" cy="2133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2613" y="2362200"/>
            <a:ext cx="941387" cy="2057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3250" y="0"/>
            <a:ext cx="920750" cy="2133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362200"/>
            <a:ext cx="952500" cy="2114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62025" cy="2114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53400" y="4686300"/>
            <a:ext cx="990600" cy="2171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5000" y="2409825"/>
            <a:ext cx="952500" cy="2085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38600" y="2438400"/>
            <a:ext cx="933450" cy="2057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72200" y="2438400"/>
            <a:ext cx="946150" cy="2057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2301" name="WordArt 13"/>
          <p:cNvSpPr>
            <a:spLocks noChangeArrowheads="1" noChangeShapeType="1" noTextEdit="1"/>
          </p:cNvSpPr>
          <p:nvPr/>
        </p:nvSpPr>
        <p:spPr bwMode="auto">
          <a:xfrm>
            <a:off x="1143000" y="152400"/>
            <a:ext cx="7239000" cy="1981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Национальная  </a:t>
            </a:r>
          </a:p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одежда</a:t>
            </a:r>
          </a:p>
        </p:txBody>
      </p:sp>
      <p:sp>
        <p:nvSpPr>
          <p:cNvPr id="12302" name="WordArt 14"/>
          <p:cNvSpPr>
            <a:spLocks noChangeArrowheads="1" noChangeShapeType="1" noTextEdit="1"/>
          </p:cNvSpPr>
          <p:nvPr/>
        </p:nvSpPr>
        <p:spPr bwMode="auto">
          <a:xfrm>
            <a:off x="1600200" y="4876800"/>
            <a:ext cx="60198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ЛИТВЫ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4375"/>
            <a:ext cx="9144000" cy="49498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309938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16392" name="WordArt 8"/>
          <p:cNvSpPr>
            <a:spLocks noChangeArrowheads="1" noChangeShapeType="1" noTextEdit="1"/>
          </p:cNvSpPr>
          <p:nvPr/>
        </p:nvSpPr>
        <p:spPr bwMode="auto">
          <a:xfrm>
            <a:off x="304800" y="76200"/>
            <a:ext cx="8686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Добро  пожаловать</a:t>
            </a:r>
          </a:p>
        </p:txBody>
      </p:sp>
      <p:sp>
        <p:nvSpPr>
          <p:cNvPr id="16393" name="WordArt 9"/>
          <p:cNvSpPr>
            <a:spLocks noChangeArrowheads="1" noChangeShapeType="1" noTextEdit="1"/>
          </p:cNvSpPr>
          <p:nvPr/>
        </p:nvSpPr>
        <p:spPr bwMode="auto">
          <a:xfrm>
            <a:off x="990600" y="2286000"/>
            <a:ext cx="72390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в  ЛИТВУ!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>
            <a:off x="228600" y="2209800"/>
            <a:ext cx="8686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СПАСИБО ЗА ВНИМАНИЕ!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786188" y="0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hlinkClick r:id="rId2"/>
              </a:rPr>
              <a:t>Prezentacii.com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136</Words>
  <Application>Microsoft Office PowerPoint</Application>
  <PresentationFormat>Экран (4:3)</PresentationFormat>
  <Paragraphs>45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79</cp:revision>
  <cp:lastPrinted>1601-01-01T00:00:00Z</cp:lastPrinted>
  <dcterms:created xsi:type="dcterms:W3CDTF">1601-01-01T00:00:00Z</dcterms:created>
  <dcterms:modified xsi:type="dcterms:W3CDTF">2012-07-24T07:46:56Z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