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0"/>
  </p:notesMasterIdLst>
  <p:handoutMasterIdLst>
    <p:handoutMasterId r:id="rId21"/>
  </p:handoutMasterIdLst>
  <p:sldIdLst>
    <p:sldId id="27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5" d="100"/>
          <a:sy n="75" d="100"/>
        </p:scale>
        <p:origin x="-1236" y="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sq-AL" smtClean="0"/>
              <a:t>DIOR PRODUCTION 2011 (R)</a:t>
            </a:r>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0A20EE6-E4EC-4026-8831-7A35BCEC2E08}" type="datetimeFigureOut">
              <a:rPr lang="ru-RU" smtClean="0"/>
              <a:pPr/>
              <a:t>15.06.2015</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D0FC41-B17A-450F-B17A-61178C6207E4}" type="slidenum">
              <a:rPr lang="ru-RU" smtClean="0"/>
              <a:pPr/>
              <a:t>‹#›</a:t>
            </a:fld>
            <a:endParaRPr lang="ru-RU" dirty="0"/>
          </a:p>
        </p:txBody>
      </p:sp>
    </p:spTree>
    <p:extLst>
      <p:ext uri="{BB962C8B-B14F-4D97-AF65-F5344CB8AC3E}">
        <p14:creationId xmlns:p14="http://schemas.microsoft.com/office/powerpoint/2010/main" xmlns="" val="214255276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sq-AL" smtClean="0"/>
              <a:t>DIOR PRODUCTION 2011 (R)</a:t>
            </a:r>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CA862B-1304-4EBC-BA1C-04BC63F487EE}" type="datetimeFigureOut">
              <a:rPr lang="ru-RU" smtClean="0"/>
              <a:pPr/>
              <a:t>15.06.2015</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6C4EC7-10E6-47E7-8F61-DA26C2581790}" type="slidenum">
              <a:rPr lang="ru-RU" smtClean="0"/>
              <a:pPr/>
              <a:t>‹#›</a:t>
            </a:fld>
            <a:endParaRPr lang="ru-RU" dirty="0"/>
          </a:p>
        </p:txBody>
      </p:sp>
    </p:spTree>
    <p:extLst>
      <p:ext uri="{BB962C8B-B14F-4D97-AF65-F5344CB8AC3E}">
        <p14:creationId xmlns:p14="http://schemas.microsoft.com/office/powerpoint/2010/main" xmlns="" val="107502826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extLst/>
          </a:lstStyle>
          <a:p>
            <a:fld id="{28A90763-3449-4E5F-85D9-28F77A62D830}" type="datetime1">
              <a:rPr lang="ru-RU" smtClean="0"/>
              <a:pPr/>
              <a:t>15.06.2015</a:t>
            </a:fld>
            <a:endParaRPr lang="ru-RU" dirty="0"/>
          </a:p>
        </p:txBody>
      </p:sp>
      <p:sp>
        <p:nvSpPr>
          <p:cNvPr id="17" name="Нижний колонтитул 16"/>
          <p:cNvSpPr>
            <a:spLocks noGrp="1"/>
          </p:cNvSpPr>
          <p:nvPr>
            <p:ph type="ftr" sz="quarter" idx="11"/>
          </p:nvPr>
        </p:nvSpPr>
        <p:spPr/>
        <p:txBody>
          <a:bodyPr/>
          <a:lstStyle>
            <a:extLst/>
          </a:lstStyle>
          <a:p>
            <a:r>
              <a:rPr lang="sq-AL" smtClean="0"/>
              <a:t>DIOR PRODUCTION 2011</a:t>
            </a:r>
            <a:endParaRPr lang="ru-RU" dirty="0"/>
          </a:p>
        </p:txBody>
      </p:sp>
      <p:sp>
        <p:nvSpPr>
          <p:cNvPr id="29" name="Номер слайда 28"/>
          <p:cNvSpPr>
            <a:spLocks noGrp="1"/>
          </p:cNvSpPr>
          <p:nvPr>
            <p:ph type="sldNum" sz="quarter" idx="12"/>
          </p:nvPr>
        </p:nvSpPr>
        <p:spPr/>
        <p:txBody>
          <a:bodyPr/>
          <a:lstStyle>
            <a:extLst/>
          </a:lstStyle>
          <a:p>
            <a:fld id="{5B1FF729-EBAB-4FF8-AE58-C70609A0544C}" type="slidenum">
              <a:rPr lang="ru-RU" smtClean="0"/>
              <a:pPr/>
              <a:t>‹#›</a:t>
            </a:fld>
            <a:endParaRPr lang="ru-RU" dirty="0"/>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7B6FF6C-4BF1-4743-8A3B-C817CC0D4CCE}" type="datetime1">
              <a:rPr lang="ru-RU" smtClean="0"/>
              <a:pPr/>
              <a:t>15.06.2015</a:t>
            </a:fld>
            <a:endParaRPr lang="ru-RU" dirty="0"/>
          </a:p>
        </p:txBody>
      </p:sp>
      <p:sp>
        <p:nvSpPr>
          <p:cNvPr id="5" name="Нижний колонтитул 4"/>
          <p:cNvSpPr>
            <a:spLocks noGrp="1"/>
          </p:cNvSpPr>
          <p:nvPr>
            <p:ph type="ftr" sz="quarter" idx="11"/>
          </p:nvPr>
        </p:nvSpPr>
        <p:spPr/>
        <p:txBody>
          <a:bodyPr/>
          <a:lstStyle>
            <a:extLst/>
          </a:lstStyle>
          <a:p>
            <a:r>
              <a:rPr lang="sq-AL" smtClean="0"/>
              <a:t>DIOR PRODUCTION 2011</a:t>
            </a:r>
            <a:endParaRPr lang="ru-RU" dirty="0"/>
          </a:p>
        </p:txBody>
      </p:sp>
      <p:sp>
        <p:nvSpPr>
          <p:cNvPr id="6" name="Номер слайда 5"/>
          <p:cNvSpPr>
            <a:spLocks noGrp="1"/>
          </p:cNvSpPr>
          <p:nvPr>
            <p:ph type="sldNum" sz="quarter" idx="12"/>
          </p:nvPr>
        </p:nvSpPr>
        <p:spPr/>
        <p:txBody>
          <a:bodyPr/>
          <a:lstStyle>
            <a:extLst/>
          </a:lstStyle>
          <a:p>
            <a:fld id="{5B1FF729-EBAB-4FF8-AE58-C70609A0544C}" type="slidenum">
              <a:rPr lang="ru-RU" smtClean="0"/>
              <a:pPr/>
              <a:t>‹#›</a:t>
            </a:fld>
            <a:endParaRPr lang="ru-RU"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30AD1D2C-3FF8-4FA4-BE38-098E736153A4}" type="datetime1">
              <a:rPr lang="ru-RU" smtClean="0"/>
              <a:pPr/>
              <a:t>15.06.2015</a:t>
            </a:fld>
            <a:endParaRPr lang="ru-RU" dirty="0"/>
          </a:p>
        </p:txBody>
      </p:sp>
      <p:sp>
        <p:nvSpPr>
          <p:cNvPr id="5" name="Нижний колонтитул 4"/>
          <p:cNvSpPr>
            <a:spLocks noGrp="1"/>
          </p:cNvSpPr>
          <p:nvPr>
            <p:ph type="ftr" sz="quarter" idx="11"/>
          </p:nvPr>
        </p:nvSpPr>
        <p:spPr/>
        <p:txBody>
          <a:bodyPr/>
          <a:lstStyle>
            <a:extLst/>
          </a:lstStyle>
          <a:p>
            <a:r>
              <a:rPr lang="sq-AL" smtClean="0"/>
              <a:t>DIOR PRODUCTION 2011</a:t>
            </a:r>
            <a:endParaRPr lang="ru-RU" dirty="0"/>
          </a:p>
        </p:txBody>
      </p:sp>
      <p:sp>
        <p:nvSpPr>
          <p:cNvPr id="6" name="Номер слайда 5"/>
          <p:cNvSpPr>
            <a:spLocks noGrp="1"/>
          </p:cNvSpPr>
          <p:nvPr>
            <p:ph type="sldNum" sz="quarter" idx="12"/>
          </p:nvPr>
        </p:nvSpPr>
        <p:spPr/>
        <p:txBody>
          <a:bodyPr/>
          <a:lstStyle>
            <a:extLst/>
          </a:lstStyle>
          <a:p>
            <a:fld id="{5B1FF729-EBAB-4FF8-AE58-C70609A0544C}" type="slidenum">
              <a:rPr lang="ru-RU" smtClean="0"/>
              <a:pPr/>
              <a:t>‹#›</a:t>
            </a:fld>
            <a:endParaRPr lang="ru-RU" dirty="0"/>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C5ACD5D-758D-4324-9AD5-D9D4D0FED3B5}" type="datetime1">
              <a:rPr lang="ru-RU" smtClean="0"/>
              <a:pPr/>
              <a:t>15.06.2015</a:t>
            </a:fld>
            <a:endParaRPr lang="ru-RU" dirty="0"/>
          </a:p>
        </p:txBody>
      </p:sp>
      <p:sp>
        <p:nvSpPr>
          <p:cNvPr id="6" name="Нижний колонтитул 5"/>
          <p:cNvSpPr>
            <a:spLocks noGrp="1"/>
          </p:cNvSpPr>
          <p:nvPr>
            <p:ph type="ftr" sz="quarter" idx="11"/>
          </p:nvPr>
        </p:nvSpPr>
        <p:spPr/>
        <p:txBody>
          <a:bodyPr/>
          <a:lstStyle>
            <a:extLst/>
          </a:lstStyle>
          <a:p>
            <a:r>
              <a:rPr lang="sq-AL" smtClean="0"/>
              <a:t>DIOR PRODUCTION 2011</a:t>
            </a:r>
            <a:endParaRPr lang="ru-RU" dirty="0"/>
          </a:p>
        </p:txBody>
      </p:sp>
      <p:sp>
        <p:nvSpPr>
          <p:cNvPr id="7" name="Номер слайда 6"/>
          <p:cNvSpPr>
            <a:spLocks noGrp="1"/>
          </p:cNvSpPr>
          <p:nvPr>
            <p:ph type="sldNum" sz="quarter" idx="12"/>
          </p:nvPr>
        </p:nvSpPr>
        <p:spPr/>
        <p:txBody>
          <a:bodyPr/>
          <a:lstStyle>
            <a:extLst/>
          </a:lstStyle>
          <a:p>
            <a:fld id="{5B1FF729-EBAB-4FF8-AE58-C70609A0544C}" type="slidenum">
              <a:rPr lang="ru-RU" smtClean="0"/>
              <a:pPr/>
              <a:t>‹#›</a:t>
            </a:fld>
            <a:endParaRPr lang="ru-RU"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390A9D3B-CC09-4557-9AE4-67F6B51207AC}" type="datetime1">
              <a:rPr lang="ru-RU" smtClean="0"/>
              <a:pPr/>
              <a:t>15.06.2015</a:t>
            </a:fld>
            <a:endParaRPr lang="ru-RU" dirty="0"/>
          </a:p>
        </p:txBody>
      </p:sp>
      <p:sp>
        <p:nvSpPr>
          <p:cNvPr id="8" name="Нижний колонтитул 7"/>
          <p:cNvSpPr>
            <a:spLocks noGrp="1"/>
          </p:cNvSpPr>
          <p:nvPr>
            <p:ph type="ftr" sz="quarter" idx="11"/>
          </p:nvPr>
        </p:nvSpPr>
        <p:spPr/>
        <p:txBody>
          <a:bodyPr/>
          <a:lstStyle>
            <a:extLst/>
          </a:lstStyle>
          <a:p>
            <a:r>
              <a:rPr lang="sq-AL" smtClean="0"/>
              <a:t>DIOR PRODUCTION 2011</a:t>
            </a:r>
            <a:endParaRPr lang="ru-RU" dirty="0"/>
          </a:p>
        </p:txBody>
      </p:sp>
      <p:sp>
        <p:nvSpPr>
          <p:cNvPr id="9" name="Номер слайда 8"/>
          <p:cNvSpPr>
            <a:spLocks noGrp="1"/>
          </p:cNvSpPr>
          <p:nvPr>
            <p:ph type="sldNum" sz="quarter" idx="12"/>
          </p:nvPr>
        </p:nvSpPr>
        <p:spPr/>
        <p:txBody>
          <a:bodyPr/>
          <a:lstStyle>
            <a:extLst/>
          </a:lstStyle>
          <a:p>
            <a:fld id="{5B1FF729-EBAB-4FF8-AE58-C70609A0544C}" type="slidenum">
              <a:rPr lang="ru-RU" smtClean="0"/>
              <a:pPr/>
              <a:t>‹#›</a:t>
            </a:fld>
            <a:endParaRPr lang="ru-RU" dirty="0"/>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26B94941-8AD6-4015-A887-1E2CEB2CD191}" type="datetime1">
              <a:rPr lang="ru-RU" smtClean="0"/>
              <a:pPr/>
              <a:t>15.06.2015</a:t>
            </a:fld>
            <a:endParaRPr lang="ru-RU" dirty="0"/>
          </a:p>
        </p:txBody>
      </p:sp>
      <p:sp>
        <p:nvSpPr>
          <p:cNvPr id="4" name="Нижний колонтитул 3"/>
          <p:cNvSpPr>
            <a:spLocks noGrp="1"/>
          </p:cNvSpPr>
          <p:nvPr>
            <p:ph type="ftr" sz="quarter" idx="11"/>
          </p:nvPr>
        </p:nvSpPr>
        <p:spPr/>
        <p:txBody>
          <a:bodyPr/>
          <a:lstStyle>
            <a:extLst/>
          </a:lstStyle>
          <a:p>
            <a:r>
              <a:rPr lang="sq-AL" smtClean="0"/>
              <a:t>DIOR PRODUCTION 2011</a:t>
            </a:r>
            <a:endParaRPr lang="ru-RU" dirty="0"/>
          </a:p>
        </p:txBody>
      </p:sp>
      <p:sp>
        <p:nvSpPr>
          <p:cNvPr id="5" name="Номер слайда 4"/>
          <p:cNvSpPr>
            <a:spLocks noGrp="1"/>
          </p:cNvSpPr>
          <p:nvPr>
            <p:ph type="sldNum" sz="quarter" idx="12"/>
          </p:nvPr>
        </p:nvSpPr>
        <p:spPr/>
        <p:txBody>
          <a:bodyPr/>
          <a:lstStyle>
            <a:extLst/>
          </a:lstStyle>
          <a:p>
            <a:fld id="{5B1FF729-EBAB-4FF8-AE58-C70609A0544C}" type="slidenum">
              <a:rPr lang="ru-RU" smtClean="0"/>
              <a:pPr/>
              <a:t>‹#›</a:t>
            </a:fld>
            <a:endParaRPr lang="ru-RU"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B6727E4A-1CB6-4179-99A8-A279A165DD0A}" type="datetime1">
              <a:rPr lang="ru-RU" smtClean="0"/>
              <a:pPr/>
              <a:t>15.06.2015</a:t>
            </a:fld>
            <a:endParaRPr lang="ru-RU" dirty="0"/>
          </a:p>
        </p:txBody>
      </p:sp>
      <p:sp>
        <p:nvSpPr>
          <p:cNvPr id="3" name="Нижний колонтитул 2"/>
          <p:cNvSpPr>
            <a:spLocks noGrp="1"/>
          </p:cNvSpPr>
          <p:nvPr>
            <p:ph type="ftr" sz="quarter" idx="11"/>
          </p:nvPr>
        </p:nvSpPr>
        <p:spPr/>
        <p:txBody>
          <a:bodyPr/>
          <a:lstStyle>
            <a:extLst/>
          </a:lstStyle>
          <a:p>
            <a:r>
              <a:rPr lang="sq-AL" smtClean="0"/>
              <a:t>DIOR PRODUCTION 2011</a:t>
            </a:r>
            <a:endParaRPr lang="ru-RU" dirty="0"/>
          </a:p>
        </p:txBody>
      </p:sp>
      <p:sp>
        <p:nvSpPr>
          <p:cNvPr id="4" name="Номер слайда 3"/>
          <p:cNvSpPr>
            <a:spLocks noGrp="1"/>
          </p:cNvSpPr>
          <p:nvPr>
            <p:ph type="sldNum" sz="quarter" idx="12"/>
          </p:nvPr>
        </p:nvSpPr>
        <p:spPr/>
        <p:txBody>
          <a:bodyPr/>
          <a:lstStyle>
            <a:extLst/>
          </a:lstStyle>
          <a:p>
            <a:fld id="{5B1FF729-EBAB-4FF8-AE58-C70609A0544C}" type="slidenum">
              <a:rPr lang="ru-RU" smtClean="0"/>
              <a:pPr/>
              <a:t>‹#›</a:t>
            </a:fld>
            <a:endParaRPr lang="ru-RU"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08F47016-E16C-4F2B-9F50-4EC53446008A}" type="datetime1">
              <a:rPr lang="ru-RU" smtClean="0"/>
              <a:pPr/>
              <a:t>15.06.2015</a:t>
            </a:fld>
            <a:endParaRPr lang="ru-RU" dirty="0"/>
          </a:p>
        </p:txBody>
      </p:sp>
      <p:sp>
        <p:nvSpPr>
          <p:cNvPr id="6" name="Нижний колонтитул 5"/>
          <p:cNvSpPr>
            <a:spLocks noGrp="1"/>
          </p:cNvSpPr>
          <p:nvPr>
            <p:ph type="ftr" sz="quarter" idx="11"/>
          </p:nvPr>
        </p:nvSpPr>
        <p:spPr/>
        <p:txBody>
          <a:bodyPr/>
          <a:lstStyle>
            <a:extLst/>
          </a:lstStyle>
          <a:p>
            <a:r>
              <a:rPr lang="sq-AL" smtClean="0"/>
              <a:t>DIOR PRODUCTION 2011</a:t>
            </a:r>
            <a:endParaRPr lang="ru-RU" dirty="0"/>
          </a:p>
        </p:txBody>
      </p:sp>
      <p:sp>
        <p:nvSpPr>
          <p:cNvPr id="7" name="Номер слайда 6"/>
          <p:cNvSpPr>
            <a:spLocks noGrp="1"/>
          </p:cNvSpPr>
          <p:nvPr>
            <p:ph type="sldNum" sz="quarter" idx="12"/>
          </p:nvPr>
        </p:nvSpPr>
        <p:spPr/>
        <p:txBody>
          <a:bodyPr/>
          <a:lstStyle>
            <a:extLst/>
          </a:lstStyle>
          <a:p>
            <a:fld id="{5B1FF729-EBAB-4FF8-AE58-C70609A0544C}" type="slidenum">
              <a:rPr lang="ru-RU" smtClean="0"/>
              <a:pPr/>
              <a:t>‹#›</a:t>
            </a:fld>
            <a:endParaRPr lang="ru-RU" dirty="0"/>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dirty="0" smtClean="0"/>
              <a:t>Вставка рисунка</a:t>
            </a:r>
            <a:endParaRPr kumimoji="0" lang="en-US" dirty="0"/>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extLst/>
          </a:lstStyle>
          <a:p>
            <a:fld id="{0D4215AF-27F4-4850-9874-679BEF7A8623}" type="datetime1">
              <a:rPr lang="ru-RU" smtClean="0"/>
              <a:pPr/>
              <a:t>15.06.2015</a:t>
            </a:fld>
            <a:endParaRPr lang="ru-RU" dirty="0"/>
          </a:p>
        </p:txBody>
      </p:sp>
      <p:sp>
        <p:nvSpPr>
          <p:cNvPr id="6" name="Нижний колонтитул 5"/>
          <p:cNvSpPr>
            <a:spLocks noGrp="1"/>
          </p:cNvSpPr>
          <p:nvPr>
            <p:ph type="ftr" sz="quarter" idx="11"/>
          </p:nvPr>
        </p:nvSpPr>
        <p:spPr>
          <a:xfrm>
            <a:off x="914400" y="55499"/>
            <a:ext cx="5562600" cy="365125"/>
          </a:xfrm>
        </p:spPr>
        <p:txBody>
          <a:bodyPr/>
          <a:lstStyle>
            <a:extLst/>
          </a:lstStyle>
          <a:p>
            <a:r>
              <a:rPr lang="sq-AL" smtClean="0"/>
              <a:t>DIOR PRODUCTION 2011</a:t>
            </a:r>
            <a:endParaRPr lang="ru-RU" dirty="0"/>
          </a:p>
        </p:txBody>
      </p:sp>
      <p:sp>
        <p:nvSpPr>
          <p:cNvPr id="7" name="Номер слайда 6"/>
          <p:cNvSpPr>
            <a:spLocks noGrp="1"/>
          </p:cNvSpPr>
          <p:nvPr>
            <p:ph type="sldNum" sz="quarter" idx="12"/>
          </p:nvPr>
        </p:nvSpPr>
        <p:spPr>
          <a:xfrm>
            <a:off x="8610600" y="55499"/>
            <a:ext cx="457200" cy="365125"/>
          </a:xfrm>
        </p:spPr>
        <p:txBody>
          <a:bodyPr/>
          <a:lstStyle>
            <a:extLst/>
          </a:lstStyle>
          <a:p>
            <a:fld id="{5B1FF729-EBAB-4FF8-AE58-C70609A0544C}" type="slidenum">
              <a:rPr lang="ru-RU" smtClean="0"/>
              <a:pPr/>
              <a:t>‹#›</a:t>
            </a:fld>
            <a:endParaRPr lang="ru-RU" dirty="0"/>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11A118F-E736-4774-9B97-5AEE3707CE99}" type="datetime1">
              <a:rPr lang="ru-RU" smtClean="0"/>
              <a:pPr/>
              <a:t>15.06.2015</a:t>
            </a:fld>
            <a:endParaRPr lang="ru-RU" dirty="0"/>
          </a:p>
        </p:txBody>
      </p:sp>
      <p:sp>
        <p:nvSpPr>
          <p:cNvPr id="5" name="Нижний колонтитул 4"/>
          <p:cNvSpPr>
            <a:spLocks noGrp="1"/>
          </p:cNvSpPr>
          <p:nvPr>
            <p:ph type="ftr" sz="quarter" idx="11"/>
          </p:nvPr>
        </p:nvSpPr>
        <p:spPr/>
        <p:txBody>
          <a:bodyPr/>
          <a:lstStyle>
            <a:extLst/>
          </a:lstStyle>
          <a:p>
            <a:r>
              <a:rPr lang="sq-AL" smtClean="0"/>
              <a:t>DIOR PRODUCTION 2011</a:t>
            </a:r>
            <a:endParaRPr lang="ru-RU" dirty="0"/>
          </a:p>
        </p:txBody>
      </p:sp>
      <p:sp>
        <p:nvSpPr>
          <p:cNvPr id="6" name="Номер слайда 5"/>
          <p:cNvSpPr>
            <a:spLocks noGrp="1"/>
          </p:cNvSpPr>
          <p:nvPr>
            <p:ph type="sldNum" sz="quarter" idx="12"/>
          </p:nvPr>
        </p:nvSpPr>
        <p:spPr/>
        <p:txBody>
          <a:bodyPr/>
          <a:lstStyle>
            <a:extLst/>
          </a:lstStyle>
          <a:p>
            <a:fld id="{5B1FF729-EBAB-4FF8-AE58-C70609A0544C}" type="slidenum">
              <a:rPr lang="ru-RU" smtClean="0"/>
              <a:pPr/>
              <a:t>‹#›</a:t>
            </a:fld>
            <a:endParaRPr lang="ru-RU"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79EA585-ED47-47FB-B591-8136BBAE8D18}" type="datetime1">
              <a:rPr lang="ru-RU" smtClean="0"/>
              <a:pPr/>
              <a:t>15.06.2015</a:t>
            </a:fld>
            <a:endParaRPr lang="ru-RU" dirty="0"/>
          </a:p>
        </p:txBody>
      </p:sp>
      <p:sp>
        <p:nvSpPr>
          <p:cNvPr id="5" name="Нижний колонтитул 4"/>
          <p:cNvSpPr>
            <a:spLocks noGrp="1"/>
          </p:cNvSpPr>
          <p:nvPr>
            <p:ph type="ftr" sz="quarter" idx="11"/>
          </p:nvPr>
        </p:nvSpPr>
        <p:spPr/>
        <p:txBody>
          <a:bodyPr/>
          <a:lstStyle>
            <a:extLst/>
          </a:lstStyle>
          <a:p>
            <a:r>
              <a:rPr lang="sq-AL" smtClean="0"/>
              <a:t>DIOR PRODUCTION 2011</a:t>
            </a:r>
            <a:endParaRPr lang="ru-RU" dirty="0"/>
          </a:p>
        </p:txBody>
      </p:sp>
      <p:sp>
        <p:nvSpPr>
          <p:cNvPr id="6" name="Номер слайда 5"/>
          <p:cNvSpPr>
            <a:spLocks noGrp="1"/>
          </p:cNvSpPr>
          <p:nvPr>
            <p:ph type="sldNum" sz="quarter" idx="12"/>
          </p:nvPr>
        </p:nvSpPr>
        <p:spPr/>
        <p:txBody>
          <a:bodyPr/>
          <a:lstStyle>
            <a:extLst/>
          </a:lstStyle>
          <a:p>
            <a:fld id="{5B1FF729-EBAB-4FF8-AE58-C70609A0544C}" type="slidenum">
              <a:rPr lang="ru-RU" smtClean="0"/>
              <a:pPr/>
              <a:t>‹#›</a:t>
            </a:fld>
            <a:endParaRPr lang="ru-RU"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E9C45CA-8E05-4100-A959-91BB9AE6E996}" type="datetime1">
              <a:rPr lang="ru-RU" smtClean="0"/>
              <a:pPr/>
              <a:t>15.06.2015</a:t>
            </a:fld>
            <a:endParaRPr lang="ru-RU" dirty="0"/>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r>
              <a:rPr lang="sq-AL" smtClean="0"/>
              <a:t>DIOR PRODUCTION 2011</a:t>
            </a:r>
            <a:endParaRPr lang="ru-RU" dirty="0"/>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5B1FF729-EBAB-4FF8-AE58-C70609A0544C}"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spd="slow">
    <p:push dir="u"/>
  </p:transition>
  <p:hf sldNum="0"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928662" y="1285860"/>
            <a:ext cx="7772400" cy="1508760"/>
          </a:xfrm>
        </p:spPr>
        <p:txBody>
          <a:bodyPr/>
          <a:lstStyle/>
          <a:p>
            <a:r>
              <a:rPr lang="ru-RU" dirty="0"/>
              <a:t>Ташкент - Столица Узбекистана</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srcRect b="7305"/>
          <a:stretch>
            <a:fillRect/>
          </a:stretch>
        </p:blipFill>
        <p:spPr bwMode="auto">
          <a:xfrm>
            <a:off x="1428728" y="357166"/>
            <a:ext cx="6162672" cy="3714776"/>
          </a:xfrm>
          <a:prstGeom prst="rect">
            <a:avLst/>
          </a:prstGeom>
          <a:noFill/>
          <a:ln w="9525">
            <a:noFill/>
            <a:miter lim="800000"/>
            <a:headEnd/>
            <a:tailEnd/>
          </a:ln>
          <a:effectLst/>
        </p:spPr>
      </p:pic>
      <p:sp>
        <p:nvSpPr>
          <p:cNvPr id="2" name="Заголовок 1"/>
          <p:cNvSpPr>
            <a:spLocks noGrp="1"/>
          </p:cNvSpPr>
          <p:nvPr>
            <p:ph type="ctrTitle"/>
          </p:nvPr>
        </p:nvSpPr>
        <p:spPr/>
        <p:txBody>
          <a:bodyPr/>
          <a:lstStyle/>
          <a:p>
            <a:pPr algn="ctr"/>
            <a:r>
              <a:rPr lang="en-US" dirty="0" smtClean="0">
                <a:solidFill>
                  <a:schemeClr val="tx1"/>
                </a:solidFill>
                <a:latin typeface="Arial Black" pitchFamily="34" charset="0"/>
              </a:rPr>
              <a:t>TA</a:t>
            </a:r>
            <a:r>
              <a:rPr lang="ru-RU" dirty="0" smtClean="0">
                <a:solidFill>
                  <a:schemeClr val="tx1"/>
                </a:solidFill>
                <a:latin typeface="Arial Black" pitchFamily="34" charset="0"/>
              </a:rPr>
              <a:t>ШКЕНТ</a:t>
            </a:r>
            <a:endParaRPr lang="ru-RU" dirty="0">
              <a:solidFill>
                <a:schemeClr val="tx1"/>
              </a:solidFill>
              <a:latin typeface="Arial Black" pitchFamily="34" charset="0"/>
            </a:endParaRPr>
          </a:p>
        </p:txBody>
      </p:sp>
      <p:sp>
        <p:nvSpPr>
          <p:cNvPr id="3" name="Подзаголовок 2"/>
          <p:cNvSpPr>
            <a:spLocks noGrp="1"/>
          </p:cNvSpPr>
          <p:nvPr>
            <p:ph type="subTitle" idx="1"/>
          </p:nvPr>
        </p:nvSpPr>
        <p:spPr/>
        <p:txBody>
          <a:bodyPr/>
          <a:lstStyle/>
          <a:p>
            <a:endParaRPr lang="ru-RU"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0" fill="hold"/>
                                        <p:tgtEl>
                                          <p:spTgt spid="5122"/>
                                        </p:tgtEl>
                                      </p:cBhvr>
                                      <p:by x="150000" y="150000"/>
                                    </p:animScale>
                                  </p:childTnLst>
                                </p:cTn>
                              </p:par>
                            </p:childTnLst>
                          </p:cTn>
                        </p:par>
                        <p:par>
                          <p:cTn id="7" fill="hold">
                            <p:stCondLst>
                              <p:cond delay="5000"/>
                            </p:stCondLst>
                            <p:childTnLst>
                              <p:par>
                                <p:cTn id="8" presetID="6" presetClass="emph" presetSubtype="0" fill="hold" grpId="0" nodeType="afterEffect">
                                  <p:stCondLst>
                                    <p:cond delay="0"/>
                                  </p:stCondLst>
                                  <p:childTnLst>
                                    <p:animScale>
                                      <p:cBhvr>
                                        <p:cTn id="9" dur="3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Bookman Old Style" pitchFamily="18" charset="0"/>
              </a:rPr>
              <a:t>ТАШКЕНТ</a:t>
            </a:r>
            <a:endParaRPr lang="ru-RU" dirty="0">
              <a:latin typeface="Bookman Old Style" pitchFamily="18" charset="0"/>
            </a:endParaRPr>
          </a:p>
        </p:txBody>
      </p:sp>
      <p:sp>
        <p:nvSpPr>
          <p:cNvPr id="3" name="Содержимое 2"/>
          <p:cNvSpPr>
            <a:spLocks noGrp="1"/>
          </p:cNvSpPr>
          <p:nvPr>
            <p:ph idx="1"/>
          </p:nvPr>
        </p:nvSpPr>
        <p:spPr>
          <a:xfrm>
            <a:off x="928662" y="2214554"/>
            <a:ext cx="7772400" cy="3712378"/>
          </a:xfrm>
        </p:spPr>
        <p:txBody>
          <a:bodyPr>
            <a:normAutofit/>
          </a:bodyPr>
          <a:lstStyle/>
          <a:p>
            <a:pPr algn="just">
              <a:buNone/>
            </a:pPr>
            <a:r>
              <a:rPr lang="sq-AL" sz="1600" dirty="0" smtClean="0"/>
              <a:t>		Ташкент</a:t>
            </a:r>
            <a:r>
              <a:rPr lang="ru-RU" sz="1600" dirty="0" smtClean="0"/>
              <a:t> </a:t>
            </a:r>
            <a:r>
              <a:rPr lang="sq-AL" sz="1600" dirty="0" smtClean="0"/>
              <a:t>— столица Республики Узбекистан, административный центр Ташкентской области. Крупнейший по численности населения город Узбекистана и Центральной Азии, центр Ташкентской городской агломерации, важнейший авиационный, железнодорожный и автомобильный узел, а также политический, экономический, культурный и научный центр страны.</a:t>
            </a:r>
            <a:endParaRPr lang="sq-AL" sz="16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Физико-географическая характеристика</a:t>
            </a:r>
            <a:endParaRPr lang="ru-RU" dirty="0"/>
          </a:p>
        </p:txBody>
      </p:sp>
      <p:sp>
        <p:nvSpPr>
          <p:cNvPr id="3" name="Содержимое 2"/>
          <p:cNvSpPr>
            <a:spLocks noGrp="1"/>
          </p:cNvSpPr>
          <p:nvPr>
            <p:ph idx="1"/>
          </p:nvPr>
        </p:nvSpPr>
        <p:spPr/>
        <p:txBody>
          <a:bodyPr>
            <a:normAutofit fontScale="25000" lnSpcReduction="20000"/>
          </a:bodyPr>
          <a:lstStyle/>
          <a:p>
            <a:pPr>
              <a:buNone/>
            </a:pPr>
            <a:r>
              <a:rPr lang="ru-RU" sz="1900" dirty="0" smtClean="0"/>
              <a:t> </a:t>
            </a:r>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buNone/>
            </a:pPr>
            <a:endParaRPr lang="ru-RU" sz="1900" dirty="0" smtClean="0"/>
          </a:p>
          <a:p>
            <a:pPr algn="ctr">
              <a:buNone/>
            </a:pPr>
            <a:r>
              <a:rPr lang="ru-RU" sz="6400" dirty="0" smtClean="0"/>
              <a:t>Ташкент и его окрестности, космический снимок LandSat-5, 30 июня 2010 г.</a:t>
            </a:r>
          </a:p>
          <a:p>
            <a:pPr>
              <a:buNone/>
            </a:pPr>
            <a:endParaRPr lang="ru-RU" sz="1900" dirty="0" smtClean="0"/>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dirty="0" smtClean="0"/>
          </a:p>
          <a:p>
            <a:pPr algn="just">
              <a:buNone/>
            </a:pPr>
            <a:r>
              <a:rPr lang="ru-RU" dirty="0" smtClean="0"/>
              <a:t>		</a:t>
            </a:r>
          </a:p>
        </p:txBody>
      </p:sp>
      <p:pic>
        <p:nvPicPr>
          <p:cNvPr id="5" name="Picture 2" descr="C:\Documents and Settings\User\Рабочий стол\Ташкент и его окрестности, космический снимок LandSat-5, 30 июня 2010 г..jpg"/>
          <p:cNvPicPr>
            <a:picLocks noChangeAspect="1" noChangeArrowheads="1"/>
          </p:cNvPicPr>
          <p:nvPr/>
        </p:nvPicPr>
        <p:blipFill>
          <a:blip r:embed="rId2"/>
          <a:srcRect/>
          <a:stretch>
            <a:fillRect/>
          </a:stretch>
        </p:blipFill>
        <p:spPr bwMode="auto">
          <a:xfrm>
            <a:off x="2285984" y="1785926"/>
            <a:ext cx="4643470" cy="4079184"/>
          </a:xfrm>
          <a:prstGeom prst="rect">
            <a:avLst/>
          </a:prstGeom>
          <a:ln>
            <a:noFill/>
          </a:ln>
          <a:effectLst>
            <a:outerShdw blurRad="190500" algn="tl" rotWithShape="0">
              <a:srgbClr val="000000">
                <a:alpha val="70000"/>
              </a:srgbClr>
            </a:outerShdw>
          </a:effectLst>
        </p:spPr>
      </p:pic>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smtClean="0"/>
              <a:t>Географическое положение и климат</a:t>
            </a:r>
            <a:br>
              <a:rPr lang="ru-RU" b="1" i="1" dirty="0" smtClean="0"/>
            </a:br>
            <a:endParaRPr lang="ru-RU" dirty="0"/>
          </a:p>
        </p:txBody>
      </p:sp>
      <p:sp>
        <p:nvSpPr>
          <p:cNvPr id="5" name="Содержимое 4"/>
          <p:cNvSpPr>
            <a:spLocks noGrp="1"/>
          </p:cNvSpPr>
          <p:nvPr>
            <p:ph idx="1"/>
          </p:nvPr>
        </p:nvSpPr>
        <p:spPr>
          <a:xfrm>
            <a:off x="914400" y="1783560"/>
            <a:ext cx="7772400" cy="4074332"/>
          </a:xfrm>
        </p:spPr>
        <p:txBody>
          <a:bodyPr>
            <a:normAutofit fontScale="62500" lnSpcReduction="20000"/>
          </a:bodyPr>
          <a:lstStyle/>
          <a:p>
            <a:pPr algn="just">
              <a:buNone/>
            </a:pPr>
            <a:r>
              <a:rPr lang="ru-RU" dirty="0" smtClean="0"/>
              <a:t>	</a:t>
            </a:r>
            <a:r>
              <a:rPr lang="ru-RU" sz="2600" dirty="0" smtClean="0">
                <a:latin typeface="Bookman Old Style" pitchFamily="18" charset="0"/>
              </a:rPr>
              <a:t>	</a:t>
            </a:r>
            <a:r>
              <a:rPr lang="ru-RU" sz="2600" dirty="0" smtClean="0"/>
              <a:t>Ташкент расположен в северо-восточной части республики, на равнине в долине реки Чирчик, на высоте 440—480 м над уровнем моря и занимает территорию в 30 тысяч гектар. К востоку и северо-востоку от Ташкента расположены отроги западного Тянь-Шаня.</a:t>
            </a:r>
          </a:p>
          <a:p>
            <a:pPr algn="just">
              <a:buNone/>
            </a:pPr>
            <a:endParaRPr lang="ru-RU" sz="2600" dirty="0" smtClean="0"/>
          </a:p>
          <a:p>
            <a:pPr algn="just">
              <a:buNone/>
            </a:pPr>
            <a:r>
              <a:rPr lang="ru-RU" sz="2600" dirty="0" smtClean="0"/>
              <a:t>		Ташкент располагается на границе субтропического и умеренно-континентального климатических поясов. Но количество осадков, в сравнении с низменными полупустынными и пустынными областями, вследствие близости гор здесь довольно значительно. Морозы обычно весьма непродолжительны, но при прояснениях температура иногда снижается до минус 20 °C и ниже, летом температура нередко достигает 35-40 °C в тени. Минимальная температура - 29,5 °C (20 декабря 1930 года), максимальная + 44,5 °C (30 июля 1983 года). Весна и осень наступают рано. Это связано главным образом с тем, что прогрев и остывание воздуха происходит быстро вследствие отсутствия водоёмов.</a:t>
            </a:r>
          </a:p>
          <a:p>
            <a:pPr algn="just">
              <a:buNone/>
            </a:pPr>
            <a:endParaRPr lang="ru-RU" sz="2600" dirty="0" smtClean="0"/>
          </a:p>
          <a:p>
            <a:pPr lvl="1" algn="just">
              <a:buNone/>
            </a:pPr>
            <a:r>
              <a:rPr lang="ru-RU" sz="2200" dirty="0" smtClean="0"/>
              <a:t>Среднегодовая температура — +14,1 C°</a:t>
            </a:r>
          </a:p>
          <a:p>
            <a:pPr lvl="1" algn="just">
              <a:buNone/>
            </a:pPr>
            <a:r>
              <a:rPr lang="ru-RU" sz="2200" dirty="0" smtClean="0"/>
              <a:t>Среднегодовая скорость ветра — 1,7 м/с</a:t>
            </a:r>
          </a:p>
          <a:p>
            <a:pPr lvl="1" algn="just">
              <a:buNone/>
            </a:pPr>
            <a:r>
              <a:rPr lang="ru-RU" sz="2200" dirty="0" smtClean="0"/>
              <a:t>Среднегодовая влажность воздуха — 57 %</a:t>
            </a:r>
            <a:endParaRPr lang="ru-RU" sz="22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0"/>
                                        <p:tgtEl>
                                          <p:spTgt spid="5">
                                            <p:txEl>
                                              <p:pRg st="0" end="0"/>
                                            </p:txEl>
                                          </p:spTgt>
                                        </p:tgtEl>
                                      </p:cBhvr>
                                    </p:animEffect>
                                  </p:childTnLst>
                                </p:cTn>
                              </p:par>
                            </p:childTnLst>
                          </p:cTn>
                        </p:par>
                        <p:par>
                          <p:cTn id="8" fill="hold">
                            <p:stCondLst>
                              <p:cond delay="5000"/>
                            </p:stCondLst>
                            <p:childTnLst>
                              <p:par>
                                <p:cTn id="9" presetID="22" presetClass="entr" presetSubtype="1" fill="hold"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wipe(up)">
                                      <p:cBhvr>
                                        <p:cTn id="11" dur="5000"/>
                                        <p:tgtEl>
                                          <p:spTgt spid="5">
                                            <p:txEl>
                                              <p:pRg st="2" end="2"/>
                                            </p:txEl>
                                          </p:spTgt>
                                        </p:tgtEl>
                                      </p:cBhvr>
                                    </p:animEffect>
                                  </p:childTnLst>
                                </p:cTn>
                              </p:par>
                            </p:childTnLst>
                          </p:cTn>
                        </p:par>
                        <p:par>
                          <p:cTn id="12" fill="hold">
                            <p:stCondLst>
                              <p:cond delay="10000"/>
                            </p:stCondLst>
                            <p:childTnLst>
                              <p:par>
                                <p:cTn id="13" presetID="22" presetClass="entr" presetSubtype="1" fill="hold" nodeType="after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wipe(up)">
                                      <p:cBhvr>
                                        <p:cTn id="15" dur="5000"/>
                                        <p:tgtEl>
                                          <p:spTgt spid="5">
                                            <p:txEl>
                                              <p:pRg st="4" end="4"/>
                                            </p:txEl>
                                          </p:spTgt>
                                        </p:tgtEl>
                                      </p:cBhvr>
                                    </p:animEffect>
                                  </p:childTnLst>
                                </p:cTn>
                              </p:par>
                            </p:childTnLst>
                          </p:cTn>
                        </p:par>
                        <p:par>
                          <p:cTn id="16" fill="hold">
                            <p:stCondLst>
                              <p:cond delay="15000"/>
                            </p:stCondLst>
                            <p:childTnLst>
                              <p:par>
                                <p:cTn id="17" presetID="22" presetClass="entr" presetSubtype="1" fill="hold" nodeType="after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wipe(up)">
                                      <p:cBhvr>
                                        <p:cTn id="19" dur="5000"/>
                                        <p:tgtEl>
                                          <p:spTgt spid="5">
                                            <p:txEl>
                                              <p:pRg st="5" end="5"/>
                                            </p:txEl>
                                          </p:spTgt>
                                        </p:tgtEl>
                                      </p:cBhvr>
                                    </p:animEffect>
                                  </p:childTnLst>
                                </p:cTn>
                              </p:par>
                            </p:childTnLst>
                          </p:cTn>
                        </p:par>
                        <p:par>
                          <p:cTn id="20" fill="hold">
                            <p:stCondLst>
                              <p:cond delay="20000"/>
                            </p:stCondLst>
                            <p:childTnLst>
                              <p:par>
                                <p:cTn id="21" presetID="22" presetClass="entr" presetSubtype="1" fill="hold" nodeType="after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wipe(up)">
                                      <p:cBhvr>
                                        <p:cTn id="23" dur="5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357166"/>
            <a:ext cx="7772400" cy="1069298"/>
          </a:xfrm>
        </p:spPr>
        <p:txBody>
          <a:bodyPr/>
          <a:lstStyle/>
          <a:p>
            <a:pPr algn="ctr"/>
            <a:r>
              <a:rPr lang="ru-RU" dirty="0" smtClean="0"/>
              <a:t>Экологическое состояние и население</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p:txBody>
          <a:bodyPr>
            <a:normAutofit lnSpcReduction="10000"/>
          </a:bodyPr>
          <a:lstStyle/>
          <a:p>
            <a:pPr algn="just">
              <a:buNone/>
            </a:pPr>
            <a:r>
              <a:rPr lang="ru-RU" sz="1600" dirty="0" smtClean="0"/>
              <a:t>		Иногда в Ташкенте складывается неблагоприятная экологическая обстановка, когда в городе отмечается сильная задымлённость, в результате которой видимость достигает не более 1,5 — 3 км. В этих случаях горы на горизонте, видимые, когда воздух в городе чистый, не видны или видны крайне плохо.</a:t>
            </a:r>
          </a:p>
          <a:p>
            <a:pPr algn="just">
              <a:buNone/>
            </a:pPr>
            <a:endParaRPr lang="ru-RU" sz="1700" dirty="0" smtClean="0"/>
          </a:p>
          <a:p>
            <a:pPr algn="just">
              <a:buNone/>
            </a:pPr>
            <a:r>
              <a:rPr lang="ru-RU" sz="1700" dirty="0" smtClean="0"/>
              <a:t>		Уже в 1983 году население Ташкента составляло 1902 тыс. чел, а территория — 256 км². Город по численности жителей занимал четвёртое место в СССР (после Москвы, Ленинграда (Санкт-Петербурга) и Киева). Ныне Ташкент сохраняет статус четвёртого города по населению на пространстве стран СНГ и Балтии.</a:t>
            </a:r>
          </a:p>
          <a:p>
            <a:pPr algn="just">
              <a:buNone/>
            </a:pPr>
            <a:r>
              <a:rPr lang="ru-RU" sz="1700" dirty="0" smtClean="0"/>
              <a:t>		Численность постоянного населения Ташкента на 1 января 2009 года составила 2 206,3 тыс. человек (существуют неофициальные оценки, учитывающие временных мигрантов — от 2,6 до 3,2 </a:t>
            </a:r>
            <a:r>
              <a:rPr lang="sq-AL" sz="1700" dirty="0" smtClean="0"/>
              <a:t>млн</a:t>
            </a:r>
            <a:r>
              <a:rPr lang="ru-RU" sz="1700" dirty="0" smtClean="0"/>
              <a:t> чел.), из них, по данным на 2008 год, 63,0 % — узбеки, 20,0 % — русские, 4,5 % — татары, 2,2 % — корейцы, 2,1 % — казахи, 1,2 % — таджики и 7,0 % — другие национальности.</a:t>
            </a:r>
            <a:endParaRPr lang="ru-RU" sz="17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0"/>
                                        <p:tgtEl>
                                          <p:spTgt spid="3">
                                            <p:txEl>
                                              <p:pRg st="0" end="0"/>
                                            </p:txEl>
                                          </p:spTgt>
                                        </p:tgtEl>
                                      </p:cBhvr>
                                    </p:animEffect>
                                  </p:childTnLst>
                                </p:cTn>
                              </p:par>
                            </p:childTnLst>
                          </p:cTn>
                        </p:par>
                        <p:par>
                          <p:cTn id="8" fill="hold">
                            <p:stCondLst>
                              <p:cond delay="5000"/>
                            </p:stCondLst>
                            <p:childTnLst>
                              <p:par>
                                <p:cTn id="9" presetID="22" presetClass="entr" presetSubtype="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up)">
                                      <p:cBhvr>
                                        <p:cTn id="11" dur="5000"/>
                                        <p:tgtEl>
                                          <p:spTgt spid="3">
                                            <p:txEl>
                                              <p:pRg st="2" end="2"/>
                                            </p:txEl>
                                          </p:spTgt>
                                        </p:tgtEl>
                                      </p:cBhvr>
                                    </p:animEffect>
                                  </p:childTnLst>
                                </p:cTn>
                              </p:par>
                            </p:childTnLst>
                          </p:cTn>
                        </p:par>
                        <p:par>
                          <p:cTn id="12" fill="hold">
                            <p:stCondLst>
                              <p:cond delay="10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Административное деление</a:t>
            </a:r>
            <a:br>
              <a:rPr lang="ru-RU" dirty="0" smtClean="0"/>
            </a:br>
            <a:endParaRPr lang="ru-RU" dirty="0"/>
          </a:p>
        </p:txBody>
      </p:sp>
      <p:sp>
        <p:nvSpPr>
          <p:cNvPr id="3" name="Содержимое 2"/>
          <p:cNvSpPr>
            <a:spLocks noGrp="1"/>
          </p:cNvSpPr>
          <p:nvPr>
            <p:ph idx="1"/>
          </p:nvPr>
        </p:nvSpPr>
        <p:spPr>
          <a:xfrm>
            <a:off x="914400" y="1214422"/>
            <a:ext cx="7772400" cy="5141138"/>
          </a:xfrm>
        </p:spPr>
        <p:txBody>
          <a:bodyPr>
            <a:normAutofit/>
          </a:bodyPr>
          <a:lstStyle/>
          <a:p>
            <a:pPr algn="ctr">
              <a:buNone/>
            </a:pPr>
            <a:r>
              <a:rPr lang="ru-RU" sz="1600" dirty="0" smtClean="0"/>
              <a:t>Город разделён на 11 районов.</a:t>
            </a:r>
            <a:endParaRPr lang="en-US" sz="1600" dirty="0" smtClean="0"/>
          </a:p>
          <a:p>
            <a:pPr>
              <a:buNone/>
            </a:pPr>
            <a:endParaRPr lang="ru-RU" sz="1600" dirty="0"/>
          </a:p>
        </p:txBody>
      </p:sp>
      <p:graphicFrame>
        <p:nvGraphicFramePr>
          <p:cNvPr id="4" name="Таблица 3"/>
          <p:cNvGraphicFramePr>
            <a:graphicFrameLocks noGrp="1"/>
          </p:cNvGraphicFramePr>
          <p:nvPr/>
        </p:nvGraphicFramePr>
        <p:xfrm>
          <a:off x="1142976" y="1571612"/>
          <a:ext cx="6940909" cy="4249265"/>
        </p:xfrm>
        <a:graphic>
          <a:graphicData uri="http://schemas.openxmlformats.org/drawingml/2006/table">
            <a:tbl>
              <a:tblPr firstRow="1" bandRow="1">
                <a:tableStyleId>{616DA210-FB5B-4158-B5E0-FEB733F419BA}</a:tableStyleId>
              </a:tblPr>
              <a:tblGrid>
                <a:gridCol w="1643074"/>
                <a:gridCol w="1300172"/>
                <a:gridCol w="1471623"/>
                <a:gridCol w="1471623"/>
                <a:gridCol w="1054417"/>
              </a:tblGrid>
              <a:tr h="785818">
                <a:tc>
                  <a:txBody>
                    <a:bodyPr/>
                    <a:lstStyle/>
                    <a:p>
                      <a:pPr algn="ctr"/>
                      <a:endParaRPr lang="sq-AL" sz="1100" noProof="0" dirty="0" smtClean="0"/>
                    </a:p>
                    <a:p>
                      <a:pPr algn="ctr"/>
                      <a:r>
                        <a:rPr lang="sq-AL" sz="1100" noProof="0" dirty="0" smtClean="0"/>
                        <a:t>Район</a:t>
                      </a:r>
                      <a:endParaRPr lang="sq-AL" sz="1100" noProof="0" dirty="0"/>
                    </a:p>
                  </a:txBody>
                  <a:tcPr/>
                </a:tc>
                <a:tc>
                  <a:txBody>
                    <a:bodyPr/>
                    <a:lstStyle/>
                    <a:p>
                      <a:pPr algn="ctr"/>
                      <a:endParaRPr lang="sq-AL" sz="1100" noProof="0" dirty="0" smtClean="0"/>
                    </a:p>
                    <a:p>
                      <a:pPr algn="ctr"/>
                      <a:r>
                        <a:rPr lang="sq-AL" sz="1100" noProof="0" dirty="0" smtClean="0"/>
                        <a:t>узб.</a:t>
                      </a:r>
                      <a:endParaRPr lang="sq-AL" sz="1100" noProof="0" dirty="0"/>
                    </a:p>
                  </a:txBody>
                  <a:tcPr/>
                </a:tc>
                <a:tc>
                  <a:txBody>
                    <a:bodyPr/>
                    <a:lstStyle/>
                    <a:p>
                      <a:pPr algn="ctr"/>
                      <a:r>
                        <a:rPr lang="sq-AL" sz="1100" noProof="0" smtClean="0"/>
                        <a:t>Население</a:t>
                      </a:r>
                    </a:p>
                    <a:p>
                      <a:pPr algn="ctr"/>
                      <a:r>
                        <a:rPr lang="sq-AL" sz="1100" noProof="0" smtClean="0"/>
                        <a:t>тыс. чел.</a:t>
                      </a:r>
                    </a:p>
                    <a:p>
                      <a:pPr algn="ctr"/>
                      <a:r>
                        <a:rPr lang="sq-AL" sz="1100" noProof="0" smtClean="0"/>
                        <a:t>(01.01.2009)</a:t>
                      </a:r>
                      <a:endParaRPr lang="sq-AL" sz="1100" noProof="0"/>
                    </a:p>
                  </a:txBody>
                  <a:tcPr/>
                </a:tc>
                <a:tc>
                  <a:txBody>
                    <a:bodyPr/>
                    <a:lstStyle/>
                    <a:p>
                      <a:pPr algn="ctr"/>
                      <a:endParaRPr lang="sq-AL" sz="1100" noProof="0" smtClean="0"/>
                    </a:p>
                    <a:p>
                      <a:pPr algn="ctr"/>
                      <a:r>
                        <a:rPr lang="sq-AL" sz="1100" noProof="0" smtClean="0"/>
                        <a:t>Площадь</a:t>
                      </a:r>
                    </a:p>
                    <a:p>
                      <a:pPr algn="ctr"/>
                      <a:r>
                        <a:rPr lang="sq-AL" sz="1100" noProof="0" smtClean="0"/>
                        <a:t>км²</a:t>
                      </a:r>
                      <a:endParaRPr lang="sq-AL" sz="1100" noProof="0"/>
                    </a:p>
                  </a:txBody>
                  <a:tcPr/>
                </a:tc>
                <a:tc>
                  <a:txBody>
                    <a:bodyPr/>
                    <a:lstStyle/>
                    <a:p>
                      <a:pPr algn="ctr"/>
                      <a:r>
                        <a:rPr lang="sq-AL" sz="1100" noProof="0" dirty="0" smtClean="0"/>
                        <a:t>Плотность</a:t>
                      </a:r>
                    </a:p>
                    <a:p>
                      <a:pPr algn="ctr"/>
                      <a:r>
                        <a:rPr lang="sq-AL" sz="1100" noProof="0" dirty="0" smtClean="0"/>
                        <a:t>населения</a:t>
                      </a:r>
                    </a:p>
                    <a:p>
                      <a:pPr algn="ctr"/>
                      <a:r>
                        <a:rPr lang="sq-AL" sz="1100" noProof="0" dirty="0" smtClean="0"/>
                        <a:t>чел./км²</a:t>
                      </a:r>
                      <a:endParaRPr lang="sq-AL" sz="1100" noProof="0" dirty="0"/>
                    </a:p>
                  </a:txBody>
                  <a:tcPr/>
                </a:tc>
              </a:tr>
              <a:tr h="285752">
                <a:tc>
                  <a:txBody>
                    <a:bodyPr/>
                    <a:lstStyle/>
                    <a:p>
                      <a:pPr algn="ctr"/>
                      <a:r>
                        <a:rPr lang="sq-AL" sz="1100" noProof="0" dirty="0" smtClean="0"/>
                        <a:t>Бектемирский</a:t>
                      </a:r>
                      <a:endParaRPr lang="sq-AL" sz="1100" noProof="0" dirty="0"/>
                    </a:p>
                  </a:txBody>
                  <a:tcPr/>
                </a:tc>
                <a:tc>
                  <a:txBody>
                    <a:bodyPr/>
                    <a:lstStyle/>
                    <a:p>
                      <a:pPr algn="ctr"/>
                      <a:r>
                        <a:rPr lang="sq-AL" sz="1100" noProof="0" smtClean="0"/>
                        <a:t>Бектемир</a:t>
                      </a:r>
                      <a:endParaRPr lang="sq-AL" sz="1100" noProof="0"/>
                    </a:p>
                  </a:txBody>
                  <a:tcPr/>
                </a:tc>
                <a:tc>
                  <a:txBody>
                    <a:bodyPr/>
                    <a:lstStyle/>
                    <a:p>
                      <a:pPr algn="ctr"/>
                      <a:r>
                        <a:rPr lang="ru-RU" sz="1100" noProof="0" dirty="0" smtClean="0">
                          <a:latin typeface="Century Gothic" pitchFamily="34" charset="0"/>
                        </a:rPr>
                        <a:t>27</a:t>
                      </a:r>
                      <a:r>
                        <a:rPr lang="en-US" sz="1100" noProof="0" dirty="0" smtClean="0">
                          <a:latin typeface="Century Gothic" pitchFamily="34" charset="0"/>
                        </a:rPr>
                        <a:t>,5</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20,5</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1 341</a:t>
                      </a:r>
                      <a:endParaRPr lang="sq-AL" sz="1100" noProof="0" dirty="0">
                        <a:latin typeface="Century Gothic" pitchFamily="34" charset="0"/>
                      </a:endParaRPr>
                    </a:p>
                  </a:txBody>
                  <a:tcPr/>
                </a:tc>
              </a:tr>
              <a:tr h="214314">
                <a:tc>
                  <a:txBody>
                    <a:bodyPr/>
                    <a:lstStyle/>
                    <a:p>
                      <a:pPr algn="ctr"/>
                      <a:r>
                        <a:rPr lang="sq-AL" sz="1100" noProof="0" dirty="0" smtClean="0"/>
                        <a:t>Мирзо-Улугбекский</a:t>
                      </a:r>
                      <a:endParaRPr lang="sq-AL" sz="1100" noProof="0" dirty="0"/>
                    </a:p>
                  </a:txBody>
                  <a:tcPr/>
                </a:tc>
                <a:tc>
                  <a:txBody>
                    <a:bodyPr/>
                    <a:lstStyle/>
                    <a:p>
                      <a:pPr algn="ctr"/>
                      <a:r>
                        <a:rPr lang="sq-AL" sz="1100" noProof="0" smtClean="0"/>
                        <a:t>Мирзо Улуғбек</a:t>
                      </a:r>
                      <a:endParaRPr lang="sq-AL" sz="1100" noProof="0"/>
                    </a:p>
                  </a:txBody>
                  <a:tcPr/>
                </a:tc>
                <a:tc>
                  <a:txBody>
                    <a:bodyPr/>
                    <a:lstStyle/>
                    <a:p>
                      <a:pPr algn="ctr"/>
                      <a:r>
                        <a:rPr lang="en-US" sz="1100" noProof="0" dirty="0" smtClean="0">
                          <a:latin typeface="Century Gothic" pitchFamily="34" charset="0"/>
                        </a:rPr>
                        <a:t>245,2</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31,9</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7 687</a:t>
                      </a:r>
                      <a:endParaRPr lang="sq-AL" sz="1100" noProof="0" dirty="0">
                        <a:latin typeface="Century Gothic" pitchFamily="34" charset="0"/>
                      </a:endParaRPr>
                    </a:p>
                  </a:txBody>
                  <a:tcPr/>
                </a:tc>
              </a:tr>
              <a:tr h="240986">
                <a:tc>
                  <a:txBody>
                    <a:bodyPr/>
                    <a:lstStyle/>
                    <a:p>
                      <a:pPr algn="ctr"/>
                      <a:r>
                        <a:rPr lang="sq-AL" sz="1100" noProof="0" smtClean="0"/>
                        <a:t>Мирабадский</a:t>
                      </a:r>
                      <a:endParaRPr lang="sq-AL" sz="1100" noProof="0"/>
                    </a:p>
                  </a:txBody>
                  <a:tcPr/>
                </a:tc>
                <a:tc>
                  <a:txBody>
                    <a:bodyPr/>
                    <a:lstStyle/>
                    <a:p>
                      <a:pPr algn="ctr"/>
                      <a:r>
                        <a:rPr lang="sq-AL" sz="1100" noProof="0" smtClean="0"/>
                        <a:t>Миробод</a:t>
                      </a:r>
                      <a:endParaRPr lang="sq-AL" sz="1100" noProof="0"/>
                    </a:p>
                  </a:txBody>
                  <a:tcPr/>
                </a:tc>
                <a:tc>
                  <a:txBody>
                    <a:bodyPr/>
                    <a:lstStyle/>
                    <a:p>
                      <a:pPr algn="ctr"/>
                      <a:r>
                        <a:rPr lang="en-US" sz="1100" noProof="0" dirty="0" smtClean="0">
                          <a:latin typeface="Century Gothic" pitchFamily="34" charset="0"/>
                        </a:rPr>
                        <a:t>122,7</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17,1</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7 175</a:t>
                      </a:r>
                      <a:endParaRPr lang="sq-AL" sz="1100" noProof="0" dirty="0">
                        <a:latin typeface="Century Gothic" pitchFamily="34" charset="0"/>
                      </a:endParaRPr>
                    </a:p>
                  </a:txBody>
                  <a:tcPr/>
                </a:tc>
              </a:tr>
              <a:tr h="267658">
                <a:tc>
                  <a:txBody>
                    <a:bodyPr/>
                    <a:lstStyle/>
                    <a:p>
                      <a:pPr algn="ctr"/>
                      <a:r>
                        <a:rPr lang="sq-AL" sz="1100" noProof="0" smtClean="0"/>
                        <a:t>Алмазарский</a:t>
                      </a:r>
                      <a:endParaRPr lang="sq-AL" sz="1100" noProof="0"/>
                    </a:p>
                  </a:txBody>
                  <a:tcPr/>
                </a:tc>
                <a:tc>
                  <a:txBody>
                    <a:bodyPr/>
                    <a:lstStyle/>
                    <a:p>
                      <a:pPr algn="ctr"/>
                      <a:r>
                        <a:rPr lang="sq-AL" sz="1100" noProof="0" smtClean="0"/>
                        <a:t>Олмазор</a:t>
                      </a:r>
                      <a:endParaRPr lang="sq-AL" sz="1100" noProof="0"/>
                    </a:p>
                  </a:txBody>
                  <a:tcPr/>
                </a:tc>
                <a:tc>
                  <a:txBody>
                    <a:bodyPr/>
                    <a:lstStyle/>
                    <a:p>
                      <a:pPr algn="ctr"/>
                      <a:r>
                        <a:rPr lang="en-US" sz="1100" noProof="0" dirty="0" smtClean="0">
                          <a:latin typeface="Century Gothic" pitchFamily="34" charset="0"/>
                        </a:rPr>
                        <a:t>305,4</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34,5</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8 852</a:t>
                      </a:r>
                      <a:endParaRPr lang="sq-AL" sz="1100" noProof="0" dirty="0">
                        <a:latin typeface="Century Gothic" pitchFamily="34" charset="0"/>
                      </a:endParaRPr>
                    </a:p>
                  </a:txBody>
                  <a:tcPr/>
                </a:tc>
              </a:tr>
              <a:tr h="285752">
                <a:tc>
                  <a:txBody>
                    <a:bodyPr/>
                    <a:lstStyle/>
                    <a:p>
                      <a:pPr algn="ctr"/>
                      <a:r>
                        <a:rPr lang="sq-AL" sz="1100" noProof="0" dirty="0" smtClean="0"/>
                        <a:t>Сергелийский</a:t>
                      </a:r>
                      <a:endParaRPr lang="sq-AL" sz="1100" noProof="0" dirty="0"/>
                    </a:p>
                  </a:txBody>
                  <a:tcPr/>
                </a:tc>
                <a:tc>
                  <a:txBody>
                    <a:bodyPr/>
                    <a:lstStyle/>
                    <a:p>
                      <a:pPr algn="ctr"/>
                      <a:r>
                        <a:rPr lang="sq-AL" sz="1100" noProof="0" smtClean="0"/>
                        <a:t>Сергели</a:t>
                      </a:r>
                      <a:endParaRPr lang="sq-AL" sz="1100" noProof="0"/>
                    </a:p>
                  </a:txBody>
                  <a:tcPr/>
                </a:tc>
                <a:tc>
                  <a:txBody>
                    <a:bodyPr/>
                    <a:lstStyle/>
                    <a:p>
                      <a:pPr algn="ctr"/>
                      <a:r>
                        <a:rPr lang="en-US" sz="1100" noProof="0" dirty="0" smtClean="0">
                          <a:latin typeface="Century Gothic" pitchFamily="34" charset="0"/>
                        </a:rPr>
                        <a:t>149,0</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56,0</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2 661</a:t>
                      </a:r>
                      <a:endParaRPr lang="sq-AL" sz="1100" noProof="0" dirty="0">
                        <a:latin typeface="Century Gothic" pitchFamily="34" charset="0"/>
                      </a:endParaRPr>
                    </a:p>
                  </a:txBody>
                  <a:tcPr/>
                </a:tc>
              </a:tr>
              <a:tr h="285752">
                <a:tc>
                  <a:txBody>
                    <a:bodyPr/>
                    <a:lstStyle/>
                    <a:p>
                      <a:pPr algn="ctr"/>
                      <a:r>
                        <a:rPr lang="sq-AL" sz="1100" noProof="0" smtClean="0"/>
                        <a:t>Учтепинский</a:t>
                      </a:r>
                      <a:endParaRPr lang="sq-AL" sz="1100" noProof="0"/>
                    </a:p>
                  </a:txBody>
                  <a:tcPr/>
                </a:tc>
                <a:tc>
                  <a:txBody>
                    <a:bodyPr/>
                    <a:lstStyle/>
                    <a:p>
                      <a:pPr algn="ctr"/>
                      <a:r>
                        <a:rPr lang="sq-AL" sz="1100" noProof="0" smtClean="0"/>
                        <a:t>Учтепа</a:t>
                      </a:r>
                      <a:endParaRPr lang="sq-AL" sz="1100" noProof="0"/>
                    </a:p>
                  </a:txBody>
                  <a:tcPr/>
                </a:tc>
                <a:tc>
                  <a:txBody>
                    <a:bodyPr/>
                    <a:lstStyle/>
                    <a:p>
                      <a:pPr algn="ctr"/>
                      <a:r>
                        <a:rPr lang="en-US" sz="1100" noProof="0" dirty="0" smtClean="0">
                          <a:latin typeface="Century Gothic" pitchFamily="34" charset="0"/>
                        </a:rPr>
                        <a:t>237,0</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28,2</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8 404</a:t>
                      </a:r>
                      <a:endParaRPr lang="sq-AL" sz="1100" noProof="0" dirty="0">
                        <a:latin typeface="Century Gothic" pitchFamily="34" charset="0"/>
                      </a:endParaRPr>
                    </a:p>
                  </a:txBody>
                  <a:tcPr/>
                </a:tc>
              </a:tr>
              <a:tr h="285752">
                <a:tc>
                  <a:txBody>
                    <a:bodyPr/>
                    <a:lstStyle/>
                    <a:p>
                      <a:pPr algn="ctr"/>
                      <a:r>
                        <a:rPr lang="sq-AL" sz="1100" noProof="0" smtClean="0"/>
                        <a:t>Хамзинский</a:t>
                      </a:r>
                      <a:endParaRPr lang="sq-AL" sz="1100" noProof="0"/>
                    </a:p>
                  </a:txBody>
                  <a:tcPr/>
                </a:tc>
                <a:tc>
                  <a:txBody>
                    <a:bodyPr/>
                    <a:lstStyle/>
                    <a:p>
                      <a:pPr algn="ctr"/>
                      <a:r>
                        <a:rPr lang="sq-AL" sz="1100" noProof="0" smtClean="0"/>
                        <a:t>Хамза</a:t>
                      </a:r>
                      <a:endParaRPr lang="sq-AL" sz="1100" noProof="0"/>
                    </a:p>
                  </a:txBody>
                  <a:tcPr/>
                </a:tc>
                <a:tc>
                  <a:txBody>
                    <a:bodyPr/>
                    <a:lstStyle/>
                    <a:p>
                      <a:pPr algn="ctr"/>
                      <a:r>
                        <a:rPr lang="en-US" sz="1100" noProof="0" dirty="0" smtClean="0">
                          <a:latin typeface="Century Gothic" pitchFamily="34" charset="0"/>
                        </a:rPr>
                        <a:t>204,8</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33,7</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6 077</a:t>
                      </a:r>
                      <a:endParaRPr lang="sq-AL" sz="1100" noProof="0" dirty="0" smtClean="0">
                        <a:latin typeface="Century Gothic" pitchFamily="34" charset="0"/>
                      </a:endParaRPr>
                    </a:p>
                  </a:txBody>
                  <a:tcPr/>
                </a:tc>
              </a:tr>
              <a:tr h="285752">
                <a:tc>
                  <a:txBody>
                    <a:bodyPr/>
                    <a:lstStyle/>
                    <a:p>
                      <a:pPr algn="ctr"/>
                      <a:r>
                        <a:rPr lang="sq-AL" sz="1100" noProof="0" smtClean="0"/>
                        <a:t>Чиланзарский</a:t>
                      </a:r>
                      <a:endParaRPr lang="sq-AL" sz="1100" noProof="0"/>
                    </a:p>
                  </a:txBody>
                  <a:tcPr/>
                </a:tc>
                <a:tc>
                  <a:txBody>
                    <a:bodyPr/>
                    <a:lstStyle/>
                    <a:p>
                      <a:pPr algn="ctr"/>
                      <a:r>
                        <a:rPr lang="sq-AL" sz="1100" noProof="0" smtClean="0"/>
                        <a:t>Чилонзор</a:t>
                      </a:r>
                      <a:endParaRPr lang="sq-AL" sz="1100" noProof="0"/>
                    </a:p>
                  </a:txBody>
                  <a:tcPr/>
                </a:tc>
                <a:tc>
                  <a:txBody>
                    <a:bodyPr/>
                    <a:lstStyle/>
                    <a:p>
                      <a:pPr algn="ctr"/>
                      <a:r>
                        <a:rPr lang="en-US" sz="1100" noProof="0" dirty="0" smtClean="0">
                          <a:latin typeface="Century Gothic" pitchFamily="34" charset="0"/>
                        </a:rPr>
                        <a:t>217,0</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30,0</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7 233</a:t>
                      </a:r>
                      <a:endParaRPr lang="sq-AL" sz="1100" noProof="0" dirty="0" smtClean="0">
                        <a:latin typeface="Century Gothic" pitchFamily="34" charset="0"/>
                      </a:endParaRPr>
                    </a:p>
                  </a:txBody>
                  <a:tcPr/>
                </a:tc>
              </a:tr>
              <a:tr h="285752">
                <a:tc>
                  <a:txBody>
                    <a:bodyPr/>
                    <a:lstStyle/>
                    <a:p>
                      <a:pPr algn="ctr"/>
                      <a:r>
                        <a:rPr lang="sq-AL" sz="1100" noProof="0" smtClean="0"/>
                        <a:t>Шайхантахурский</a:t>
                      </a:r>
                      <a:endParaRPr lang="sq-AL" sz="1100" noProof="0"/>
                    </a:p>
                  </a:txBody>
                  <a:tcPr/>
                </a:tc>
                <a:tc>
                  <a:txBody>
                    <a:bodyPr/>
                    <a:lstStyle/>
                    <a:p>
                      <a:pPr algn="ctr"/>
                      <a:r>
                        <a:rPr lang="sq-AL" sz="1100" noProof="0" smtClean="0"/>
                        <a:t>Шайхонтохур</a:t>
                      </a:r>
                      <a:endParaRPr lang="sq-AL" sz="1100" noProof="0"/>
                    </a:p>
                  </a:txBody>
                  <a:tcPr/>
                </a:tc>
                <a:tc>
                  <a:txBody>
                    <a:bodyPr/>
                    <a:lstStyle/>
                    <a:p>
                      <a:pPr algn="ctr"/>
                      <a:r>
                        <a:rPr lang="en-US" sz="1100" noProof="0" dirty="0" smtClean="0">
                          <a:latin typeface="Century Gothic" pitchFamily="34" charset="0"/>
                        </a:rPr>
                        <a:t>285,8</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27,2</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10 507</a:t>
                      </a:r>
                      <a:endParaRPr lang="sq-AL" sz="1100" noProof="0" dirty="0" smtClean="0">
                        <a:latin typeface="Century Gothic" pitchFamily="34" charset="0"/>
                      </a:endParaRPr>
                    </a:p>
                  </a:txBody>
                  <a:tcPr/>
                </a:tc>
              </a:tr>
              <a:tr h="285752">
                <a:tc>
                  <a:txBody>
                    <a:bodyPr/>
                    <a:lstStyle/>
                    <a:p>
                      <a:pPr algn="ctr"/>
                      <a:r>
                        <a:rPr lang="sq-AL" sz="1100" noProof="0" smtClean="0"/>
                        <a:t>Юнусабадский</a:t>
                      </a:r>
                      <a:endParaRPr lang="sq-AL" sz="1100" noProof="0"/>
                    </a:p>
                  </a:txBody>
                  <a:tcPr/>
                </a:tc>
                <a:tc>
                  <a:txBody>
                    <a:bodyPr/>
                    <a:lstStyle/>
                    <a:p>
                      <a:pPr algn="ctr"/>
                      <a:r>
                        <a:rPr lang="sq-AL" sz="1100" noProof="0" smtClean="0"/>
                        <a:t>Юнусобод</a:t>
                      </a:r>
                      <a:endParaRPr lang="sq-AL" sz="1100" noProof="0"/>
                    </a:p>
                  </a:txBody>
                  <a:tcPr/>
                </a:tc>
                <a:tc>
                  <a:txBody>
                    <a:bodyPr/>
                    <a:lstStyle/>
                    <a:p>
                      <a:pPr algn="ctr"/>
                      <a:r>
                        <a:rPr lang="en-US" sz="1100" noProof="0" dirty="0" smtClean="0">
                          <a:latin typeface="Century Gothic" pitchFamily="34" charset="0"/>
                        </a:rPr>
                        <a:t>296,7</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41,1</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7 219</a:t>
                      </a:r>
                      <a:endParaRPr lang="sq-AL" sz="1100" noProof="0" dirty="0" smtClean="0">
                        <a:latin typeface="Century Gothic" pitchFamily="34" charset="0"/>
                      </a:endParaRPr>
                    </a:p>
                  </a:txBody>
                  <a:tcPr/>
                </a:tc>
              </a:tr>
              <a:tr h="285752">
                <a:tc>
                  <a:txBody>
                    <a:bodyPr/>
                    <a:lstStyle/>
                    <a:p>
                      <a:pPr algn="ctr"/>
                      <a:r>
                        <a:rPr lang="sq-AL" sz="1100" noProof="0" dirty="0" smtClean="0"/>
                        <a:t>Яккасарайский</a:t>
                      </a:r>
                      <a:endParaRPr lang="sq-AL" sz="1100" noProof="0" dirty="0"/>
                    </a:p>
                  </a:txBody>
                  <a:tcPr/>
                </a:tc>
                <a:tc>
                  <a:txBody>
                    <a:bodyPr/>
                    <a:lstStyle/>
                    <a:p>
                      <a:pPr algn="ctr"/>
                      <a:r>
                        <a:rPr lang="sq-AL" sz="1100" noProof="0" smtClean="0"/>
                        <a:t>Яккасарой</a:t>
                      </a:r>
                      <a:endParaRPr lang="sq-AL" sz="1100" noProof="0"/>
                    </a:p>
                  </a:txBody>
                  <a:tcPr/>
                </a:tc>
                <a:tc>
                  <a:txBody>
                    <a:bodyPr/>
                    <a:lstStyle/>
                    <a:p>
                      <a:pPr algn="ctr"/>
                      <a:r>
                        <a:rPr lang="en-US" sz="1100" noProof="0" dirty="0" smtClean="0">
                          <a:latin typeface="Century Gothic" pitchFamily="34" charset="0"/>
                        </a:rPr>
                        <a:t>115,2</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14,6</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7 890</a:t>
                      </a:r>
                      <a:endParaRPr lang="sq-AL" sz="1100" noProof="0" dirty="0" smtClean="0">
                        <a:latin typeface="Century Gothic" pitchFamily="34" charset="0"/>
                      </a:endParaRPr>
                    </a:p>
                  </a:txBody>
                  <a:tcPr/>
                </a:tc>
              </a:tr>
              <a:tr h="391613">
                <a:tc>
                  <a:txBody>
                    <a:bodyPr/>
                    <a:lstStyle/>
                    <a:p>
                      <a:pPr algn="ctr"/>
                      <a:r>
                        <a:rPr lang="ru-RU" sz="1100" noProof="0" dirty="0" smtClean="0"/>
                        <a:t>Ташкент</a:t>
                      </a:r>
                      <a:endParaRPr lang="sq-AL" sz="1100" noProof="0" dirty="0"/>
                    </a:p>
                  </a:txBody>
                  <a:tcPr/>
                </a:tc>
                <a:tc>
                  <a:txBody>
                    <a:bodyPr/>
                    <a:lstStyle/>
                    <a:p>
                      <a:pPr algn="ctr"/>
                      <a:r>
                        <a:rPr lang="sq-AL" sz="1100" noProof="0" dirty="0" smtClean="0"/>
                        <a:t>Тошкент</a:t>
                      </a:r>
                      <a:endParaRPr lang="sq-AL" sz="1100" noProof="0" dirty="0"/>
                    </a:p>
                  </a:txBody>
                  <a:tcPr/>
                </a:tc>
                <a:tc>
                  <a:txBody>
                    <a:bodyPr/>
                    <a:lstStyle/>
                    <a:p>
                      <a:pPr algn="ctr"/>
                      <a:r>
                        <a:rPr lang="en-US" sz="1100" noProof="0" dirty="0" smtClean="0">
                          <a:latin typeface="Century Gothic" pitchFamily="34" charset="0"/>
                        </a:rPr>
                        <a:t>2 206,3</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334,8</a:t>
                      </a:r>
                      <a:endParaRPr lang="sq-AL" sz="1100" noProof="0" dirty="0">
                        <a:latin typeface="Century Gothic" pitchFamily="34" charset="0"/>
                      </a:endParaRPr>
                    </a:p>
                  </a:txBody>
                  <a:tcPr/>
                </a:tc>
                <a:tc>
                  <a:txBody>
                    <a:bodyPr/>
                    <a:lstStyle/>
                    <a:p>
                      <a:pPr algn="ctr"/>
                      <a:r>
                        <a:rPr lang="en-US" sz="1100" noProof="0" dirty="0" smtClean="0">
                          <a:latin typeface="Century Gothic" pitchFamily="34" charset="0"/>
                        </a:rPr>
                        <a:t>6 590</a:t>
                      </a:r>
                      <a:endParaRPr lang="sq-AL" sz="1100" noProof="0" dirty="0" smtClean="0">
                        <a:latin typeface="Century Gothic" pitchFamily="34" charset="0"/>
                      </a:endParaRPr>
                    </a:p>
                  </a:txBody>
                  <a:tcPr/>
                </a:tc>
              </a:tr>
            </a:tbl>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Экономика</a:t>
            </a:r>
            <a:br>
              <a:rPr lang="ru-RU" dirty="0" smtClean="0"/>
            </a:br>
            <a:endParaRPr lang="ru-RU" dirty="0"/>
          </a:p>
        </p:txBody>
      </p:sp>
      <p:sp>
        <p:nvSpPr>
          <p:cNvPr id="3" name="Содержимое 2"/>
          <p:cNvSpPr>
            <a:spLocks noGrp="1"/>
          </p:cNvSpPr>
          <p:nvPr>
            <p:ph idx="1"/>
          </p:nvPr>
        </p:nvSpPr>
        <p:spPr>
          <a:xfrm>
            <a:off x="928662" y="1357298"/>
            <a:ext cx="7772400" cy="4572000"/>
          </a:xfrm>
        </p:spPr>
        <p:txBody>
          <a:bodyPr>
            <a:normAutofit fontScale="32500" lnSpcReduction="20000"/>
          </a:bodyPr>
          <a:lstStyle/>
          <a:p>
            <a:pPr>
              <a:buNone/>
            </a:pPr>
            <a:endParaRPr lang="sq-AL" dirty="0" smtClean="0"/>
          </a:p>
          <a:p>
            <a:pPr marL="342900" indent="200025" algn="just">
              <a:lnSpc>
                <a:spcPct val="120000"/>
              </a:lnSpc>
              <a:buNone/>
            </a:pPr>
            <a:r>
              <a:rPr lang="sq-AL" sz="4000" dirty="0" smtClean="0"/>
              <a:t>Ведущая отрасль промышленности — машиностроение: Ташкентский тракторный завод, Ташкентский тепловозоремонтный завод, Авиационное объединение ТАПОиЧ и многие другие.</a:t>
            </a:r>
          </a:p>
          <a:p>
            <a:pPr marL="342900" indent="200025" algn="just">
              <a:lnSpc>
                <a:spcPct val="120000"/>
              </a:lnSpc>
              <a:buNone/>
            </a:pPr>
            <a:r>
              <a:rPr lang="sq-AL" sz="4000" dirty="0" smtClean="0"/>
              <a:t>Имеются заводы электронной техники: «Фотон», «Спутник», «Миконд», выпускающие резисторы, интегральные схемы, специальные материалы и полуфабрикаты; «Зенит», специализирующийся на интегральных схемах и радиоаппаратуре; завод электронной техники, отчасти — Ташкентский завод радиоэлектронной аппаратуры и Ташкентский завод электронных вычислительных машин «Алгоритм», Ташкентский электромеханический завод, специализирующийся на производстве автоматизированных систем управления и средств связи.</a:t>
            </a:r>
          </a:p>
          <a:p>
            <a:pPr marL="342900" indent="200025" algn="just">
              <a:lnSpc>
                <a:spcPct val="120000"/>
              </a:lnSpc>
              <a:buNone/>
            </a:pPr>
            <a:r>
              <a:rPr lang="sq-AL" sz="4000" dirty="0" smtClean="0"/>
              <a:t>Также развиты лёгкая (хлопчатобумажная, трикотажная, обувная и др.), строительная, химическая, нефтехимическая, химико-фармацевтическая, пищевая промышленность.</a:t>
            </a:r>
          </a:p>
          <a:p>
            <a:pPr marL="342900" indent="200025" algn="just">
              <a:lnSpc>
                <a:spcPct val="120000"/>
              </a:lnSpc>
              <a:buNone/>
            </a:pPr>
            <a:r>
              <a:rPr lang="sq-AL" sz="4000" dirty="0" smtClean="0"/>
              <a:t>Более подробный список промышленных предприятий, организаций и конструкторских бюро Ташкента можно посмотреть в основной статье, посвященной им.</a:t>
            </a:r>
          </a:p>
          <a:p>
            <a:pPr marL="342900" indent="200025" algn="just">
              <a:lnSpc>
                <a:spcPct val="120000"/>
              </a:lnSpc>
              <a:buNone/>
            </a:pPr>
            <a:r>
              <a:rPr lang="sq-AL" sz="4000" dirty="0" smtClean="0"/>
              <a:t>Объём произведенной промышленной продукции — 3472,8 млн сумов (рост к 2007 году — 136,8</a:t>
            </a:r>
            <a:r>
              <a:rPr lang="en-US" sz="4000" dirty="0" smtClean="0"/>
              <a:t> </a:t>
            </a:r>
            <a:r>
              <a:rPr lang="sq-AL" sz="4000" dirty="0" smtClean="0"/>
              <a:t>%). В Ташкенте действуют также многочисленные частные предприятия малого предпринимательства. Объём произведенной ими промышленной продукции составил 1073,1 млн сумов.</a:t>
            </a:r>
          </a:p>
          <a:p>
            <a:pPr marL="342900" indent="200025" algn="just">
              <a:lnSpc>
                <a:spcPct val="120000"/>
              </a:lnSpc>
              <a:buNone/>
            </a:pPr>
            <a:r>
              <a:rPr lang="sq-AL" sz="4000" dirty="0" smtClean="0"/>
              <a:t>Крупный авиационный, железнодорожный и автомобильный узел.</a:t>
            </a:r>
            <a:endParaRPr lang="sq-AL" sz="40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0"/>
                                        <p:tgtEl>
                                          <p:spTgt spid="3">
                                            <p:txEl>
                                              <p:pRg st="1" end="1"/>
                                            </p:txEl>
                                          </p:spTgt>
                                        </p:tgtEl>
                                      </p:cBhvr>
                                    </p:animEffect>
                                  </p:childTnLst>
                                </p:cTn>
                              </p:par>
                            </p:childTnLst>
                          </p:cTn>
                        </p:par>
                        <p:par>
                          <p:cTn id="8" fill="hold">
                            <p:stCondLst>
                              <p:cond delay="5000"/>
                            </p:stCondLst>
                            <p:childTnLst>
                              <p:par>
                                <p:cTn id="9" presetID="22" presetClass="entr" presetSubtype="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up)">
                                      <p:cBhvr>
                                        <p:cTn id="11" dur="5000"/>
                                        <p:tgtEl>
                                          <p:spTgt spid="3">
                                            <p:txEl>
                                              <p:pRg st="2" end="2"/>
                                            </p:txEl>
                                          </p:spTgt>
                                        </p:tgtEl>
                                      </p:cBhvr>
                                    </p:animEffect>
                                  </p:childTnLst>
                                </p:cTn>
                              </p:par>
                            </p:childTnLst>
                          </p:cTn>
                        </p:par>
                        <p:par>
                          <p:cTn id="12" fill="hold">
                            <p:stCondLst>
                              <p:cond delay="10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0"/>
                                        <p:tgtEl>
                                          <p:spTgt spid="3">
                                            <p:txEl>
                                              <p:pRg st="3" end="3"/>
                                            </p:txEl>
                                          </p:spTgt>
                                        </p:tgtEl>
                                      </p:cBhvr>
                                    </p:animEffect>
                                  </p:childTnLst>
                                </p:cTn>
                              </p:par>
                            </p:childTnLst>
                          </p:cTn>
                        </p:par>
                        <p:par>
                          <p:cTn id="16" fill="hold">
                            <p:stCondLst>
                              <p:cond delay="15000"/>
                            </p:stCondLst>
                            <p:childTnLst>
                              <p:par>
                                <p:cTn id="17" presetID="22" presetClass="entr" presetSubtype="1"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up)">
                                      <p:cBhvr>
                                        <p:cTn id="19" dur="5000"/>
                                        <p:tgtEl>
                                          <p:spTgt spid="3">
                                            <p:txEl>
                                              <p:pRg st="4" end="4"/>
                                            </p:txEl>
                                          </p:spTgt>
                                        </p:tgtEl>
                                      </p:cBhvr>
                                    </p:animEffect>
                                  </p:childTnLst>
                                </p:cTn>
                              </p:par>
                            </p:childTnLst>
                          </p:cTn>
                        </p:par>
                        <p:par>
                          <p:cTn id="20" fill="hold">
                            <p:stCondLst>
                              <p:cond delay="20000"/>
                            </p:stCondLst>
                            <p:childTnLst>
                              <p:par>
                                <p:cTn id="21" presetID="22" presetClass="entr" presetSubtype="1"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up)">
                                      <p:cBhvr>
                                        <p:cTn id="23" dur="5000"/>
                                        <p:tgtEl>
                                          <p:spTgt spid="3">
                                            <p:txEl>
                                              <p:pRg st="5" end="5"/>
                                            </p:txEl>
                                          </p:spTgt>
                                        </p:tgtEl>
                                      </p:cBhvr>
                                    </p:animEffect>
                                  </p:childTnLst>
                                </p:cTn>
                              </p:par>
                            </p:childTnLst>
                          </p:cTn>
                        </p:par>
                        <p:par>
                          <p:cTn id="24" fill="hold">
                            <p:stCondLst>
                              <p:cond delay="25000"/>
                            </p:stCondLst>
                            <p:childTnLst>
                              <p:par>
                                <p:cTn id="25" presetID="22" presetClass="entr" presetSubtype="1"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up)">
                                      <p:cBhvr>
                                        <p:cTn id="27" dur="5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Транспорт</a:t>
            </a:r>
            <a:br>
              <a:rPr lang="ru-RU" dirty="0" smtClean="0"/>
            </a:br>
            <a:endParaRPr lang="ru-RU" dirty="0"/>
          </a:p>
        </p:txBody>
      </p:sp>
      <p:sp>
        <p:nvSpPr>
          <p:cNvPr id="3" name="Содержимое 2"/>
          <p:cNvSpPr>
            <a:spLocks noGrp="1"/>
          </p:cNvSpPr>
          <p:nvPr>
            <p:ph idx="1"/>
          </p:nvPr>
        </p:nvSpPr>
        <p:spPr>
          <a:xfrm>
            <a:off x="1000100" y="1214422"/>
            <a:ext cx="7772400" cy="4572000"/>
          </a:xfrm>
        </p:spPr>
        <p:txBody>
          <a:bodyPr>
            <a:noAutofit/>
          </a:bodyPr>
          <a:lstStyle/>
          <a:p>
            <a:pPr marL="0" indent="266700" algn="just">
              <a:buNone/>
            </a:pPr>
            <a:r>
              <a:rPr lang="sq-AL" sz="1150" b="1" u="sng" dirty="0" smtClean="0">
                <a:solidFill>
                  <a:srgbClr val="FF0000"/>
                </a:solidFill>
              </a:rPr>
              <a:t>Воздушный</a:t>
            </a:r>
          </a:p>
          <a:p>
            <a:pPr marL="0" indent="266700" algn="just">
              <a:spcBef>
                <a:spcPts val="0"/>
              </a:spcBef>
              <a:buNone/>
            </a:pPr>
            <a:r>
              <a:rPr lang="sq-AL" sz="1150" dirty="0" smtClean="0"/>
              <a:t>В Ташкенте имеются три аэропорта:</a:t>
            </a:r>
          </a:p>
          <a:p>
            <a:pPr marL="0" indent="266700" algn="just">
              <a:spcBef>
                <a:spcPts val="0"/>
              </a:spcBef>
              <a:buNone/>
            </a:pPr>
            <a:r>
              <a:rPr lang="sq-AL" sz="1150" dirty="0" smtClean="0"/>
              <a:t>«Ташкент-Южный», находящийся в южной части города, состоящий из трёх частей, — для международных, р</a:t>
            </a:r>
            <a:r>
              <a:rPr lang="sq-AL" sz="1150" b="1" dirty="0" smtClean="0"/>
              <a:t>е</a:t>
            </a:r>
            <a:r>
              <a:rPr lang="sq-AL" sz="1150" dirty="0" smtClean="0"/>
              <a:t>спубликанских и правительственных рейсов. Этот аэропорт Ташкента всегда занимал особо значимое место в транспортной инфраструктуре СССР, и его значение для транспортных потоков стран СНГ сохраняется и в настоящее время.</a:t>
            </a:r>
          </a:p>
          <a:p>
            <a:pPr marL="0" indent="266700" algn="just">
              <a:spcBef>
                <a:spcPts val="0"/>
              </a:spcBef>
              <a:buNone/>
            </a:pPr>
            <a:r>
              <a:rPr lang="sq-AL" sz="1150" dirty="0" smtClean="0"/>
              <a:t>«Ташкент-Сергели», находящийся в районе массива «Спутник». В советское время он использовался для перевозки пассажиров по Узбекистану. В настоящее время для этого не используется; Действует для частных полётов вертолётов и самолётов Ан-2.</a:t>
            </a:r>
          </a:p>
          <a:p>
            <a:pPr marL="0" indent="266700" algn="just">
              <a:spcBef>
                <a:spcPts val="0"/>
              </a:spcBef>
              <a:buNone/>
            </a:pPr>
            <a:r>
              <a:rPr lang="sq-AL" sz="1150" dirty="0" smtClean="0"/>
              <a:t>«Ташкент-Восточный», находящийся на восточной окраине города, — аэродром совместного базирования авиакомпании «O’zbekiston Havo Yo’llari», ВВС Республики Узбекистан и ГАО «ТАПОиЧ», на котором выполняются полёты гражданской, экспериментальной и государственной авиации.</a:t>
            </a:r>
          </a:p>
          <a:p>
            <a:pPr marL="0" indent="266700" algn="just">
              <a:spcBef>
                <a:spcPts val="0"/>
              </a:spcBef>
              <a:buNone/>
            </a:pPr>
            <a:r>
              <a:rPr lang="sq-AL" sz="1150" b="1" u="sng" dirty="0" smtClean="0">
                <a:solidFill>
                  <a:srgbClr val="FF0000"/>
                </a:solidFill>
              </a:rPr>
              <a:t>Железнодорожный</a:t>
            </a:r>
          </a:p>
          <a:p>
            <a:pPr marL="0" indent="266700" algn="just">
              <a:spcBef>
                <a:spcPts val="0"/>
              </a:spcBef>
              <a:buNone/>
            </a:pPr>
            <a:r>
              <a:rPr lang="sq-AL" sz="1150" dirty="0" smtClean="0"/>
              <a:t>Город обслуживают один железнодорожный вокзал — «Ташкент-Пассажирский» (выход на международные и внутренние магистрали). Вокзал «Ташкент-Южный» функционирует как обыкновенная железнодорожная станция.</a:t>
            </a:r>
          </a:p>
          <a:p>
            <a:pPr marL="0" indent="266700" algn="just">
              <a:spcBef>
                <a:spcPts val="0"/>
              </a:spcBef>
              <a:buNone/>
            </a:pPr>
            <a:r>
              <a:rPr lang="sq-AL" sz="1150" b="1" u="sng" dirty="0" smtClean="0">
                <a:solidFill>
                  <a:srgbClr val="FF0000"/>
                </a:solidFill>
              </a:rPr>
              <a:t>Метро</a:t>
            </a:r>
            <a:endParaRPr lang="sq-AL" sz="1150" dirty="0" smtClean="0">
              <a:solidFill>
                <a:srgbClr val="FF0000"/>
              </a:solidFill>
            </a:endParaRPr>
          </a:p>
          <a:p>
            <a:pPr marL="0" indent="266700" algn="just">
              <a:spcBef>
                <a:spcPts val="0"/>
              </a:spcBef>
              <a:buNone/>
            </a:pPr>
            <a:r>
              <a:rPr lang="sq-AL" sz="1150" dirty="0" smtClean="0"/>
              <a:t>С 1977 года в Ташкенте работает метрополитен, состоящий из трёх взаимосообщающихся линий — Чиланзарской, Узбекистанской и Юнусабадской линий.</a:t>
            </a:r>
          </a:p>
          <a:p>
            <a:pPr marL="0" indent="266700" algn="just">
              <a:spcBef>
                <a:spcPts val="0"/>
              </a:spcBef>
              <a:buNone/>
            </a:pPr>
            <a:r>
              <a:rPr lang="sq-AL" sz="1150" b="1" u="sng" dirty="0" smtClean="0">
                <a:solidFill>
                  <a:srgbClr val="FF0000"/>
                </a:solidFill>
              </a:rPr>
              <a:t>Городской транспорт</a:t>
            </a:r>
          </a:p>
          <a:p>
            <a:pPr marL="0" indent="266700" algn="just">
              <a:spcBef>
                <a:spcPts val="0"/>
              </a:spcBef>
              <a:buNone/>
            </a:pPr>
            <a:r>
              <a:rPr lang="sq-AL" sz="1150" dirty="0" smtClean="0"/>
              <a:t>В Ташкенте действует разветвлённая сеть маршрутов автобусов, трамваев и маршрутных такси. В основном используются автобусы Mercedes-Benz, автобусы малой вместимости Isuzu, построенные на Самаркандском совместном предприятии СамАвто и трамваи Tatra T6B5. Также широкое распространение получили обычные такси — в городе действуют службы такси, во всём городе можно с лёгкостью поймать частника — они дежурят почти на каждом массиве.</a:t>
            </a:r>
          </a:p>
          <a:p>
            <a:pPr marL="0" indent="266700" algn="just">
              <a:spcBef>
                <a:spcPts val="0"/>
              </a:spcBef>
              <a:buNone/>
            </a:pPr>
            <a:r>
              <a:rPr lang="sq-AL" sz="1150" dirty="0" smtClean="0"/>
              <a:t>Троллейбусное движение в Ташкенте было прекращено 1 мая 2010 года. Трамвай благодаря своей экономичности, продолжает функционировать. Однако, в 2011 году трамвайные пути в центре города были демонтированы</a:t>
            </a:r>
            <a:endParaRPr lang="sq-AL" sz="1150" dirty="0"/>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2400" i="1" dirty="0" smtClean="0">
                <a:latin typeface="Calibri" pitchFamily="34" charset="0"/>
              </a:rPr>
              <a:t>Вид на Ташкент с воздуха</a:t>
            </a:r>
            <a:endParaRPr lang="ru-RU" sz="2400" i="1" dirty="0">
              <a:latin typeface="Calibri" pitchFamily="34" charset="0"/>
            </a:endParaRPr>
          </a:p>
        </p:txBody>
      </p:sp>
      <p:pic>
        <p:nvPicPr>
          <p:cNvPr id="2050" name="Picture 2" descr="C:\Documents and Settings\User\Рабочий стол\Aerial_view_of_Tashkent,_Uzbekistan.JPG"/>
          <p:cNvPicPr>
            <a:picLocks noGrp="1" noChangeAspect="1" noChangeArrowheads="1"/>
          </p:cNvPicPr>
          <p:nvPr>
            <p:ph idx="1"/>
          </p:nvPr>
        </p:nvPicPr>
        <p:blipFill>
          <a:blip r:embed="rId2"/>
          <a:srcRect/>
          <a:stretch>
            <a:fillRect/>
          </a:stretch>
        </p:blipFill>
        <p:spPr bwMode="auto">
          <a:xfrm>
            <a:off x="1785918" y="1142984"/>
            <a:ext cx="6096000" cy="4572000"/>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600" dirty="0" smtClean="0"/>
              <a:t>Культура, образование и наука</a:t>
            </a:r>
            <a:r>
              <a:rPr lang="ru-RU" dirty="0" smtClean="0"/>
              <a:t/>
            </a:r>
            <a:br>
              <a:rPr lang="ru-RU" dirty="0" smtClean="0"/>
            </a:br>
            <a:endParaRPr lang="ru-RU" dirty="0"/>
          </a:p>
        </p:txBody>
      </p:sp>
      <p:sp>
        <p:nvSpPr>
          <p:cNvPr id="3" name="Содержимое 2"/>
          <p:cNvSpPr>
            <a:spLocks noGrp="1"/>
          </p:cNvSpPr>
          <p:nvPr>
            <p:ph idx="1"/>
          </p:nvPr>
        </p:nvSpPr>
        <p:spPr>
          <a:xfrm>
            <a:off x="928662" y="1071546"/>
            <a:ext cx="7772400" cy="4572000"/>
          </a:xfrm>
        </p:spPr>
        <p:txBody>
          <a:bodyPr>
            <a:normAutofit fontScale="40000" lnSpcReduction="20000"/>
          </a:bodyPr>
          <a:lstStyle/>
          <a:p>
            <a:pPr marL="85725" indent="276225" algn="just">
              <a:buNone/>
              <a:tabLst>
                <a:tab pos="0" algn="l"/>
              </a:tabLst>
            </a:pPr>
            <a:endParaRPr lang="sq-AL" dirty="0" smtClean="0"/>
          </a:p>
          <a:p>
            <a:pPr marL="85725" indent="276225" algn="just">
              <a:lnSpc>
                <a:spcPct val="120000"/>
              </a:lnSpc>
              <a:spcBef>
                <a:spcPts val="0"/>
              </a:spcBef>
              <a:buNone/>
              <a:tabLst>
                <a:tab pos="0" algn="l"/>
              </a:tabLst>
            </a:pPr>
            <a:r>
              <a:rPr lang="sq-AL" dirty="0" smtClean="0"/>
              <a:t>В Ташкенте находятся многочисленные организации научного, педагогического и культурного профиля. В том числе Академия наук Узбекистана, 21 вуз (в том числе Национальный университет республики Узбекистан, консерватория (ныне Государственная консерватория Узбекистана), Национальный симфонический оркестр Узбекистана, Ташкентская медицинская академия, Ташкентский педиатрический медицинский институт, Ташкентский Государственный Юридический Институт, Ташкентский государственный экономический университет, Ташкентский университет информационных технологий, Международный Вестминстерский Университет в Ташкенте, Ташкентский театрально-художественный институт им. А. Н. Островского, Ташкентский институт инженеров железнодорожного транспорта, хореографическое училище, Ташкентское высшее общевойсковое командное училище (ТВОКУ), Ташкентская Духовная Семинария (высшее духовное учебное заведение)) и многие другие.</a:t>
            </a:r>
          </a:p>
          <a:p>
            <a:pPr marL="85725" indent="276225" algn="just">
              <a:lnSpc>
                <a:spcPct val="120000"/>
              </a:lnSpc>
              <a:spcBef>
                <a:spcPts val="0"/>
              </a:spcBef>
              <a:buNone/>
              <a:tabLst>
                <a:tab pos="0" algn="l"/>
              </a:tabLst>
            </a:pPr>
            <a:endParaRPr lang="sq-AL" dirty="0" smtClean="0"/>
          </a:p>
          <a:p>
            <a:pPr marL="85725" indent="276225" algn="just">
              <a:lnSpc>
                <a:spcPct val="120000"/>
              </a:lnSpc>
              <a:spcBef>
                <a:spcPts val="0"/>
              </a:spcBef>
              <a:buNone/>
              <a:tabLst>
                <a:tab pos="0" algn="l"/>
              </a:tabLst>
            </a:pPr>
            <a:r>
              <a:rPr lang="sq-AL" dirty="0" smtClean="0"/>
              <a:t>В столице функционируют 11 театров (в том числе например академический театр оперы и балета, театр Ильхом, драматический театр им. Мукими, кукольный театр и другие), 22 музея (в том числе искусств Узбекистана, истории народов Узбекистана, прикладного искусства Узбекистана, Природы[источник не указан 118 дней], литературы им. А. Навои и другие), зоопарк.</a:t>
            </a:r>
          </a:p>
          <a:p>
            <a:pPr marL="85725" indent="276225" algn="just">
              <a:lnSpc>
                <a:spcPct val="120000"/>
              </a:lnSpc>
              <a:spcBef>
                <a:spcPts val="0"/>
              </a:spcBef>
              <a:buNone/>
              <a:tabLst>
                <a:tab pos="0" algn="l"/>
              </a:tabLst>
            </a:pPr>
            <a:endParaRPr lang="sq-AL" dirty="0" smtClean="0"/>
          </a:p>
          <a:p>
            <a:pPr marL="85725" indent="276225" algn="just">
              <a:lnSpc>
                <a:spcPct val="120000"/>
              </a:lnSpc>
              <a:spcBef>
                <a:spcPts val="0"/>
              </a:spcBef>
              <a:buNone/>
              <a:tabLst>
                <a:tab pos="0" algn="l"/>
              </a:tabLst>
            </a:pPr>
            <a:r>
              <a:rPr lang="sq-AL" dirty="0" smtClean="0"/>
              <a:t>В городе имеются замечательные архитектурные исторические памятники, например: мавзолей Шейхантаур (XV век) и Каффаль Шаши, медресе Барак-хана и Кукельташа (все XVI век).</a:t>
            </a:r>
          </a:p>
          <a:p>
            <a:pPr marL="85725" indent="276225" algn="just">
              <a:lnSpc>
                <a:spcPct val="120000"/>
              </a:lnSpc>
              <a:spcBef>
                <a:spcPts val="0"/>
              </a:spcBef>
              <a:buNone/>
              <a:tabLst>
                <a:tab pos="0" algn="l"/>
              </a:tabLst>
            </a:pPr>
            <a:endParaRPr lang="sq-AL" dirty="0" smtClean="0"/>
          </a:p>
          <a:p>
            <a:pPr marL="85725" indent="276225" algn="just">
              <a:lnSpc>
                <a:spcPct val="120000"/>
              </a:lnSpc>
              <a:spcBef>
                <a:spcPts val="0"/>
              </a:spcBef>
              <a:buNone/>
              <a:tabLst>
                <a:tab pos="0" algn="l"/>
              </a:tabLst>
            </a:pPr>
            <a:r>
              <a:rPr lang="sq-AL" dirty="0" smtClean="0"/>
              <a:t>В Ташкенте имеются многочисленные научные и конструкторские организации: Физико-технический институт АН Узбекистана, Институт электроники, Астрономический институт имени Мирзо Улугбека, Среднеазиатский научно-исследовательский институт лесного хозяйства, Институт ядерной физики (в посёлке Улугбек) и многие другие.</a:t>
            </a:r>
            <a:endParaRPr lang="sq-AL" dirty="0"/>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85786" y="1000108"/>
            <a:ext cx="7772400" cy="4572000"/>
          </a:xfrm>
        </p:spPr>
        <p:txBody>
          <a:bodyPr>
            <a:normAutofit/>
          </a:bodyPr>
          <a:lstStyle/>
          <a:p>
            <a:pPr marL="0" indent="266700" algn="just">
              <a:spcBef>
                <a:spcPts val="0"/>
              </a:spcBef>
              <a:buNone/>
            </a:pPr>
            <a:endParaRPr lang="en-US" sz="1600" dirty="0" smtClean="0"/>
          </a:p>
          <a:p>
            <a:pPr marL="0" indent="266700" algn="just">
              <a:spcBef>
                <a:spcPts val="0"/>
              </a:spcBef>
              <a:buNone/>
            </a:pPr>
            <a:r>
              <a:rPr lang="ru-RU" sz="1600" dirty="0" smtClean="0"/>
              <a:t>За двухтысячелетнюю историю города в нём случалось немало событий, которые затронули в той или иной степени жизнь его жителей. Это были события как исторического масштаба, так и просто события, имеющие характер чрезвычайных происшествий, как например холерный бунт, произошедший в городе 24 июня 1892 года, трагедия на канале Актепе 19 января 1973 года, студенческие демонстрации начала 1992 года, а также масштабные теракты в городе 16 февраля 1999 года.</a:t>
            </a:r>
            <a:endParaRPr lang="en-US" sz="1600" dirty="0" smtClean="0"/>
          </a:p>
          <a:p>
            <a:pPr marL="0" indent="266700" algn="just">
              <a:spcBef>
                <a:spcPts val="0"/>
              </a:spcBef>
              <a:buNone/>
            </a:pPr>
            <a:endParaRPr lang="ru-RU" sz="1600" dirty="0" smtClean="0"/>
          </a:p>
          <a:p>
            <a:pPr marL="0" indent="266700" algn="just">
              <a:spcBef>
                <a:spcPts val="0"/>
              </a:spcBef>
              <a:buNone/>
            </a:pPr>
            <a:r>
              <a:rPr lang="ru-RU" sz="1600" dirty="0" smtClean="0"/>
              <a:t>Иногда это были события, географически напрямую несвязанные с городом, но не оставившие равнодушным многих его жителей, как например, трагедия, унесшая жизнь футболистов ташкентской футбольной команды «Пахтакор», случившаяся 11 августа 1979 года.</a:t>
            </a:r>
            <a:endParaRPr lang="en-US" sz="1600" dirty="0" smtClean="0"/>
          </a:p>
          <a:p>
            <a:pPr marL="0" indent="266700" algn="just">
              <a:spcBef>
                <a:spcPts val="0"/>
              </a:spcBef>
              <a:buNone/>
            </a:pPr>
            <a:endParaRPr lang="ru-RU" sz="1600" dirty="0" smtClean="0"/>
          </a:p>
          <a:p>
            <a:pPr marL="0" indent="266700" algn="just">
              <a:spcBef>
                <a:spcPts val="0"/>
              </a:spcBef>
              <a:buNone/>
            </a:pPr>
            <a:r>
              <a:rPr lang="ru-RU" sz="1600" dirty="0" smtClean="0"/>
              <a:t>В XX веке одним из наиболее масштабных чрезвычайных происшествий, случившихся в Ташкенте, можно считать землетрясение, произошедшее 26 апреля 1966 года.</a:t>
            </a:r>
            <a:endParaRPr lang="ru-RU" sz="1600" dirty="0"/>
          </a:p>
        </p:txBody>
      </p:sp>
      <p:sp>
        <p:nvSpPr>
          <p:cNvPr id="4" name="Заголовок 3"/>
          <p:cNvSpPr>
            <a:spLocks noGrp="1"/>
          </p:cNvSpPr>
          <p:nvPr>
            <p:ph type="title"/>
          </p:nvPr>
        </p:nvSpPr>
        <p:spPr/>
        <p:txBody>
          <a:bodyPr/>
          <a:lstStyle/>
          <a:p>
            <a:pPr algn="ctr"/>
            <a:r>
              <a:rPr lang="ru-RU" sz="2800" dirty="0" smtClean="0"/>
              <a:t>Чрезвычайные происшествия в городе</a:t>
            </a:r>
            <a:endParaRPr lang="ru-RU" sz="28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0"/>
                                        <p:tgtEl>
                                          <p:spTgt spid="3">
                                            <p:txEl>
                                              <p:pRg st="1" end="1"/>
                                            </p:txEl>
                                          </p:spTgt>
                                        </p:tgtEl>
                                      </p:cBhvr>
                                    </p:animEffect>
                                  </p:childTnLst>
                                </p:cTn>
                              </p:par>
                            </p:childTnLst>
                          </p:cTn>
                        </p:par>
                        <p:par>
                          <p:cTn id="8" fill="hold">
                            <p:stCondLst>
                              <p:cond delay="5000"/>
                            </p:stCondLst>
                            <p:childTnLst>
                              <p:par>
                                <p:cTn id="9" presetID="22" presetClass="entr" presetSubtype="1"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ipe(up)">
                                      <p:cBhvr>
                                        <p:cTn id="11" dur="5000"/>
                                        <p:tgtEl>
                                          <p:spTgt spid="3">
                                            <p:txEl>
                                              <p:pRg st="3" end="3"/>
                                            </p:txEl>
                                          </p:spTgt>
                                        </p:tgtEl>
                                      </p:cBhvr>
                                    </p:animEffect>
                                  </p:childTnLst>
                                </p:cTn>
                              </p:par>
                            </p:childTnLst>
                          </p:cTn>
                        </p:par>
                        <p:par>
                          <p:cTn id="12" fill="hold">
                            <p:stCondLst>
                              <p:cond delay="10000"/>
                            </p:stCondLst>
                            <p:childTnLst>
                              <p:par>
                                <p:cTn id="13" presetID="22" presetClass="entr" presetSubtype="1" fill="hold" nodeType="after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wipe(up)">
                                      <p:cBhvr>
                                        <p:cTn id="15" dur="5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Землетрясение 1966 года</a:t>
            </a:r>
            <a:endParaRPr lang="ru-RU" dirty="0"/>
          </a:p>
        </p:txBody>
      </p:sp>
      <p:sp>
        <p:nvSpPr>
          <p:cNvPr id="3" name="Содержимое 2"/>
          <p:cNvSpPr>
            <a:spLocks noGrp="1"/>
          </p:cNvSpPr>
          <p:nvPr>
            <p:ph idx="1"/>
          </p:nvPr>
        </p:nvSpPr>
        <p:spPr/>
        <p:txBody>
          <a:bodyPr>
            <a:normAutofit/>
          </a:bodyPr>
          <a:lstStyle/>
          <a:p>
            <a:pPr marL="0" indent="266700" algn="just">
              <a:buNone/>
            </a:pPr>
            <a:r>
              <a:rPr lang="ru-RU" sz="1600" dirty="0" smtClean="0"/>
              <a:t>26 апреля 1966 года в Ташкенте произошло сильное землетрясение. Дома в центральной части города в результате землетрясения получили значительные повреждения. Город был полностью восстановлен за 3,5 года благодаря усилиям союзных республик, осуществлена реконструкция и построены несколько новых микрорайонов. Многие дома и кварталы до сих пор носят названия городов, помогавших в трудное время.</a:t>
            </a:r>
            <a:endParaRPr lang="ru-RU" sz="16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2800" dirty="0" smtClean="0"/>
              <a:t>Террористический акт 1999 года</a:t>
            </a:r>
            <a:br>
              <a:rPr lang="ru-RU" sz="2800" dirty="0" smtClean="0"/>
            </a:br>
            <a:endParaRPr lang="ru-RU" sz="2800" dirty="0"/>
          </a:p>
        </p:txBody>
      </p:sp>
      <p:sp>
        <p:nvSpPr>
          <p:cNvPr id="3" name="Содержимое 2"/>
          <p:cNvSpPr>
            <a:spLocks noGrp="1"/>
          </p:cNvSpPr>
          <p:nvPr>
            <p:ph idx="1"/>
          </p:nvPr>
        </p:nvSpPr>
        <p:spPr>
          <a:xfrm>
            <a:off x="928662" y="1714488"/>
            <a:ext cx="7772400" cy="4572000"/>
          </a:xfrm>
        </p:spPr>
        <p:txBody>
          <a:bodyPr>
            <a:normAutofit/>
          </a:bodyPr>
          <a:lstStyle/>
          <a:p>
            <a:pPr marL="0" indent="361950" algn="just">
              <a:buNone/>
            </a:pPr>
            <a:r>
              <a:rPr lang="ru-RU" sz="1600" dirty="0" smtClean="0"/>
              <a:t>16 февраля 1999 года в Ташкенте произошёл масштабный террористический акт. Всего в городе произошло пять взрывов большой мощности, в том числе у здания Кабинета министров республики.</a:t>
            </a:r>
            <a:endParaRPr lang="ru-RU" sz="16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2800" dirty="0" smtClean="0"/>
              <a:t>Сносы сооружений и памятников</a:t>
            </a:r>
            <a:r>
              <a:rPr lang="ru-RU" dirty="0" smtClean="0"/>
              <a:t/>
            </a:r>
            <a:br>
              <a:rPr lang="ru-RU" dirty="0" smtClean="0"/>
            </a:br>
            <a:endParaRPr lang="ru-RU" dirty="0"/>
          </a:p>
        </p:txBody>
      </p:sp>
      <p:sp>
        <p:nvSpPr>
          <p:cNvPr id="3" name="Содержимое 2"/>
          <p:cNvSpPr>
            <a:spLocks noGrp="1"/>
          </p:cNvSpPr>
          <p:nvPr>
            <p:ph idx="1"/>
          </p:nvPr>
        </p:nvSpPr>
        <p:spPr>
          <a:xfrm>
            <a:off x="928662" y="1071546"/>
            <a:ext cx="7772400" cy="4572000"/>
          </a:xfrm>
        </p:spPr>
        <p:txBody>
          <a:bodyPr>
            <a:normAutofit fontScale="85000" lnSpcReduction="20000"/>
          </a:bodyPr>
          <a:lstStyle/>
          <a:p>
            <a:pPr marL="0" indent="361950" algn="just">
              <a:lnSpc>
                <a:spcPct val="120000"/>
              </a:lnSpc>
              <a:spcBef>
                <a:spcPts val="0"/>
              </a:spcBef>
              <a:buNone/>
            </a:pPr>
            <a:endParaRPr lang="sq-AL" dirty="0" smtClean="0"/>
          </a:p>
          <a:p>
            <a:pPr marL="1490472" lvl="6" indent="361950" algn="just">
              <a:lnSpc>
                <a:spcPct val="120000"/>
              </a:lnSpc>
              <a:spcBef>
                <a:spcPts val="0"/>
              </a:spcBef>
              <a:buNone/>
            </a:pPr>
            <a:r>
              <a:rPr lang="sq-AL" dirty="0" smtClean="0"/>
              <a:t>22 ноября 2009 года в Ташкенте было снесено здание (1898 года постройки) церкви при бывшей учительской семинарии работы архитектора Алексея Бенуа, являвшееся памятником архитектуры.</a:t>
            </a:r>
          </a:p>
          <a:p>
            <a:pPr marL="1490472" lvl="6" indent="361950" algn="just">
              <a:lnSpc>
                <a:spcPct val="120000"/>
              </a:lnSpc>
              <a:spcBef>
                <a:spcPts val="0"/>
              </a:spcBef>
              <a:buNone/>
            </a:pPr>
            <a:endParaRPr lang="sq-AL" dirty="0" smtClean="0"/>
          </a:p>
          <a:p>
            <a:pPr marL="1490472" lvl="6" indent="361950" algn="just">
              <a:lnSpc>
                <a:spcPct val="120000"/>
              </a:lnSpc>
              <a:spcBef>
                <a:spcPts val="0"/>
              </a:spcBef>
              <a:buNone/>
            </a:pPr>
            <a:r>
              <a:rPr lang="sq-AL" dirty="0" smtClean="0"/>
              <a:t>В ночь с 21 на 22 ноября 2009 года был демонтирован памятник «Защитнику южных рубежей», располагавшийся в центре парка «Боевой славы» перед зданием «Музея Вооруженных Сил» (бывший музей «Истории ТуркВО»). В январе 2010 на его месте был установлен новый монумент «Клятва Родине».</a:t>
            </a:r>
          </a:p>
          <a:p>
            <a:pPr marL="1490472" lvl="6" indent="361950" algn="just">
              <a:lnSpc>
                <a:spcPct val="120000"/>
              </a:lnSpc>
              <a:spcBef>
                <a:spcPts val="0"/>
              </a:spcBef>
              <a:buNone/>
            </a:pPr>
            <a:endParaRPr lang="sq-AL" dirty="0" smtClean="0"/>
          </a:p>
          <a:p>
            <a:pPr marL="1490472" lvl="6" indent="361950" algn="just">
              <a:lnSpc>
                <a:spcPct val="120000"/>
              </a:lnSpc>
              <a:spcBef>
                <a:spcPts val="0"/>
              </a:spcBef>
              <a:buNone/>
            </a:pPr>
            <a:r>
              <a:rPr lang="sq-AL" dirty="0" smtClean="0"/>
              <a:t>5 января 2011 года в Ташкенте был демонтирован памятник герою Великой Отечественной войны, генерал-майору Сабиру Рахимову.</a:t>
            </a:r>
          </a:p>
          <a:p>
            <a:pPr marL="1490472" lvl="6" indent="361950" algn="just">
              <a:lnSpc>
                <a:spcPct val="120000"/>
              </a:lnSpc>
              <a:spcBef>
                <a:spcPts val="0"/>
              </a:spcBef>
              <a:buNone/>
            </a:pPr>
            <a:endParaRPr lang="sq-AL" dirty="0" smtClean="0"/>
          </a:p>
          <a:p>
            <a:pPr marL="1490472" lvl="6" indent="361950" algn="just">
              <a:lnSpc>
                <a:spcPct val="120000"/>
              </a:lnSpc>
              <a:spcBef>
                <a:spcPts val="0"/>
              </a:spcBef>
              <a:buNone/>
            </a:pPr>
            <a:r>
              <a:rPr lang="sq-AL" dirty="0" smtClean="0"/>
              <a:t>Эти события, а также массовая вырубка уникальных деревьев в Сквере Амира Темура, проведенная властями в ноябре 2009 года, вызвали резкую негативную реакцию со стороны большей части горожан, а также привлекло к ним вниманию широкого круга мировой общественности и бывших ташкентцев, живущих в настоящее время за пределами Ташкента.</a:t>
            </a:r>
            <a:endParaRPr lang="en-US" dirty="0" smtClean="0"/>
          </a:p>
          <a:p>
            <a:pPr marL="1490472" lvl="6" indent="361950" algn="just">
              <a:lnSpc>
                <a:spcPct val="120000"/>
              </a:lnSpc>
              <a:spcBef>
                <a:spcPts val="0"/>
              </a:spcBef>
              <a:buNone/>
            </a:pPr>
            <a:r>
              <a:rPr lang="ru-RU" sz="1000" dirty="0" smtClean="0">
                <a:solidFill>
                  <a:srgbClr val="FF0000"/>
                </a:solidFill>
              </a:rPr>
              <a:t>Мемориальный комплекс «Мужество», посвящённый подвигу людей, восстановившим город</a:t>
            </a:r>
            <a:endParaRPr lang="en-US" sz="1000" dirty="0" smtClean="0">
              <a:solidFill>
                <a:srgbClr val="FF0000"/>
              </a:solidFill>
            </a:endParaRPr>
          </a:p>
          <a:p>
            <a:pPr marL="0" indent="361950" algn="just">
              <a:lnSpc>
                <a:spcPct val="120000"/>
              </a:lnSpc>
              <a:spcBef>
                <a:spcPts val="0"/>
              </a:spcBef>
              <a:buNone/>
            </a:pPr>
            <a:endParaRPr lang="sq-AL" dirty="0"/>
          </a:p>
        </p:txBody>
      </p:sp>
      <p:pic>
        <p:nvPicPr>
          <p:cNvPr id="7" name="Picture 2"/>
          <p:cNvPicPr>
            <a:picLocks noChangeAspect="1" noChangeArrowheads="1"/>
          </p:cNvPicPr>
          <p:nvPr/>
        </p:nvPicPr>
        <p:blipFill>
          <a:blip r:embed="rId2"/>
          <a:srcRect/>
          <a:stretch>
            <a:fillRect/>
          </a:stretch>
        </p:blipFill>
        <p:spPr bwMode="auto">
          <a:xfrm>
            <a:off x="785786" y="1571612"/>
            <a:ext cx="1500198" cy="1997991"/>
          </a:xfrm>
          <a:prstGeom prst="rect">
            <a:avLst/>
          </a:prstGeom>
          <a:noFill/>
          <a:ln w="9525">
            <a:noFill/>
            <a:miter lim="800000"/>
            <a:headEnd/>
            <a:tailEnd/>
          </a:ln>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0"/>
                                        <p:tgtEl>
                                          <p:spTgt spid="3">
                                            <p:txEl>
                                              <p:pRg st="1" end="1"/>
                                            </p:txEl>
                                          </p:spTgt>
                                        </p:tgtEl>
                                      </p:cBhvr>
                                    </p:animEffect>
                                  </p:childTnLst>
                                </p:cTn>
                              </p:par>
                            </p:childTnLst>
                          </p:cTn>
                        </p:par>
                        <p:par>
                          <p:cTn id="8" fill="hold">
                            <p:stCondLst>
                              <p:cond delay="5000"/>
                            </p:stCondLst>
                            <p:childTnLst>
                              <p:par>
                                <p:cTn id="9" presetID="22" presetClass="entr" presetSubtype="1"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ipe(up)">
                                      <p:cBhvr>
                                        <p:cTn id="11" dur="5000"/>
                                        <p:tgtEl>
                                          <p:spTgt spid="3">
                                            <p:txEl>
                                              <p:pRg st="3" end="3"/>
                                            </p:txEl>
                                          </p:spTgt>
                                        </p:tgtEl>
                                      </p:cBhvr>
                                    </p:animEffect>
                                  </p:childTnLst>
                                </p:cTn>
                              </p:par>
                            </p:childTnLst>
                          </p:cTn>
                        </p:par>
                        <p:par>
                          <p:cTn id="12" fill="hold">
                            <p:stCondLst>
                              <p:cond delay="10000"/>
                            </p:stCondLst>
                            <p:childTnLst>
                              <p:par>
                                <p:cTn id="13" presetID="22" presetClass="entr" presetSubtype="1" fill="hold" nodeType="after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wipe(up)">
                                      <p:cBhvr>
                                        <p:cTn id="15" dur="5000"/>
                                        <p:tgtEl>
                                          <p:spTgt spid="3">
                                            <p:txEl>
                                              <p:pRg st="5" end="5"/>
                                            </p:txEl>
                                          </p:spTgt>
                                        </p:tgtEl>
                                      </p:cBhvr>
                                    </p:animEffect>
                                  </p:childTnLst>
                                </p:cTn>
                              </p:par>
                            </p:childTnLst>
                          </p:cTn>
                        </p:par>
                        <p:par>
                          <p:cTn id="16" fill="hold">
                            <p:stCondLst>
                              <p:cond delay="15000"/>
                            </p:stCondLst>
                            <p:childTnLst>
                              <p:par>
                                <p:cTn id="17" presetID="22" presetClass="entr" presetSubtype="1" fill="hold" nodeType="after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wipe(up)">
                                      <p:cBhvr>
                                        <p:cTn id="19" dur="5000"/>
                                        <p:tgtEl>
                                          <p:spTgt spid="3">
                                            <p:txEl>
                                              <p:pRg st="7" end="7"/>
                                            </p:txEl>
                                          </p:spTgt>
                                        </p:tgtEl>
                                      </p:cBhvr>
                                    </p:animEffect>
                                  </p:childTnLst>
                                </p:cTn>
                              </p:par>
                            </p:childTnLst>
                          </p:cTn>
                        </p:par>
                        <p:par>
                          <p:cTn id="20" fill="hold">
                            <p:stCondLst>
                              <p:cond delay="20000"/>
                            </p:stCondLst>
                            <p:childTnLst>
                              <p:par>
                                <p:cTn id="21" presetID="22" presetClass="entr" presetSubtype="1" fill="hold" nodeType="after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up)">
                                      <p:cBhvr>
                                        <p:cTn id="23" dur="5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smtClean="0"/>
              <a:t>Исторические события, связанные с городом</a:t>
            </a:r>
            <a:r>
              <a:rPr lang="ru-RU" dirty="0" smtClean="0"/>
              <a:t/>
            </a:r>
            <a:br>
              <a:rPr lang="ru-RU" dirty="0" smtClean="0"/>
            </a:br>
            <a:endParaRPr lang="ru-RU" dirty="0"/>
          </a:p>
        </p:txBody>
      </p:sp>
      <p:sp>
        <p:nvSpPr>
          <p:cNvPr id="3" name="Содержимое 2"/>
          <p:cNvSpPr>
            <a:spLocks noGrp="1"/>
          </p:cNvSpPr>
          <p:nvPr>
            <p:ph idx="1"/>
          </p:nvPr>
        </p:nvSpPr>
        <p:spPr>
          <a:xfrm>
            <a:off x="928662" y="1357298"/>
            <a:ext cx="7772400" cy="4572000"/>
          </a:xfrm>
        </p:spPr>
        <p:txBody>
          <a:bodyPr>
            <a:noAutofit/>
          </a:bodyPr>
          <a:lstStyle/>
          <a:p>
            <a:pPr marL="0" indent="361950" algn="just">
              <a:spcBef>
                <a:spcPts val="0"/>
              </a:spcBef>
              <a:buNone/>
            </a:pPr>
            <a:r>
              <a:rPr lang="sq-AL" sz="1400" dirty="0" smtClean="0"/>
              <a:t>Взятие Ташкента войсками генерала Черняева — в результате этого события, произошедшего 16 июня 1865 года (по старому стилю), Ташкент вошёл в состав Российской империи;</a:t>
            </a:r>
            <a:endParaRPr lang="en-US" sz="1400" dirty="0" smtClean="0"/>
          </a:p>
          <a:p>
            <a:pPr marL="0" indent="361950" algn="just">
              <a:spcBef>
                <a:spcPts val="0"/>
              </a:spcBef>
              <a:buNone/>
            </a:pPr>
            <a:endParaRPr lang="sq-AL" sz="1400" dirty="0" smtClean="0"/>
          </a:p>
          <a:p>
            <a:pPr marL="0" indent="361950" algn="just">
              <a:spcBef>
                <a:spcPts val="0"/>
              </a:spcBef>
              <a:buNone/>
            </a:pPr>
            <a:r>
              <a:rPr lang="sq-AL" sz="1400" dirty="0" smtClean="0"/>
              <a:t>Сентябрьские события в Ташкенте 1917 года — попытка силового захвата власти представителями Совета солдатских и рабочих депутатов и Временного революционного комитета;</a:t>
            </a:r>
            <a:endParaRPr lang="en-US" sz="1400" dirty="0" smtClean="0"/>
          </a:p>
          <a:p>
            <a:pPr marL="0" indent="361950" algn="just">
              <a:spcBef>
                <a:spcPts val="0"/>
              </a:spcBef>
              <a:buNone/>
            </a:pPr>
            <a:endParaRPr lang="sq-AL" sz="1400" dirty="0" smtClean="0"/>
          </a:p>
          <a:p>
            <a:pPr marL="0" indent="361950" algn="just">
              <a:spcBef>
                <a:spcPts val="0"/>
              </a:spcBef>
              <a:buNone/>
            </a:pPr>
            <a:r>
              <a:rPr lang="sq-AL" sz="1400" dirty="0" smtClean="0"/>
              <a:t>Вооруженное восстание в Ташкенте в октябре 1917 года — вооруженный захват власти в Ташкенте коалицией левых эсеров и большевиков в октябре — ноябре 1917 года и переход власти к Советам солдатских и рабочих депутатов;</a:t>
            </a:r>
            <a:endParaRPr lang="en-US" sz="1400" dirty="0" smtClean="0"/>
          </a:p>
          <a:p>
            <a:pPr marL="0" indent="361950" algn="just">
              <a:spcBef>
                <a:spcPts val="0"/>
              </a:spcBef>
              <a:buNone/>
            </a:pPr>
            <a:endParaRPr lang="sq-AL" sz="1400" dirty="0" smtClean="0"/>
          </a:p>
          <a:p>
            <a:pPr marL="0" indent="361950" algn="just">
              <a:spcBef>
                <a:spcPts val="0"/>
              </a:spcBef>
              <a:buNone/>
            </a:pPr>
            <a:r>
              <a:rPr lang="sq-AL" sz="1400" dirty="0" smtClean="0"/>
              <a:t>Осиповский мятеж — контрреволюционный, антисоветский мятеж в январе 1919 года в Ташкенте под руководством военного министра Туркестанской республики Константина Осипова;</a:t>
            </a:r>
            <a:endParaRPr lang="en-US" sz="1400" dirty="0" smtClean="0"/>
          </a:p>
          <a:p>
            <a:pPr marL="0" indent="361950" algn="just">
              <a:spcBef>
                <a:spcPts val="0"/>
              </a:spcBef>
              <a:buNone/>
            </a:pPr>
            <a:endParaRPr lang="sq-AL" sz="1400" dirty="0" smtClean="0"/>
          </a:p>
          <a:p>
            <a:pPr marL="0" indent="361950" algn="just">
              <a:spcBef>
                <a:spcPts val="0"/>
              </a:spcBef>
              <a:buNone/>
            </a:pPr>
            <a:r>
              <a:rPr lang="sq-AL" sz="1400" dirty="0" smtClean="0"/>
              <a:t>Ташкентская декларация 1966 — декларация, подписанная 10 января 1966 года в Ташкенте, в результате встречи президента Пакистана М. Айюб Хана с премьер-министром Индии Л. Б. Шастри при участии председателя Совета Министров СССР А. Н. Косыгина 4—10 января 1966 в Ташкенте.</a:t>
            </a:r>
            <a:endParaRPr lang="sq-AL" sz="14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0"/>
                                        <p:tgtEl>
                                          <p:spTgt spid="3">
                                            <p:txEl>
                                              <p:pRg st="0" end="0"/>
                                            </p:txEl>
                                          </p:spTgt>
                                        </p:tgtEl>
                                      </p:cBhvr>
                                    </p:animEffect>
                                  </p:childTnLst>
                                </p:cTn>
                              </p:par>
                            </p:childTnLst>
                          </p:cTn>
                        </p:par>
                        <p:par>
                          <p:cTn id="8" fill="hold">
                            <p:stCondLst>
                              <p:cond delay="5000"/>
                            </p:stCondLst>
                            <p:childTnLst>
                              <p:par>
                                <p:cTn id="9" presetID="22" presetClass="entr" presetSubtype="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up)">
                                      <p:cBhvr>
                                        <p:cTn id="11" dur="500"/>
                                        <p:tgtEl>
                                          <p:spTgt spid="3">
                                            <p:txEl>
                                              <p:pRg st="2" end="2"/>
                                            </p:txEl>
                                          </p:spTgt>
                                        </p:tgtEl>
                                      </p:cBhvr>
                                    </p:animEffect>
                                  </p:childTnLst>
                                </p:cTn>
                              </p:par>
                            </p:childTnLst>
                          </p:cTn>
                        </p:par>
                        <p:par>
                          <p:cTn id="12" fill="hold">
                            <p:stCondLst>
                              <p:cond delay="5500"/>
                            </p:stCondLst>
                            <p:childTnLst>
                              <p:par>
                                <p:cTn id="13" presetID="22" presetClass="entr" presetSubtype="1" fill="hold"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up)">
                                      <p:cBhvr>
                                        <p:cTn id="15" dur="5000"/>
                                        <p:tgtEl>
                                          <p:spTgt spid="3">
                                            <p:txEl>
                                              <p:pRg st="4" end="4"/>
                                            </p:txEl>
                                          </p:spTgt>
                                        </p:tgtEl>
                                      </p:cBhvr>
                                    </p:animEffect>
                                  </p:childTnLst>
                                </p:cTn>
                              </p:par>
                            </p:childTnLst>
                          </p:cTn>
                        </p:par>
                        <p:par>
                          <p:cTn id="16" fill="hold">
                            <p:stCondLst>
                              <p:cond delay="10500"/>
                            </p:stCondLst>
                            <p:childTnLst>
                              <p:par>
                                <p:cTn id="17" presetID="22" presetClass="entr" presetSubtype="1" fill="hold"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up)">
                                      <p:cBhvr>
                                        <p:cTn id="19" dur="5000"/>
                                        <p:tgtEl>
                                          <p:spTgt spid="3">
                                            <p:txEl>
                                              <p:pRg st="6" end="6"/>
                                            </p:txEl>
                                          </p:spTgt>
                                        </p:tgtEl>
                                      </p:cBhvr>
                                    </p:animEffect>
                                  </p:childTnLst>
                                </p:cTn>
                              </p:par>
                            </p:childTnLst>
                          </p:cTn>
                        </p:par>
                        <p:par>
                          <p:cTn id="20" fill="hold">
                            <p:stCondLst>
                              <p:cond delay="15500"/>
                            </p:stCondLst>
                            <p:childTnLst>
                              <p:par>
                                <p:cTn id="21" presetID="22" presetClass="entr" presetSubtype="1" fill="hold" nodeType="after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up)">
                                      <p:cBhvr>
                                        <p:cTn id="23" dur="5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Интересные факты</a:t>
            </a:r>
            <a:br>
              <a:rPr lang="ru-RU" dirty="0" smtClean="0"/>
            </a:br>
            <a:endParaRPr lang="ru-RU" dirty="0"/>
          </a:p>
        </p:txBody>
      </p:sp>
      <p:sp>
        <p:nvSpPr>
          <p:cNvPr id="5" name="Содержимое 4"/>
          <p:cNvSpPr>
            <a:spLocks noGrp="1"/>
          </p:cNvSpPr>
          <p:nvPr>
            <p:ph idx="1"/>
          </p:nvPr>
        </p:nvSpPr>
        <p:spPr>
          <a:xfrm>
            <a:off x="928662" y="1357298"/>
            <a:ext cx="7772400" cy="4572000"/>
          </a:xfrm>
        </p:spPr>
        <p:txBody>
          <a:bodyPr>
            <a:normAutofit fontScale="25000" lnSpcReduction="20000"/>
          </a:bodyPr>
          <a:lstStyle/>
          <a:p>
            <a:pPr>
              <a:buNone/>
            </a:pPr>
            <a:r>
              <a:rPr lang="ru-RU" dirty="0" smtClean="0"/>
              <a:t> </a:t>
            </a:r>
          </a:p>
          <a:p>
            <a:pPr marL="0" indent="361950" algn="just">
              <a:lnSpc>
                <a:spcPct val="120000"/>
              </a:lnSpc>
              <a:spcBef>
                <a:spcPts val="0"/>
              </a:spcBef>
            </a:pPr>
            <a:r>
              <a:rPr lang="sq-AL" sz="4900" dirty="0" smtClean="0"/>
              <a:t>Ташкентская телебашня является самым высоким открытым для посещения строением со смотровой площадкой в Центральной Азии, её высота составляет 375 метров, это девятая по высоте телебашня мира.</a:t>
            </a:r>
          </a:p>
          <a:p>
            <a:pPr marL="0" indent="361950" algn="just">
              <a:lnSpc>
                <a:spcPct val="120000"/>
              </a:lnSpc>
              <a:spcBef>
                <a:spcPts val="0"/>
              </a:spcBef>
            </a:pPr>
            <a:r>
              <a:rPr lang="sq-AL" sz="4900" dirty="0" smtClean="0"/>
              <a:t>В Ташкенте ещё во второй половине XIX века существовал невольничий рынок со свободной куплей и продажей людей, обменом их на скот, предметы домашнего обихода.</a:t>
            </a:r>
          </a:p>
          <a:p>
            <a:pPr marL="0" indent="361950" algn="just">
              <a:lnSpc>
                <a:spcPct val="120000"/>
              </a:lnSpc>
              <a:spcBef>
                <a:spcPts val="0"/>
              </a:spcBef>
            </a:pPr>
            <a:r>
              <a:rPr lang="sq-AL" sz="4900" dirty="0" smtClean="0"/>
              <a:t>Ещё в конце позапрошлого века в окрестностях Ташкента в многочисленных зарослях камыша (тугаях) вдоль рек и протоков Чирчика водились тигры.</a:t>
            </a:r>
          </a:p>
          <a:p>
            <a:pPr marL="0" indent="361950" algn="just">
              <a:lnSpc>
                <a:spcPct val="120000"/>
              </a:lnSpc>
              <a:spcBef>
                <a:spcPts val="0"/>
              </a:spcBef>
            </a:pPr>
            <a:r>
              <a:rPr lang="sq-AL" sz="4900" dirty="0" smtClean="0"/>
              <a:t>В Ташкенте ещё в 1895 году был создан «Туркестанский кружок любителей археологии», который ставил своей целью «изучение, описание и охрану памятников старины, находящихся в пределах Туркестанского края». Это научное общество на протяжении 20 лет (вплоть до 1916 года) издавало периодические бюллетени с научными статьями по истории края</a:t>
            </a:r>
            <a:r>
              <a:rPr lang="en-US" sz="4900" dirty="0" smtClean="0"/>
              <a:t>.</a:t>
            </a:r>
            <a:endParaRPr lang="sq-AL" sz="4900" dirty="0" smtClean="0"/>
          </a:p>
          <a:p>
            <a:pPr marL="0" indent="361950" algn="just">
              <a:lnSpc>
                <a:spcPct val="120000"/>
              </a:lnSpc>
              <a:spcBef>
                <a:spcPts val="0"/>
              </a:spcBef>
            </a:pPr>
            <a:r>
              <a:rPr lang="sq-AL" sz="4900" dirty="0" smtClean="0"/>
              <a:t>28 апреля 1870 года в Ташкенте вышел в свет первый номер газеты «Туркестанские ведомости», издававшейся до 1917 года.</a:t>
            </a:r>
          </a:p>
          <a:p>
            <a:pPr marL="0" indent="361950" algn="just">
              <a:lnSpc>
                <a:spcPct val="120000"/>
              </a:lnSpc>
              <a:spcBef>
                <a:spcPts val="0"/>
              </a:spcBef>
            </a:pPr>
            <a:r>
              <a:rPr lang="sq-AL" sz="4900" dirty="0" smtClean="0"/>
              <a:t>В июне 1870 года в Ташкенте была создана Туркестанская библиотека[39], впоследствии ставшая Национальной библиотекой Узбекистана им. Алишера Навои.</a:t>
            </a:r>
          </a:p>
          <a:p>
            <a:pPr marL="0" indent="361950" algn="just">
              <a:lnSpc>
                <a:spcPct val="120000"/>
              </a:lnSpc>
              <a:spcBef>
                <a:spcPts val="0"/>
              </a:spcBef>
            </a:pPr>
            <a:r>
              <a:rPr lang="sq-AL" sz="4900" dirty="0" smtClean="0"/>
              <a:t>В декабре 1874 года в Ташкенте был пущен городской водопровод.</a:t>
            </a:r>
          </a:p>
          <a:p>
            <a:pPr marL="0" indent="361950" algn="just">
              <a:lnSpc>
                <a:spcPct val="120000"/>
              </a:lnSpc>
              <a:spcBef>
                <a:spcPts val="0"/>
              </a:spcBef>
            </a:pPr>
            <a:r>
              <a:rPr lang="sq-AL" sz="4900" dirty="0" smtClean="0"/>
              <a:t>Ташкент, будучи четвёртым по численности населения городом Советского Союза, был вторым после Москвы по занимаемой им площади в силу особенности своей архитектуры (в основном одноэтажной застройки).</a:t>
            </a:r>
          </a:p>
          <a:p>
            <a:pPr marL="0" indent="361950" algn="just">
              <a:lnSpc>
                <a:spcPct val="120000"/>
              </a:lnSpc>
              <a:spcBef>
                <a:spcPts val="0"/>
              </a:spcBef>
            </a:pPr>
            <a:r>
              <a:rPr lang="sq-AL" sz="4900" dirty="0" smtClean="0"/>
              <a:t>Новый Ташкентский зоопарк был построен в 1997 году. Его площадь — около 23 га, здесь содержится свыше трех тысяч животных 415 видов.</a:t>
            </a:r>
          </a:p>
          <a:p>
            <a:pPr marL="0" indent="361950" algn="just">
              <a:lnSpc>
                <a:spcPct val="120000"/>
              </a:lnSpc>
              <a:spcBef>
                <a:spcPts val="0"/>
              </a:spcBef>
            </a:pPr>
            <a:r>
              <a:rPr lang="sq-AL" sz="4900" dirty="0" smtClean="0"/>
              <a:t>Интересно, что в 1983 году город праздновал свое 2000-летие, а в начале сентября 2009 года отпраздновали 2200-летие с момента основания города в связи с вновь обнаруженными археологическими артефактами.</a:t>
            </a:r>
          </a:p>
          <a:p>
            <a:pPr marL="0" indent="361950" algn="just">
              <a:lnSpc>
                <a:spcPct val="120000"/>
              </a:lnSpc>
              <a:spcBef>
                <a:spcPts val="0"/>
              </a:spcBef>
            </a:pPr>
            <a:r>
              <a:rPr lang="sq-AL" sz="4900" dirty="0" smtClean="0"/>
              <a:t>Впервые в истории телевидения передача по радио на расстояние изображения движущихся предметов с помощью только электронной схемы развертки изображения (без применения электро-механической развертки) было осуществлено 26 июля 1928 года в Ташкенте изобретателями Б. П. Грабовским и И. Ф. Белянским.</a:t>
            </a:r>
            <a:endParaRPr lang="sq-AL" sz="49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5000"/>
                                        <p:tgtEl>
                                          <p:spTgt spid="5">
                                            <p:txEl>
                                              <p:pRg st="1" end="1"/>
                                            </p:txEl>
                                          </p:spTgt>
                                        </p:tgtEl>
                                      </p:cBhvr>
                                    </p:animEffect>
                                  </p:childTnLst>
                                </p:cTn>
                              </p:par>
                            </p:childTnLst>
                          </p:cTn>
                        </p:par>
                        <p:par>
                          <p:cTn id="8" fill="hold">
                            <p:stCondLst>
                              <p:cond delay="5000"/>
                            </p:stCondLst>
                            <p:childTnLst>
                              <p:par>
                                <p:cTn id="9" presetID="22" presetClass="entr" presetSubtype="1" fill="hold"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wipe(up)">
                                      <p:cBhvr>
                                        <p:cTn id="11" dur="5000"/>
                                        <p:tgtEl>
                                          <p:spTgt spid="5">
                                            <p:txEl>
                                              <p:pRg st="2" end="2"/>
                                            </p:txEl>
                                          </p:spTgt>
                                        </p:tgtEl>
                                      </p:cBhvr>
                                    </p:animEffect>
                                  </p:childTnLst>
                                </p:cTn>
                              </p:par>
                            </p:childTnLst>
                          </p:cTn>
                        </p:par>
                        <p:par>
                          <p:cTn id="12" fill="hold">
                            <p:stCondLst>
                              <p:cond delay="10000"/>
                            </p:stCondLst>
                            <p:childTnLst>
                              <p:par>
                                <p:cTn id="13" presetID="22" presetClass="entr" presetSubtype="1" fill="hold" nodeType="after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wipe(up)">
                                      <p:cBhvr>
                                        <p:cTn id="15" dur="5000"/>
                                        <p:tgtEl>
                                          <p:spTgt spid="5">
                                            <p:txEl>
                                              <p:pRg st="3" end="3"/>
                                            </p:txEl>
                                          </p:spTgt>
                                        </p:tgtEl>
                                      </p:cBhvr>
                                    </p:animEffect>
                                  </p:childTnLst>
                                </p:cTn>
                              </p:par>
                            </p:childTnLst>
                          </p:cTn>
                        </p:par>
                        <p:par>
                          <p:cTn id="16" fill="hold">
                            <p:stCondLst>
                              <p:cond delay="15000"/>
                            </p:stCondLst>
                            <p:childTnLst>
                              <p:par>
                                <p:cTn id="17" presetID="22" presetClass="entr" presetSubtype="1" fill="hold"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wipe(up)">
                                      <p:cBhvr>
                                        <p:cTn id="19" dur="500"/>
                                        <p:tgtEl>
                                          <p:spTgt spid="5">
                                            <p:txEl>
                                              <p:pRg st="4" end="4"/>
                                            </p:txEl>
                                          </p:spTgt>
                                        </p:tgtEl>
                                      </p:cBhvr>
                                    </p:animEffect>
                                  </p:childTnLst>
                                </p:cTn>
                              </p:par>
                            </p:childTnLst>
                          </p:cTn>
                        </p:par>
                        <p:par>
                          <p:cTn id="20" fill="hold">
                            <p:stCondLst>
                              <p:cond delay="15500"/>
                            </p:stCondLst>
                            <p:childTnLst>
                              <p:par>
                                <p:cTn id="21" presetID="22" presetClass="entr" presetSubtype="1" fill="hold" nodeType="after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wipe(up)">
                                      <p:cBhvr>
                                        <p:cTn id="23" dur="5000"/>
                                        <p:tgtEl>
                                          <p:spTgt spid="5">
                                            <p:txEl>
                                              <p:pRg st="5" end="5"/>
                                            </p:txEl>
                                          </p:spTgt>
                                        </p:tgtEl>
                                      </p:cBhvr>
                                    </p:animEffect>
                                  </p:childTnLst>
                                </p:cTn>
                              </p:par>
                            </p:childTnLst>
                          </p:cTn>
                        </p:par>
                        <p:par>
                          <p:cTn id="24" fill="hold">
                            <p:stCondLst>
                              <p:cond delay="20500"/>
                            </p:stCondLst>
                            <p:childTnLst>
                              <p:par>
                                <p:cTn id="25" presetID="22" presetClass="entr" presetSubtype="1" fill="hold" nodeType="after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up)">
                                      <p:cBhvr>
                                        <p:cTn id="27" dur="5000"/>
                                        <p:tgtEl>
                                          <p:spTgt spid="5">
                                            <p:txEl>
                                              <p:pRg st="6" end="6"/>
                                            </p:txEl>
                                          </p:spTgt>
                                        </p:tgtEl>
                                      </p:cBhvr>
                                    </p:animEffect>
                                  </p:childTnLst>
                                </p:cTn>
                              </p:par>
                            </p:childTnLst>
                          </p:cTn>
                        </p:par>
                        <p:par>
                          <p:cTn id="28" fill="hold">
                            <p:stCondLst>
                              <p:cond delay="25500"/>
                            </p:stCondLst>
                            <p:childTnLst>
                              <p:par>
                                <p:cTn id="29" presetID="22" presetClass="entr" presetSubtype="1" fill="hold" nodeType="after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Effect transition="in" filter="wipe(up)">
                                      <p:cBhvr>
                                        <p:cTn id="31" dur="5000"/>
                                        <p:tgtEl>
                                          <p:spTgt spid="5">
                                            <p:txEl>
                                              <p:pRg st="7" end="7"/>
                                            </p:txEl>
                                          </p:spTgt>
                                        </p:tgtEl>
                                      </p:cBhvr>
                                    </p:animEffect>
                                  </p:childTnLst>
                                </p:cTn>
                              </p:par>
                            </p:childTnLst>
                          </p:cTn>
                        </p:par>
                        <p:par>
                          <p:cTn id="32" fill="hold">
                            <p:stCondLst>
                              <p:cond delay="30500"/>
                            </p:stCondLst>
                            <p:childTnLst>
                              <p:par>
                                <p:cTn id="33" presetID="22" presetClass="entr" presetSubtype="1" fill="hold" nodeType="after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wipe(up)">
                                      <p:cBhvr>
                                        <p:cTn id="35" dur="5000"/>
                                        <p:tgtEl>
                                          <p:spTgt spid="5">
                                            <p:txEl>
                                              <p:pRg st="8" end="8"/>
                                            </p:txEl>
                                          </p:spTgt>
                                        </p:tgtEl>
                                      </p:cBhvr>
                                    </p:animEffect>
                                  </p:childTnLst>
                                </p:cTn>
                              </p:par>
                            </p:childTnLst>
                          </p:cTn>
                        </p:par>
                        <p:par>
                          <p:cTn id="36" fill="hold">
                            <p:stCondLst>
                              <p:cond delay="35500"/>
                            </p:stCondLst>
                            <p:childTnLst>
                              <p:par>
                                <p:cTn id="37" presetID="22" presetClass="entr" presetSubtype="1" fill="hold" nodeType="after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animEffect transition="in" filter="wipe(up)">
                                      <p:cBhvr>
                                        <p:cTn id="39" dur="5000"/>
                                        <p:tgtEl>
                                          <p:spTgt spid="5">
                                            <p:txEl>
                                              <p:pRg st="9" end="9"/>
                                            </p:txEl>
                                          </p:spTgt>
                                        </p:tgtEl>
                                      </p:cBhvr>
                                    </p:animEffect>
                                  </p:childTnLst>
                                </p:cTn>
                              </p:par>
                            </p:childTnLst>
                          </p:cTn>
                        </p:par>
                        <p:par>
                          <p:cTn id="40" fill="hold">
                            <p:stCondLst>
                              <p:cond delay="40500"/>
                            </p:stCondLst>
                            <p:childTnLst>
                              <p:par>
                                <p:cTn id="41" presetID="22" presetClass="entr" presetSubtype="1" fill="hold" nodeType="after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wipe(up)">
                                      <p:cBhvr>
                                        <p:cTn id="43" dur="5000"/>
                                        <p:tgtEl>
                                          <p:spTgt spid="5">
                                            <p:txEl>
                                              <p:pRg st="10" end="10"/>
                                            </p:txEl>
                                          </p:spTgt>
                                        </p:tgtEl>
                                      </p:cBhvr>
                                    </p:animEffect>
                                  </p:childTnLst>
                                </p:cTn>
                              </p:par>
                            </p:childTnLst>
                          </p:cTn>
                        </p:par>
                        <p:par>
                          <p:cTn id="44" fill="hold">
                            <p:stCondLst>
                              <p:cond delay="45500"/>
                            </p:stCondLst>
                            <p:childTnLst>
                              <p:par>
                                <p:cTn id="45" presetID="22" presetClass="entr" presetSubtype="1" fill="hold" nodeType="after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animEffect transition="in" filter="wipe(up)">
                                      <p:cBhvr>
                                        <p:cTn id="47" dur="50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pPr algn="ctr">
              <a:buNone/>
            </a:pPr>
            <a:r>
              <a:rPr lang="ru-RU" dirty="0" smtClean="0"/>
              <a:t>Спасибо за внимания!  </a:t>
            </a:r>
          </a:p>
          <a:p>
            <a:pPr algn="ctr">
              <a:buNone/>
            </a:pPr>
            <a:endParaRPr lang="ru-RU" dirty="0" smtClean="0"/>
          </a:p>
          <a:p>
            <a:pPr algn="ctr">
              <a:buNone/>
            </a:pPr>
            <a:endParaRPr lang="ru-RU" dirty="0" smtClean="0"/>
          </a:p>
          <a:p>
            <a:pPr algn="ctr">
              <a:buNone/>
            </a:pPr>
            <a:endParaRPr lang="ru-RU" dirty="0" smtClean="0"/>
          </a:p>
          <a:p>
            <a:pPr algn="ctr">
              <a:buNone/>
            </a:pPr>
            <a:endParaRPr lang="ru-RU" dirty="0" smtClean="0"/>
          </a:p>
          <a:p>
            <a:pPr algn="ctr">
              <a:buNone/>
            </a:pPr>
            <a:endParaRPr lang="ru-RU" dirty="0" smtClean="0"/>
          </a:p>
          <a:p>
            <a:pPr algn="ctr">
              <a:buNone/>
            </a:pPr>
            <a:r>
              <a:rPr lang="en-US" dirty="0" smtClean="0"/>
              <a:t>Chirchik</a:t>
            </a:r>
            <a:r>
              <a:rPr lang="ru-RU" dirty="0" smtClean="0"/>
              <a:t> 2011®</a:t>
            </a:r>
            <a:r>
              <a:rPr lang="en-US" dirty="0" smtClean="0"/>
              <a:t>. </a:t>
            </a:r>
            <a:endParaRPr lang="ru-RU"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4" fill="hold" nodeType="after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calcmode="lin" valueType="num">
                                      <p:cBhvr additive="base">
                                        <p:cTn id="1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124</TotalTime>
  <Words>1745</Words>
  <Application>Microsoft Office PowerPoint</Application>
  <PresentationFormat>Экран (4:3)</PresentationFormat>
  <Paragraphs>211</Paragraphs>
  <Slides>18</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Метро</vt:lpstr>
      <vt:lpstr>Слайд 1</vt:lpstr>
      <vt:lpstr>TAШКЕНТ</vt:lpstr>
      <vt:lpstr>ТАШКЕНТ</vt:lpstr>
      <vt:lpstr>Физико-географическая характеристика</vt:lpstr>
      <vt:lpstr>Географическое положение и климат </vt:lpstr>
      <vt:lpstr>Экологическое состояние и население  </vt:lpstr>
      <vt:lpstr>Административное деление </vt:lpstr>
      <vt:lpstr>Экономика </vt:lpstr>
      <vt:lpstr>Транспорт </vt:lpstr>
      <vt:lpstr>Вид на Ташкент с воздуха</vt:lpstr>
      <vt:lpstr>Культура, образование и наука </vt:lpstr>
      <vt:lpstr>Чрезвычайные происшествия в городе</vt:lpstr>
      <vt:lpstr>Землетрясение 1966 года</vt:lpstr>
      <vt:lpstr>Террористический акт 1999 года </vt:lpstr>
      <vt:lpstr>Сносы сооружений и памятников </vt:lpstr>
      <vt:lpstr>Исторические события, связанные с городом </vt:lpstr>
      <vt:lpstr>Интересные факты </vt:lpstr>
      <vt:lpstr>Слайд 18</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Николай</cp:lastModifiedBy>
  <cp:revision>15</cp:revision>
  <dcterms:created xsi:type="dcterms:W3CDTF">2003-12-31T21:40:33Z</dcterms:created>
  <dcterms:modified xsi:type="dcterms:W3CDTF">2015-06-15T12:33:11Z</dcterms:modified>
</cp:coreProperties>
</file>