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1"/>
  </p:notesMasterIdLst>
  <p:sldIdLst>
    <p:sldId id="305" r:id="rId3"/>
    <p:sldId id="280" r:id="rId4"/>
    <p:sldId id="257" r:id="rId5"/>
    <p:sldId id="288" r:id="rId6"/>
    <p:sldId id="268" r:id="rId7"/>
    <p:sldId id="292" r:id="rId8"/>
    <p:sldId id="262" r:id="rId9"/>
    <p:sldId id="271" r:id="rId10"/>
    <p:sldId id="274" r:id="rId11"/>
    <p:sldId id="275" r:id="rId12"/>
    <p:sldId id="265" r:id="rId13"/>
    <p:sldId id="295" r:id="rId14"/>
    <p:sldId id="290" r:id="rId15"/>
    <p:sldId id="301" r:id="rId16"/>
    <p:sldId id="296" r:id="rId17"/>
    <p:sldId id="298" r:id="rId18"/>
    <p:sldId id="300" r:id="rId19"/>
    <p:sldId id="304" r:id="rId20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FFCC66"/>
    <a:srgbClr val="66FF99"/>
    <a:srgbClr val="003300"/>
    <a:srgbClr val="FF0000"/>
    <a:srgbClr val="666633"/>
    <a:srgbClr val="F43E76"/>
    <a:srgbClr val="99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743" autoAdjust="0"/>
    <p:restoredTop sz="94670" autoAdjust="0"/>
  </p:normalViewPr>
  <p:slideViewPr>
    <p:cSldViewPr>
      <p:cViewPr>
        <p:scale>
          <a:sx n="66" d="100"/>
          <a:sy n="66" d="100"/>
        </p:scale>
        <p:origin x="-246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89DF4A2-390B-4158-91CF-42A48CA5CD29}" type="datetimeFigureOut">
              <a:rPr lang="ru-RU"/>
              <a:pPr>
                <a:defRPr/>
              </a:pPr>
              <a:t>06.01.2011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083457-F6DA-4ED9-8E4E-0C3F08705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214374-CD7A-4C2C-B2AA-9D6E7EDE484A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58E0D7-9A5F-4E51-B86B-54695D690F3C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AC430-AE06-4E4F-AE24-BE9D3CE06741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C728B-4FED-4803-9069-215998985C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5B66E-FB94-495D-BD72-7F1AEECA5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8AD78-8FED-4DCE-850B-E6A19C650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54959-EF42-43BE-9543-ED51D8D2F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6AD7A-D4D0-4C26-B763-A39FBA59A3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4E5-0F26-488B-B2A9-849DCC2BA5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B02DD-76E9-4E4E-B20E-17E55B123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8BC87-BF0D-43D3-957C-CF781592D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8A9BE-3A6C-4C90-B62E-0AD6751E5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0DD51-464E-435C-856F-AD7BED2951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16401-73CC-454A-8E7C-EEC8FE651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2E78C-6423-4E56-88A1-3B9D888C95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4BE0D-6603-4F14-A93B-EFC619C01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B7129-E499-4D9C-B5C7-7C776A3B7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6FF75-A66B-4564-BB76-C000F9AED3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C4752-1274-45DB-B0DA-CA7C66BA5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02576-7259-497B-A281-8ED205C37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238FC-3E23-4B87-AC9F-2D9EE0A8F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1A482-335A-4533-8985-16E9FF9D8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B8271-D04E-4754-BFB3-8CE620067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07FDA-F249-445F-AF2B-71C595F61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F755C-A0E7-463B-9D08-56D9DD2AC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BF89B-691A-4414-B012-315C89EC2D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CF480-8EAC-46BE-8848-F70112CAF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9871848-849E-4BEE-A2E7-DD783E9B4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88CE4B8-03E6-4666-B554-363F05A5CF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71;\Desktop\&#1059;&#1088;&#1072;&#1083;\&#1059;&#1088;&#1072;&#1083;\&#1059;&#1088;&#1072;&#1083;.%20&#1056;&#1077;&#1083;&#1100;&#1077;&#1092;,%20&#1075;&#1077;&#1086;&#1083;&#1086;&#1075;&#1080;&#1095;&#1077;&#1089;&#1082;&#1086;&#1077;%20&#1089;&#1090;&#1088;&#1086;&#1077;&#1085;&#1080;&#1077;%20&#1080;%20&#1087;&#1086;&#1083;&#1077;&#1079;&#1085;&#1099;&#1077;%20&#1080;&#1089;&#1082;&#1086;&#1087;&#1072;&#1077;&#1084;&#1099;&#1077;\&#1059;&#1088;&#1072;&#1083;&#1100;&#1089;&#1082;&#1080;&#1077;%20&#1093;&#1088;&#1077;&#1073;&#1090;&#1099;.m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nordural.ru/image/1232476322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&#1059;&#1088;&#1072;&#1083;%208%20&#1082;&#1083;&#1072;&#1089;&#1089;%203.doc" TargetMode="Externa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Users\&#1071;\Desktop\&#1057;%20&#1088;&#1072;&#1073;&#1086;&#1095;&#1077;&#1075;&#1086;%20&#1089;&#1090;&#1086;&#1083;&#1072;\&#1059;&#1095;&#1080;&#1090;&#1077;&#1083;&#1100;&#1089;&#1082;&#1080;&#1081;%20&#1087;&#1086;&#1088;&#1090;&#1072;&#1083;\&#1059;&#1088;&#1072;&#1083;\&#1052;&#1080;&#1085;&#1077;&#1088;&#1072;&#1083;&#1086;&#1075;&#1080;&#1095;&#1077;&#1089;&#1082;&#1080;&#1081;%20&#1079;&#1072;&#1087;&#1086;&#1074;&#1077;&#1076;&#1085;&#1080;&#1082;_0001.wmv" TargetMode="External"/><Relationship Id="rId5" Type="http://schemas.openxmlformats.org/officeDocument/2006/relationships/hyperlink" Target="file:///C:\Users\&#1071;\Desktop\&#1059;&#1088;&#1072;&#1083;\&#1059;&#1088;&#1072;&#1083;\&#1059;&#1088;&#1072;&#1083;.%20&#1056;&#1077;&#1083;&#1100;&#1077;&#1092;,%20&#1075;&#1077;&#1086;&#1083;&#1086;&#1075;&#1080;&#1095;&#1077;&#1089;&#1082;&#1086;&#1077;%20&#1089;&#1090;&#1088;&#1086;&#1077;&#1085;&#1080;&#1077;%20&#1080;%20&#1087;&#1086;&#1083;&#1077;&#1079;&#1085;&#1099;&#1077;%20&#1080;&#1089;&#1082;&#1086;&#1087;&#1072;&#1077;&#1084;&#1099;&#1077;\&#1048;&#1083;&#1100;&#1084;&#1077;&#1085;&#1089;&#1082;&#1080;&#1081;%20&#1079;&#1072;&#1087;&#1086;&#1074;&#1077;&#1076;&#1085;&#1080;&#1082;.wmv" TargetMode="External"/><Relationship Id="rId4" Type="http://schemas.openxmlformats.org/officeDocument/2006/relationships/hyperlink" Target="&#1059;&#1088;&#1072;&#1083;%208%20&#1082;&#1083;&#1072;&#1089;&#1089;%202.doc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ru.wikipedia.org/wiki/%D0%A4%D0%B0%D0%B9%D0%BB:Emerald.png" TargetMode="Externa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search?p=3&amp;ed=1&amp;text=%D0%BF%D0%BE%D0%B4%D0%B5%D0%BB%D0%BE%D1%87%D0%BD%D1%8B%D0%B5%20%D0%BA%D0%B0%D0%BC%D0%BD%D0%B8%20%D1%83%D1%80%D0%B0%D0%BB%D0%B0&amp;spsite=fake-004-654836.ru&amp;img_url=dic.academic.ru/pictures/bse/jpg/0281353909.jpg&amp;rpt=simage" TargetMode="External"/><Relationship Id="rId11" Type="http://schemas.openxmlformats.org/officeDocument/2006/relationships/image" Target="../media/image25.jpe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700338" y="5527675"/>
            <a:ext cx="4319587" cy="584200"/>
          </a:xfrm>
          <a:prstGeom prst="rect">
            <a:avLst/>
          </a:prstGeom>
          <a:gradFill rotWithShape="1">
            <a:gsLst>
              <a:gs pos="0">
                <a:srgbClr val="C6D9F1"/>
              </a:gs>
              <a:gs pos="50000">
                <a:srgbClr val="FFFFFF"/>
              </a:gs>
              <a:gs pos="100000">
                <a:srgbClr val="C6D9F1"/>
              </a:gs>
            </a:gsLst>
            <a:lin ang="18900000" scaled="1"/>
          </a:gradFill>
          <a:ln w="15875">
            <a:solidFill>
              <a:srgbClr val="FF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/>
            <a:r>
              <a:rPr lang="ru-RU" sz="1600" b="1" i="1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Елагина  Любовь  Фёдоровна </a:t>
            </a:r>
          </a:p>
          <a:p>
            <a:pPr indent="449263"/>
            <a:r>
              <a:rPr lang="ru-RU" sz="1600" i="1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учитель географии высшей категории,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411413" y="333375"/>
          <a:ext cx="6337300" cy="1271588"/>
        </p:xfrm>
        <a:graphic>
          <a:graphicData uri="http://schemas.openxmlformats.org/drawingml/2006/table">
            <a:tbl>
              <a:tblPr/>
              <a:tblGrid>
                <a:gridCol w="6337300"/>
              </a:tblGrid>
              <a:tr h="127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Муниципальное образовательное учреждение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Затонская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  средняя общеобразовательная школа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Камско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 –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Устьинского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  района Республики  Татарстан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341" name="Picture 11" descr="D:\КАРТИНКИ\Коллекция картинок1\j028533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505200"/>
            <a:ext cx="2290763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2" descr="D:\Мои документы\Мои рисунки\P4130409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0750" y="1841500"/>
            <a:ext cx="2222500" cy="3175000"/>
          </a:xfrm>
          <a:prstGeom prst="rect">
            <a:avLst/>
          </a:prstGeom>
          <a:ln w="38100" cap="sq"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школа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52400" y="228600"/>
            <a:ext cx="2514600" cy="1536700"/>
          </a:xfrm>
          <a:prstGeom prst="rect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Уральские хребты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6629400" y="6248400"/>
            <a:ext cx="25146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Уральский хребет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/>
          <a:srcRect b="25194"/>
          <a:stretch>
            <a:fillRect/>
          </a:stretch>
        </p:blipFill>
        <p:spPr bwMode="auto">
          <a:xfrm>
            <a:off x="0" y="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114800" y="3048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/>
              <a:t>1800м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486400" y="14478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/>
              <a:t>1200м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7010400" y="12954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/>
              <a:t>1600м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1447800" y="8382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>
                <a:solidFill>
                  <a:srgbClr val="993300"/>
                </a:solidFill>
              </a:rPr>
              <a:t>Западный  склон</a:t>
            </a: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6781800" y="7620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>
                <a:solidFill>
                  <a:srgbClr val="993300"/>
                </a:solidFill>
              </a:rPr>
              <a:t>Восточный склон</a:t>
            </a:r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5334000" y="6858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>
                <a:solidFill>
                  <a:srgbClr val="993300"/>
                </a:solidFill>
              </a:rPr>
              <a:t>Главный хребет</a:t>
            </a:r>
          </a:p>
        </p:txBody>
      </p:sp>
      <p:sp>
        <p:nvSpPr>
          <p:cNvPr id="16393" name="Text Box 12"/>
          <p:cNvSpPr txBox="1">
            <a:spLocks noChangeArrowheads="1"/>
          </p:cNvSpPr>
          <p:nvPr/>
        </p:nvSpPr>
        <p:spPr bwMode="auto">
          <a:xfrm>
            <a:off x="914400" y="5867400"/>
            <a:ext cx="426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/>
              <a:t>Метаморфические и осадочные породы</a:t>
            </a:r>
          </a:p>
        </p:txBody>
      </p:sp>
      <p:sp>
        <p:nvSpPr>
          <p:cNvPr id="16394" name="Text Box 13"/>
          <p:cNvSpPr txBox="1">
            <a:spLocks noChangeArrowheads="1"/>
          </p:cNvSpPr>
          <p:nvPr/>
        </p:nvSpPr>
        <p:spPr bwMode="auto">
          <a:xfrm>
            <a:off x="6705600" y="58674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/>
              <a:t>Магматические и вул-канические породы</a:t>
            </a:r>
          </a:p>
        </p:txBody>
      </p:sp>
      <p:sp>
        <p:nvSpPr>
          <p:cNvPr id="16395" name="Text Box 16"/>
          <p:cNvSpPr txBox="1">
            <a:spLocks noChangeArrowheads="1"/>
          </p:cNvSpPr>
          <p:nvPr/>
        </p:nvSpPr>
        <p:spPr bwMode="auto">
          <a:xfrm>
            <a:off x="5334000" y="5638800"/>
            <a:ext cx="1295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Метаморфические породы</a:t>
            </a:r>
          </a:p>
        </p:txBody>
      </p:sp>
      <p:sp>
        <p:nvSpPr>
          <p:cNvPr id="16396" name="Text Box 17"/>
          <p:cNvSpPr txBox="1">
            <a:spLocks noChangeArrowheads="1"/>
          </p:cNvSpPr>
          <p:nvPr/>
        </p:nvSpPr>
        <p:spPr bwMode="auto">
          <a:xfrm rot="-5400000">
            <a:off x="-1454943" y="1759743"/>
            <a:ext cx="388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Восточно-Европейская равнина</a:t>
            </a:r>
          </a:p>
        </p:txBody>
      </p:sp>
      <p:sp>
        <p:nvSpPr>
          <p:cNvPr id="16397" name="Text Box 18"/>
          <p:cNvSpPr txBox="1">
            <a:spLocks noChangeArrowheads="1"/>
          </p:cNvSpPr>
          <p:nvPr/>
        </p:nvSpPr>
        <p:spPr bwMode="auto">
          <a:xfrm>
            <a:off x="3276600" y="4800600"/>
            <a:ext cx="685800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Pz</a:t>
            </a:r>
            <a:endParaRPr lang="ru-RU" sz="2800" b="1"/>
          </a:p>
        </p:txBody>
      </p:sp>
      <p:sp>
        <p:nvSpPr>
          <p:cNvPr id="16398" name="Text Box 19"/>
          <p:cNvSpPr txBox="1">
            <a:spLocks noChangeArrowheads="1"/>
          </p:cNvSpPr>
          <p:nvPr/>
        </p:nvSpPr>
        <p:spPr bwMode="auto">
          <a:xfrm>
            <a:off x="5638800" y="4800600"/>
            <a:ext cx="609600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Pt</a:t>
            </a:r>
            <a:endParaRPr lang="ru-RU" sz="2800" b="1"/>
          </a:p>
        </p:txBody>
      </p:sp>
      <p:sp>
        <p:nvSpPr>
          <p:cNvPr id="16399" name="Text Box 20"/>
          <p:cNvSpPr txBox="1">
            <a:spLocks noChangeArrowheads="1"/>
          </p:cNvSpPr>
          <p:nvPr/>
        </p:nvSpPr>
        <p:spPr bwMode="auto">
          <a:xfrm>
            <a:off x="7315200" y="4800600"/>
            <a:ext cx="609600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Pz</a:t>
            </a:r>
            <a:endParaRPr lang="ru-RU" sz="2800" b="1"/>
          </a:p>
        </p:txBody>
      </p:sp>
      <p:sp>
        <p:nvSpPr>
          <p:cNvPr id="16400" name="Text Box 21"/>
          <p:cNvSpPr txBox="1">
            <a:spLocks noChangeArrowheads="1"/>
          </p:cNvSpPr>
          <p:nvPr/>
        </p:nvSpPr>
        <p:spPr bwMode="auto">
          <a:xfrm rot="-5400000">
            <a:off x="7055644" y="2407444"/>
            <a:ext cx="3810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Западно-Сибирская равнина</a:t>
            </a:r>
          </a:p>
        </p:txBody>
      </p:sp>
      <p:sp>
        <p:nvSpPr>
          <p:cNvPr id="16401" name="Управляющая кнопка: в конец 1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72400" y="228600"/>
            <a:ext cx="381000" cy="304800"/>
          </a:xfrm>
          <a:prstGeom prst="actionButtonE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228600"/>
            <a:ext cx="6553200" cy="1066800"/>
          </a:xfrm>
        </p:spPr>
        <p:txBody>
          <a:bodyPr/>
          <a:lstStyle/>
          <a:p>
            <a:pPr eaLnBrk="1" hangingPunct="1"/>
            <a:r>
              <a:rPr lang="ru-RU" smtClean="0"/>
              <a:t>Схема Уральских гор</a:t>
            </a:r>
          </a:p>
        </p:txBody>
      </p:sp>
      <p:pic>
        <p:nvPicPr>
          <p:cNvPr id="17411" name="Picture 4" descr="File0117"/>
          <p:cNvPicPr>
            <a:picLocks noChangeAspect="1" noChangeArrowheads="1"/>
          </p:cNvPicPr>
          <p:nvPr/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0" y="0"/>
            <a:ext cx="2406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Line 7"/>
          <p:cNvSpPr>
            <a:spLocks noChangeShapeType="1"/>
          </p:cNvSpPr>
          <p:nvPr/>
        </p:nvSpPr>
        <p:spPr bwMode="auto">
          <a:xfrm>
            <a:off x="1371600" y="1447800"/>
            <a:ext cx="2286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Line 8"/>
          <p:cNvSpPr>
            <a:spLocks noChangeShapeType="1"/>
          </p:cNvSpPr>
          <p:nvPr/>
        </p:nvSpPr>
        <p:spPr bwMode="auto">
          <a:xfrm>
            <a:off x="914400" y="2209800"/>
            <a:ext cx="381000" cy="76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Line 10"/>
          <p:cNvSpPr>
            <a:spLocks noChangeShapeType="1"/>
          </p:cNvSpPr>
          <p:nvPr/>
        </p:nvSpPr>
        <p:spPr bwMode="auto">
          <a:xfrm flipV="1">
            <a:off x="762000" y="3810000"/>
            <a:ext cx="685800" cy="76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Line 11"/>
          <p:cNvSpPr>
            <a:spLocks noChangeShapeType="1"/>
          </p:cNvSpPr>
          <p:nvPr/>
        </p:nvSpPr>
        <p:spPr bwMode="auto">
          <a:xfrm flipV="1">
            <a:off x="990600" y="5257800"/>
            <a:ext cx="762000" cy="76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Text Box 13"/>
          <p:cNvSpPr txBox="1">
            <a:spLocks noChangeArrowheads="1"/>
          </p:cNvSpPr>
          <p:nvPr/>
        </p:nvSpPr>
        <p:spPr bwMode="auto">
          <a:xfrm>
            <a:off x="2743200" y="1447800"/>
            <a:ext cx="49530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 b="1">
                <a:solidFill>
                  <a:srgbClr val="33CC33"/>
                </a:solidFill>
              </a:rPr>
              <a:t>1.Пай-Хой</a:t>
            </a:r>
          </a:p>
          <a:p>
            <a:pPr algn="l">
              <a:spcBef>
                <a:spcPct val="50000"/>
              </a:spcBef>
            </a:pPr>
            <a:r>
              <a:rPr lang="ru-RU" sz="2800" b="1">
                <a:hlinkClick r:id="rId3" action="ppaction://hlinksldjump"/>
              </a:rPr>
              <a:t>2.Полярный Урал</a:t>
            </a:r>
            <a:endParaRPr lang="ru-RU" sz="2800" b="1"/>
          </a:p>
          <a:p>
            <a:pPr algn="l">
              <a:spcBef>
                <a:spcPct val="50000"/>
              </a:spcBef>
            </a:pPr>
            <a:r>
              <a:rPr lang="ru-RU" sz="2800" b="1">
                <a:hlinkClick r:id="rId4" action="ppaction://hlinksldjump"/>
              </a:rPr>
              <a:t>3.Приполярный Урал</a:t>
            </a:r>
            <a:endParaRPr lang="ru-RU" sz="2800" b="1"/>
          </a:p>
          <a:p>
            <a:pPr algn="l">
              <a:spcBef>
                <a:spcPct val="50000"/>
              </a:spcBef>
            </a:pPr>
            <a:r>
              <a:rPr lang="ru-RU" sz="2800" b="1">
                <a:hlinkClick r:id="rId5" action="ppaction://hlinksldjump"/>
              </a:rPr>
              <a:t>4.Северный Урал</a:t>
            </a:r>
            <a:endParaRPr lang="ru-RU" sz="2800" b="1"/>
          </a:p>
          <a:p>
            <a:pPr algn="l">
              <a:spcBef>
                <a:spcPct val="50000"/>
              </a:spcBef>
            </a:pPr>
            <a:r>
              <a:rPr lang="ru-RU" sz="2800" b="1">
                <a:hlinkClick r:id="rId6" action="ppaction://hlinksldjump"/>
              </a:rPr>
              <a:t>5.Средний Урал</a:t>
            </a:r>
            <a:endParaRPr lang="ru-RU" sz="2800" b="1"/>
          </a:p>
          <a:p>
            <a:pPr algn="l">
              <a:spcBef>
                <a:spcPct val="50000"/>
              </a:spcBef>
            </a:pPr>
            <a:r>
              <a:rPr lang="ru-RU" sz="2800" b="1">
                <a:hlinkClick r:id="rId7" action="ppaction://hlinksldjump"/>
              </a:rPr>
              <a:t>6. Южный Урал</a:t>
            </a:r>
            <a:endParaRPr lang="ru-RU" sz="2800" b="1"/>
          </a:p>
        </p:txBody>
      </p:sp>
      <p:sp>
        <p:nvSpPr>
          <p:cNvPr id="17417" name="WordArt 15"/>
          <p:cNvSpPr>
            <a:spLocks noChangeArrowheads="1" noChangeShapeType="1" noTextEdit="1"/>
          </p:cNvSpPr>
          <p:nvPr/>
        </p:nvSpPr>
        <p:spPr bwMode="auto">
          <a:xfrm>
            <a:off x="2057400" y="838200"/>
            <a:ext cx="1524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7418" name="WordArt 16"/>
          <p:cNvSpPr>
            <a:spLocks noChangeArrowheads="1" noChangeShapeType="1" noTextEdit="1"/>
          </p:cNvSpPr>
          <p:nvPr/>
        </p:nvSpPr>
        <p:spPr bwMode="auto">
          <a:xfrm>
            <a:off x="1447800" y="304800"/>
            <a:ext cx="762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7419" name="WordArt 17"/>
          <p:cNvSpPr>
            <a:spLocks noChangeArrowheads="1" noChangeShapeType="1" noTextEdit="1"/>
          </p:cNvSpPr>
          <p:nvPr/>
        </p:nvSpPr>
        <p:spPr bwMode="auto">
          <a:xfrm>
            <a:off x="1295400" y="1828800"/>
            <a:ext cx="114300" cy="261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17420" name="WordArt 18"/>
          <p:cNvSpPr>
            <a:spLocks noChangeArrowheads="1" noChangeShapeType="1" noTextEdit="1"/>
          </p:cNvSpPr>
          <p:nvPr/>
        </p:nvSpPr>
        <p:spPr bwMode="auto">
          <a:xfrm>
            <a:off x="762000" y="3048000"/>
            <a:ext cx="190500" cy="261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7421" name="WordArt 19"/>
          <p:cNvSpPr>
            <a:spLocks noChangeArrowheads="1" noChangeShapeType="1" noTextEdit="1"/>
          </p:cNvSpPr>
          <p:nvPr/>
        </p:nvSpPr>
        <p:spPr bwMode="auto">
          <a:xfrm>
            <a:off x="1447800" y="6096000"/>
            <a:ext cx="1524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17422" name="WordArt 20"/>
          <p:cNvSpPr>
            <a:spLocks noChangeArrowheads="1" noChangeShapeType="1" noTextEdit="1"/>
          </p:cNvSpPr>
          <p:nvPr/>
        </p:nvSpPr>
        <p:spPr bwMode="auto">
          <a:xfrm>
            <a:off x="914400" y="4343400"/>
            <a:ext cx="1905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Полярный Ур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WordArt 6"/>
          <p:cNvSpPr>
            <a:spLocks noChangeArrowheads="1" noChangeShapeType="1" noTextEdit="1"/>
          </p:cNvSpPr>
          <p:nvPr/>
        </p:nvSpPr>
        <p:spPr bwMode="auto">
          <a:xfrm>
            <a:off x="1981200" y="304800"/>
            <a:ext cx="502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Полярный Урал</a:t>
            </a:r>
          </a:p>
        </p:txBody>
      </p:sp>
      <p:sp>
        <p:nvSpPr>
          <p:cNvPr id="18436" name="Управляющая кнопка: домой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05800" y="6324600"/>
            <a:ext cx="457200" cy="53340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Вершины Приполярного Ура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52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WordArt 6"/>
          <p:cNvSpPr>
            <a:spLocks noChangeArrowheads="1" noChangeShapeType="1" noTextEdit="1"/>
          </p:cNvSpPr>
          <p:nvPr/>
        </p:nvSpPr>
        <p:spPr bwMode="auto">
          <a:xfrm>
            <a:off x="1752600" y="304800"/>
            <a:ext cx="52578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Приполярный Урал</a:t>
            </a:r>
          </a:p>
        </p:txBody>
      </p:sp>
      <p:sp>
        <p:nvSpPr>
          <p:cNvPr id="19460" name="Управляющая кнопка: домой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858000"/>
            <a:ext cx="533400" cy="45720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1" name="Управляющая кнопка: далее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228600"/>
            <a:ext cx="457200" cy="381000"/>
          </a:xfrm>
          <a:prstGeom prst="actionButtonForwardNex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Вершины Приполярного Ура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29718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8" descr="Гора Сабл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WordArt 11"/>
          <p:cNvSpPr>
            <a:spLocks noChangeArrowheads="1" noChangeShapeType="1" noTextEdit="1"/>
          </p:cNvSpPr>
          <p:nvPr/>
        </p:nvSpPr>
        <p:spPr bwMode="auto">
          <a:xfrm>
            <a:off x="1981200" y="304800"/>
            <a:ext cx="50292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Приполярный Урал</a:t>
            </a:r>
          </a:p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Гора  Сабля</a:t>
            </a:r>
          </a:p>
        </p:txBody>
      </p:sp>
      <p:sp>
        <p:nvSpPr>
          <p:cNvPr id="20485" name="Управляющая кнопка: домой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2000" y="6096000"/>
            <a:ext cx="381000" cy="38100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Северный Ур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WordArt 6"/>
          <p:cNvSpPr>
            <a:spLocks noChangeArrowheads="1" noChangeShapeType="1" noTextEdit="1"/>
          </p:cNvSpPr>
          <p:nvPr/>
        </p:nvSpPr>
        <p:spPr bwMode="auto">
          <a:xfrm>
            <a:off x="1981200" y="304800"/>
            <a:ext cx="502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Северный Урал</a:t>
            </a:r>
          </a:p>
        </p:txBody>
      </p:sp>
      <p:sp>
        <p:nvSpPr>
          <p:cNvPr id="21508" name="Управляющая кнопка: домой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6324600"/>
            <a:ext cx="457200" cy="53340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Средний Ур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WordArt 6"/>
          <p:cNvSpPr>
            <a:spLocks noChangeArrowheads="1" noChangeShapeType="1" noTextEdit="1"/>
          </p:cNvSpPr>
          <p:nvPr/>
        </p:nvSpPr>
        <p:spPr bwMode="auto">
          <a:xfrm>
            <a:off x="2895600" y="304800"/>
            <a:ext cx="502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Средний Урал</a:t>
            </a:r>
          </a:p>
        </p:txBody>
      </p:sp>
      <p:sp>
        <p:nvSpPr>
          <p:cNvPr id="22532" name="Управляющая кнопка: далее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2000" y="381000"/>
            <a:ext cx="609600" cy="304800"/>
          </a:xfrm>
          <a:prstGeom prst="actionButtonForwardNex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Средний Ур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WordArt 6"/>
          <p:cNvSpPr>
            <a:spLocks noChangeArrowheads="1" noChangeShapeType="1" noTextEdit="1"/>
          </p:cNvSpPr>
          <p:nvPr/>
        </p:nvSpPr>
        <p:spPr bwMode="auto">
          <a:xfrm>
            <a:off x="1828800" y="304800"/>
            <a:ext cx="5257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Средний Урал река Чусовая</a:t>
            </a:r>
          </a:p>
        </p:txBody>
      </p:sp>
      <p:sp>
        <p:nvSpPr>
          <p:cNvPr id="23556" name="Управляющая кнопка: домой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324600"/>
            <a:ext cx="304800" cy="30480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Низкие го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89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WordArt 6"/>
          <p:cNvSpPr>
            <a:spLocks noChangeArrowheads="1" noChangeShapeType="1" noTextEdit="1"/>
          </p:cNvSpPr>
          <p:nvPr/>
        </p:nvSpPr>
        <p:spPr bwMode="auto">
          <a:xfrm>
            <a:off x="1981200" y="304800"/>
            <a:ext cx="502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Arial"/>
                <a:cs typeface="Arial"/>
              </a:rPr>
              <a:t>Южный Урал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4" descr="http://nordural.ru/i0/i1222620107/m/09-01/123247632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85800"/>
            <a:ext cx="293846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Прямоугольник 5"/>
          <p:cNvSpPr>
            <a:spLocks noChangeArrowheads="1"/>
          </p:cNvSpPr>
          <p:nvPr/>
        </p:nvSpPr>
        <p:spPr bwMode="auto">
          <a:xfrm>
            <a:off x="381000" y="4267200"/>
            <a:ext cx="2667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Гора малых болванов </a:t>
            </a:r>
          </a:p>
        </p:txBody>
      </p:sp>
      <p:pic>
        <p:nvPicPr>
          <p:cNvPr id="25604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3048000"/>
            <a:ext cx="24288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21300" y="762000"/>
            <a:ext cx="3822700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Прямоугольник 8"/>
          <p:cNvSpPr>
            <a:spLocks noChangeArrowheads="1"/>
          </p:cNvSpPr>
          <p:nvPr/>
        </p:nvSpPr>
        <p:spPr bwMode="auto">
          <a:xfrm>
            <a:off x="5857875" y="3581400"/>
            <a:ext cx="3286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Палкинские каменные палатки.</a:t>
            </a:r>
          </a:p>
        </p:txBody>
      </p:sp>
      <p:sp>
        <p:nvSpPr>
          <p:cNvPr id="25607" name="Прямоугольник 9"/>
          <p:cNvSpPr>
            <a:spLocks noChangeArrowheads="1"/>
          </p:cNvSpPr>
          <p:nvPr/>
        </p:nvSpPr>
        <p:spPr bwMode="auto">
          <a:xfrm>
            <a:off x="2895600" y="6324600"/>
            <a:ext cx="2847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Чёртово городище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0"/>
            <a:ext cx="83311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Monotype Corsiva" pitchFamily="66" charset="0"/>
              </a:rPr>
              <a:t>Как  могли  образоваться такие  формы  рельефа?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CC3300"/>
                </a:solidFill>
                <a:hlinkClick r:id="rId2" action="ppaction://hlinkfile"/>
              </a:rPr>
              <a:t>Полезные ископаемые Урала</a:t>
            </a:r>
            <a:endParaRPr lang="ru-RU" sz="3200" b="1" smtClean="0">
              <a:solidFill>
                <a:srgbClr val="CC3300"/>
              </a:solidFill>
            </a:endParaRPr>
          </a:p>
        </p:txBody>
      </p:sp>
      <p:graphicFrame>
        <p:nvGraphicFramePr>
          <p:cNvPr id="51261" name="Group 61"/>
          <p:cNvGraphicFramePr>
            <a:graphicFrameLocks noGrp="1"/>
          </p:cNvGraphicFramePr>
          <p:nvPr>
            <p:ph idx="1"/>
          </p:nvPr>
        </p:nvGraphicFramePr>
        <p:xfrm>
          <a:off x="0" y="1066800"/>
          <a:ext cx="9144000" cy="5815013"/>
        </p:xfrm>
        <a:graphic>
          <a:graphicData uri="http://schemas.openxmlformats.org/drawingml/2006/table">
            <a:tbl>
              <a:tblPr/>
              <a:tblGrid>
                <a:gridCol w="2476500"/>
                <a:gridCol w="3397250"/>
                <a:gridCol w="3270250"/>
              </a:tblGrid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</a:rPr>
                        <a:t>Западный склон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</a:rPr>
                        <a:t>Главный хребет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</a:rPr>
                        <a:t>Восточный склон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Осадочные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Метаморфические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Магматические  и вулканические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925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Соли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Уголь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Известняк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Песчаник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Гнейс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Кварцит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Слюда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Горный Хрусталь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Драгоц. камни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Кристаллические сланцы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Железная руда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Платина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Золото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Серебро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Медь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Бокситы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Минералы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6645" name="Управляющая кнопка: в начало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53400" y="228600"/>
            <a:ext cx="533400" cy="304800"/>
          </a:xfrm>
          <a:prstGeom prst="actionButtonBeginning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Минералогический заповедник_0001.wmv">
            <a:hlinkClick r:id="" action="ppaction://media"/>
          </p:cNvPr>
          <p:cNvPicPr>
            <a:picLocks noRot="1" noChangeAspect="1" noChangeArrowheads="1"/>
          </p:cNvPicPr>
          <p:nvPr>
            <p:ph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-228600"/>
            <a:ext cx="9144000" cy="7086600"/>
          </a:xfrm>
        </p:spPr>
      </p:pic>
      <p:sp>
        <p:nvSpPr>
          <p:cNvPr id="27651" name="WordArt 6">
            <a:hlinkClick r:id="rId4" action="ppaction://hlinkfile"/>
          </p:cNvPr>
          <p:cNvSpPr>
            <a:spLocks noChangeArrowheads="1" noChangeShapeType="1" noTextEdit="1"/>
          </p:cNvSpPr>
          <p:nvPr/>
        </p:nvSpPr>
        <p:spPr bwMode="auto">
          <a:xfrm>
            <a:off x="1371600" y="762000"/>
            <a:ext cx="6477000" cy="480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Ильменский </a:t>
            </a:r>
          </a:p>
          <a:p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минералогический </a:t>
            </a:r>
          </a:p>
          <a:p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заповедник</a:t>
            </a:r>
          </a:p>
        </p:txBody>
      </p:sp>
      <p:sp>
        <p:nvSpPr>
          <p:cNvPr id="27652" name="Управляющая кнопка: фильм 4">
            <a:hlinkClick r:id="rId5" action="ppaction://hlinkfile" highlightClick="1"/>
          </p:cNvPr>
          <p:cNvSpPr>
            <a:spLocks noChangeArrowheads="1"/>
          </p:cNvSpPr>
          <p:nvPr/>
        </p:nvSpPr>
        <p:spPr bwMode="auto">
          <a:xfrm>
            <a:off x="7543800" y="457200"/>
            <a:ext cx="762000" cy="457200"/>
          </a:xfrm>
          <a:prstGeom prst="actionButtonMovi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6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32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632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http://upload.wikimedia.org/wikipedia/commons/thumb/6/6a/Emerald.png/150px-Emerald.pn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4267200"/>
            <a:ext cx="1000125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Рисунок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685800"/>
            <a:ext cx="20955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Прямоугольник 4"/>
          <p:cNvSpPr>
            <a:spLocks noChangeArrowheads="1"/>
          </p:cNvSpPr>
          <p:nvPr/>
        </p:nvSpPr>
        <p:spPr bwMode="auto">
          <a:xfrm>
            <a:off x="381000" y="3200400"/>
            <a:ext cx="259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Monotype Corsiva" pitchFamily="66" charset="0"/>
              </a:rPr>
              <a:t>горный хрусталь</a:t>
            </a:r>
          </a:p>
        </p:txBody>
      </p:sp>
      <p:pic>
        <p:nvPicPr>
          <p:cNvPr id="6" name="Рисунок 5" descr="http://im3-tub.yandex.net/i?id=7381481&amp;tov=3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3505200"/>
            <a:ext cx="205740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678" name="Rectangle 2"/>
          <p:cNvSpPr>
            <a:spLocks noChangeArrowheads="1"/>
          </p:cNvSpPr>
          <p:nvPr/>
        </p:nvSpPr>
        <p:spPr bwMode="auto">
          <a:xfrm rot="10800000" flipV="1">
            <a:off x="6705600" y="4953000"/>
            <a:ext cx="22145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endParaRPr lang="ru-RU"/>
          </a:p>
          <a:p>
            <a:pPr algn="l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Халцедон </a:t>
            </a:r>
            <a:endParaRPr lang="ru-RU" sz="2800" b="1">
              <a:solidFill>
                <a:srgbClr val="7030A0"/>
              </a:solidFill>
              <a:latin typeface="Monotype Corsiva" pitchFamily="66" charset="0"/>
            </a:endParaRPr>
          </a:p>
          <a:p>
            <a:pPr algn="l" eaLnBrk="0" hangingPunct="0"/>
            <a:endParaRPr lang="ru-RU"/>
          </a:p>
        </p:txBody>
      </p:sp>
      <p:pic>
        <p:nvPicPr>
          <p:cNvPr id="28679" name="Рисунок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34200" y="838200"/>
            <a:ext cx="1752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Прямоугольник 9"/>
          <p:cNvSpPr>
            <a:spLocks noChangeArrowheads="1"/>
          </p:cNvSpPr>
          <p:nvPr/>
        </p:nvSpPr>
        <p:spPr bwMode="auto">
          <a:xfrm>
            <a:off x="6553200" y="2362200"/>
            <a:ext cx="1785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Monotype Corsiva" pitchFamily="66" charset="0"/>
              </a:rPr>
              <a:t>родонит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810000" y="990600"/>
            <a:ext cx="1752600" cy="1962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05400" y="4724400"/>
            <a:ext cx="1543050" cy="1928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683" name="Rectangle 4"/>
          <p:cNvSpPr>
            <a:spLocks noChangeArrowheads="1"/>
          </p:cNvSpPr>
          <p:nvPr/>
        </p:nvSpPr>
        <p:spPr bwMode="auto">
          <a:xfrm>
            <a:off x="3962400" y="3352800"/>
            <a:ext cx="171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авантюрин</a:t>
            </a:r>
            <a:endParaRPr lang="ru-RU" sz="2800" b="1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28684" name="Rectangle 1"/>
          <p:cNvSpPr>
            <a:spLocks noChangeArrowheads="1"/>
          </p:cNvSpPr>
          <p:nvPr/>
        </p:nvSpPr>
        <p:spPr bwMode="auto">
          <a:xfrm>
            <a:off x="762000" y="5715000"/>
            <a:ext cx="2209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Кристаллы изумруда</a:t>
            </a:r>
            <a:endParaRPr lang="ru-RU" sz="2800" b="1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23" name="Picture 11" descr="C:\Documents and Settings\user\Рабочий стол\Самоцветы Урала\-926361428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57200" y="3810000"/>
            <a:ext cx="2601408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033231" y="0"/>
            <a:ext cx="687560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>Драгоценные камни и самоцветы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user\Рабочий стол\Самоцветы Урала\biruza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876300" y="-76200"/>
            <a:ext cx="21336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1066800" y="2667000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Monotype Corsiva" pitchFamily="66" charset="0"/>
              </a:rPr>
              <a:t>Бирюза</a:t>
            </a:r>
          </a:p>
        </p:txBody>
      </p:sp>
      <p:pic>
        <p:nvPicPr>
          <p:cNvPr id="4" name="Picture 3" descr="C:\Documents and Settings\user\Рабочий стол\ph0477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8200" y="3200400"/>
            <a:ext cx="2114593" cy="2649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762000" y="6019800"/>
            <a:ext cx="2209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Monotype Corsiva" pitchFamily="66" charset="0"/>
              </a:rPr>
              <a:t>Александрит</a:t>
            </a:r>
          </a:p>
        </p:txBody>
      </p:sp>
      <p:pic>
        <p:nvPicPr>
          <p:cNvPr id="6" name="Picture 2" descr="C:\Documents and Settings\user\Рабочий стол\Самоцветы Урала\sapphir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29200" y="304800"/>
            <a:ext cx="3607908" cy="2514600"/>
          </a:xfrm>
          <a:prstGeom prst="rect">
            <a:avLst/>
          </a:prstGeom>
          <a:ln w="15875" cmpd="sng">
            <a:solidFill>
              <a:srgbClr val="0070C0"/>
            </a:solidFill>
          </a:ln>
          <a:effectLst>
            <a:softEdge rad="112500"/>
          </a:effectLst>
        </p:spPr>
      </p:pic>
      <p:pic>
        <p:nvPicPr>
          <p:cNvPr id="7" name="Picture 6" descr="C:\Documents and Settings\user\Рабочий стол\%D0%A0%D1%83%D0%B1%D0%B8%D0%BD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5000" y="3352800"/>
            <a:ext cx="2633428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638800" y="2743200"/>
            <a:ext cx="2412384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  <a:cs typeface="Tahoma" pitchFamily="34" charset="0"/>
              </a:rPr>
              <a:t>Сапфир</a:t>
            </a:r>
            <a:endParaRPr lang="ru-RU" sz="2800" dirty="0"/>
          </a:p>
        </p:txBody>
      </p:sp>
      <p:sp>
        <p:nvSpPr>
          <p:cNvPr id="29705" name="TextBox 8"/>
          <p:cNvSpPr txBox="1">
            <a:spLocks noChangeArrowheads="1"/>
          </p:cNvSpPr>
          <p:nvPr/>
        </p:nvSpPr>
        <p:spPr bwMode="auto">
          <a:xfrm>
            <a:off x="5715000" y="6019800"/>
            <a:ext cx="2971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Monotype Corsiva" pitchFamily="66" charset="0"/>
              </a:rPr>
              <a:t>Рубин</a:t>
            </a:r>
          </a:p>
        </p:txBody>
      </p:sp>
      <p:pic>
        <p:nvPicPr>
          <p:cNvPr id="29706" name="Picture 3" descr="http://yoursmileys.ru/gsmile/gem/g1104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2895600"/>
            <a:ext cx="24892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784600" y="5029200"/>
            <a:ext cx="13716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Алмаз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33231" y="0"/>
            <a:ext cx="68756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spc="5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latin typeface="Monotype Corsiva" pitchFamily="66" charset="0"/>
              </a:rPr>
              <a:t>Драгоценные камни и самоцветы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7600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>
                <a:ln w="11430"/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Необычайной красотой расцветок выделяются </a:t>
            </a:r>
            <a:r>
              <a:rPr lang="ru-RU" sz="3200" b="1" i="1" dirty="0">
                <a:ln w="11430"/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поделочные камни Урала: </a:t>
            </a:r>
          </a:p>
          <a:p>
            <a:pPr>
              <a:defRPr/>
            </a:pPr>
            <a:r>
              <a:rPr lang="ru-RU" sz="3200" b="1" i="1" dirty="0">
                <a:ln w="11430"/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ru-RU" sz="3200" b="1" i="1" dirty="0">
                <a:ln w="11430"/>
                <a:solidFill>
                  <a:srgbClr val="F43E76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яшмы,     мраморы,   пёстрые змеевики</a:t>
            </a:r>
            <a:r>
              <a:rPr lang="ru-RU" sz="3200" b="1" dirty="0">
                <a:ln w="11430"/>
                <a:solidFill>
                  <a:srgbClr val="9933FF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3200" b="1" dirty="0">
              <a:ln w="1143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ru-RU" sz="3200" b="1" dirty="0">
                <a:ln w="11430"/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Но особенно ценится:</a:t>
            </a:r>
          </a:p>
          <a:p>
            <a:pPr>
              <a:defRPr/>
            </a:pPr>
            <a:r>
              <a:rPr lang="ru-RU" sz="3200" b="1" dirty="0">
                <a:ln w="11430"/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i="1" dirty="0">
                <a:ln w="11430"/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зелёный узорчатый </a:t>
            </a:r>
            <a:r>
              <a:rPr lang="ru-RU" sz="3200" b="1" i="1" dirty="0">
                <a:ln w="11430"/>
                <a:solidFill>
                  <a:srgbClr val="F43E76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малахит</a:t>
            </a:r>
            <a:r>
              <a:rPr lang="ru-RU" sz="3200" b="1" dirty="0">
                <a:ln w="11430"/>
                <a:solidFill>
                  <a:srgbClr val="F43E76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>
                <a:ln w="11430"/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 </a:t>
            </a:r>
            <a:r>
              <a:rPr lang="ru-RU" sz="3200" b="1" i="1" dirty="0" err="1">
                <a:ln w="11430"/>
                <a:solidFill>
                  <a:srgbClr val="F43E76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розовый</a:t>
            </a:r>
            <a:r>
              <a:rPr lang="ru-RU" sz="3200" b="1" i="1" dirty="0">
                <a:ln w="11430"/>
                <a:solidFill>
                  <a:srgbClr val="F43E76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орлец</a:t>
            </a:r>
            <a:r>
              <a:rPr lang="ru-RU" sz="2400" b="1" dirty="0">
                <a:ln w="11430"/>
                <a:solidFill>
                  <a:srgbClr val="7030A0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. </a:t>
            </a:r>
            <a:endParaRPr lang="ru-RU" sz="2400" b="1" dirty="0">
              <a:ln w="11430"/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5" name="Picture 1" descr="C:\Documents and Settings\user\Рабочий стол\Самоцветы Урала\37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133600"/>
            <a:ext cx="2643188" cy="1547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Documents and Settings\user\Рабочий стол\Самоцветы Урала\1253641187_a-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905000"/>
            <a:ext cx="2714625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C:\Documents and Settings\user\Рабочий стол\Самоцветы Урала\fde166388f2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2214563"/>
            <a:ext cx="2714625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C:\Documents and Settings\user\Рабочий стол\Самоцветы Урала\Malahit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4114800"/>
            <a:ext cx="2714625" cy="1643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C:\Documents and Settings\user\Рабочий стол\родонит\hm12_1_18_9_2_bi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4191000"/>
            <a:ext cx="2714625" cy="1666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" descr="C:\Documents and Settings\user\Рабочий стол\Самоцветы Урала\37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" y="2281238"/>
            <a:ext cx="2643188" cy="1547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C:\Documents and Settings\user\Рабочий стол\Самоцветы Урала\1253641187_a-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2052638"/>
            <a:ext cx="2714625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 descr="C:\Documents and Settings\user\Рабочий стол\Самоцветы Урала\fde166388f2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2362200"/>
            <a:ext cx="2714625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Самоцветы Урала\sapphir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1714500"/>
            <a:ext cx="5591175" cy="4000500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Documents and Settings\user\Рабочий стол\Самоцветы Урала\n1771608138_33462_4817826-web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914400"/>
            <a:ext cx="6643688" cy="4983163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4100" name="Picture 4" descr="C:\Documents and Settings\user\Рабочий стол\Самоцветы Урала\5068d55625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5450" y="1928813"/>
            <a:ext cx="431323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C:\Documents and Settings\user\Рабочий стол\Самоцветы Урала\1251981290_Kol_co_s_brilliantami_i_sapfirom_iz_zolota_585_proby_bril_yantik_korun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1905000"/>
            <a:ext cx="42862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C:\Documents and Settings\user\Рабочий стол\Самоцветы Урала\Безымянный16.bm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1981200"/>
            <a:ext cx="4214813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C:\Documents and Settings\user\Рабочий стол\Самоцветы Урала\1239307906_2362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2133600"/>
            <a:ext cx="371475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C:\Documents and Settings\user\Рабочий стол\Самоцветы Урала\1239307905_272324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95800" y="2057400"/>
            <a:ext cx="388143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1" descr="C:\Documents and Settings\user\Рабочий стол\Самоцветы Урала\logansapphire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4800" y="2057400"/>
            <a:ext cx="4229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 descr="C:\Documents and Settings\user\Рабочий стол\Самоцветы Урала\ANIMATIONS77818VIGNETTE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7200" y="2209800"/>
            <a:ext cx="4071938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3" descr="C:\Documents and Settings\user\Рабочий стол\Самоцветы Урала\06-1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495800" y="1981200"/>
            <a:ext cx="4022725" cy="427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4" descr="C:\Documents and Settings\user\Рабочий стол\Самоцветы Урала\ecfe478ce145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8600" y="914400"/>
            <a:ext cx="8358188" cy="5500688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" y="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ru-RU" sz="4400" b="1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Bookman Old Style" pitchFamily="18" charset="0"/>
                <a:ea typeface="Times New Roman" pitchFamily="18" charset="0"/>
              </a:rPr>
              <a:t>Современные изделия с сапфирами</a:t>
            </a:r>
            <a:endParaRPr lang="ru-RU" sz="4400" b="1" cap="all" dirty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0"/>
                            </p:stCondLst>
                            <p:childTnLst>
                              <p:par>
                                <p:cTn id="4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500"/>
                            </p:stCondLst>
                            <p:childTnLst>
                              <p:par>
                                <p:cTn id="4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</TotalTime>
  <Words>199</Words>
  <Application>Microsoft Office PowerPoint</Application>
  <PresentationFormat>Экран (4:3)</PresentationFormat>
  <Paragraphs>102</Paragraphs>
  <Slides>18</Slides>
  <Notes>3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Times New Roman</vt:lpstr>
      <vt:lpstr>Arial Unicode MS</vt:lpstr>
      <vt:lpstr>Monotype Corsiva</vt:lpstr>
      <vt:lpstr>Оформление по умолчанию</vt:lpstr>
      <vt:lpstr>1_Оформление по умолчанию</vt:lpstr>
      <vt:lpstr>Слайд 1</vt:lpstr>
      <vt:lpstr>Слайд 2</vt:lpstr>
      <vt:lpstr>Слайд 3</vt:lpstr>
      <vt:lpstr>Схема Уральских гор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Полезные ископаемые Урала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www.PHILka.RU</cp:lastModifiedBy>
  <cp:revision>40</cp:revision>
  <cp:lastPrinted>1601-01-01T00:00:00Z</cp:lastPrinted>
  <dcterms:created xsi:type="dcterms:W3CDTF">1601-01-01T00:00:00Z</dcterms:created>
  <dcterms:modified xsi:type="dcterms:W3CDTF">2011-01-06T08:49:22Z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