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5" r:id="rId22"/>
    <p:sldId id="276"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60" autoAdjust="0"/>
    <p:restoredTop sz="94660"/>
  </p:normalViewPr>
  <p:slideViewPr>
    <p:cSldViewPr>
      <p:cViewPr varScale="1">
        <p:scale>
          <a:sx n="93" d="100"/>
          <a:sy n="93" d="100"/>
        </p:scale>
        <p:origin x="-132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08DD0B1D-9E17-423F-873C-0B18A6D66B0C}" type="datetimeFigureOut">
              <a:rPr lang="ru-RU"/>
              <a:pPr>
                <a:defRPr/>
              </a:pPr>
              <a:t>15.04.2011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0B1D07C-729C-4840-81EC-BEE8E544AF9B}"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A3AB173-D618-4F7A-BF73-80E226CC6CC6}" type="datetimeFigureOut">
              <a:rPr lang="ru-RU"/>
              <a:pPr>
                <a:defRPr/>
              </a:pPr>
              <a:t>15.04.2011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625F105-B9E7-4025-99C4-B326CB8DA57D}"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035F5A45-A68A-46BD-AF95-B3F635ACA1C9}" type="datetimeFigureOut">
              <a:rPr lang="ru-RU"/>
              <a:pPr>
                <a:defRPr/>
              </a:pPr>
              <a:t>15.04.2011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3AEFBC4-F4EA-4BC6-AD22-404D9A297E36}"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0FA003B-7A84-4396-9DA0-0ED84B869EDB}" type="datetimeFigureOut">
              <a:rPr lang="ru-RU"/>
              <a:pPr>
                <a:defRPr/>
              </a:pPr>
              <a:t>15.04.2011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26B35F8-E552-44D1-A285-D24B8F6939C9}"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04A7E07-1C59-43ED-8748-FA5D04E9E051}" type="datetimeFigureOut">
              <a:rPr lang="ru-RU"/>
              <a:pPr>
                <a:defRPr/>
              </a:pPr>
              <a:t>15.04.2011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0F68EAD-5DE1-4CBD-AAF5-829ACF8BA41B}"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D19C884-5771-49BD-80AC-99A99E50B07D}" type="datetimeFigureOut">
              <a:rPr lang="ru-RU"/>
              <a:pPr>
                <a:defRPr/>
              </a:pPr>
              <a:t>15.04.2011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2F2AF5A-8966-465F-A79E-62A1A38C20B8}"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D475994-2CDE-4FA2-BC95-91657D7A9551}" type="datetimeFigureOut">
              <a:rPr lang="ru-RU"/>
              <a:pPr>
                <a:defRPr/>
              </a:pPr>
              <a:t>15.04.2011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3F5152E1-DFFF-4E00-A457-0E3B18243707}"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881ED65-E40E-4345-9EA2-181B119044BE}" type="datetimeFigureOut">
              <a:rPr lang="ru-RU"/>
              <a:pPr>
                <a:defRPr/>
              </a:pPr>
              <a:t>15.04.2011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288F848-BE52-432B-8A1D-FBAEC7668BD2}"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12CAC04-4BB8-4F46-8388-BC494E616A67}" type="datetimeFigureOut">
              <a:rPr lang="ru-RU"/>
              <a:pPr>
                <a:defRPr/>
              </a:pPr>
              <a:t>15.04.2011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C059772-943C-4360-AFE3-A88BBC896C53}"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207688F-8405-44D4-A676-6E92C6B0BFA3}" type="datetimeFigureOut">
              <a:rPr lang="ru-RU"/>
              <a:pPr>
                <a:defRPr/>
              </a:pPr>
              <a:t>15.04.2011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3A2AA6B-06A0-49B2-BE9C-A4654B377261}" type="slidenum">
              <a:rPr lang="ru-RU"/>
              <a:pPr>
                <a:defRPr/>
              </a:pPr>
              <a:t>‹#›</a:t>
            </a:fld>
            <a:endParaRPr lang="ru-RU"/>
          </a:p>
        </p:txBody>
      </p:sp>
    </p:spTree>
  </p:cSld>
  <p:clrMapOvr>
    <a:masterClrMapping/>
  </p:clrMapOvr>
  <p:transition spd="slow">
    <p:dissolve/>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9E7F972-E6A5-4BAB-92FD-3EECB5EBFDEE}" type="datetimeFigureOut">
              <a:rPr lang="ru-RU"/>
              <a:pPr>
                <a:defRPr/>
              </a:pPr>
              <a:t>15.04.2011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4B6CE0F-5F2F-4881-AD17-D51E963B4AA7}" type="slidenum">
              <a:rPr lang="ru-RU"/>
              <a:pPr>
                <a:defRPr/>
              </a:pPr>
              <a:t>‹#›</a:t>
            </a:fld>
            <a:endParaRPr lang="ru-RU"/>
          </a:p>
        </p:txBody>
      </p:sp>
    </p:spTree>
  </p:cSld>
  <p:clrMapOvr>
    <a:masterClrMapping/>
  </p:clrMapOvr>
  <p:transition spd="slow">
    <p:dissolve/>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6000" r="-6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18C5405-8F39-47E6-A109-BADC2D2FF237}" type="datetimeFigureOut">
              <a:rPr lang="ru-RU"/>
              <a:pPr>
                <a:defRPr/>
              </a:pPr>
              <a:t>15.04.2011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B47287CB-62D5-4628-8DC3-86680A625AA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dissolve/>
    <p:sndAc>
      <p:stSnd>
        <p:snd r:embed="rId13" name="chimes.wav"/>
      </p:stSnd>
    </p:sndAc>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24.xml"/><Relationship Id="rId3" Type="http://schemas.openxmlformats.org/officeDocument/2006/relationships/slide" Target="slide3.xml"/><Relationship Id="rId7" Type="http://schemas.openxmlformats.org/officeDocument/2006/relationships/slide" Target="slide11.xml"/><Relationship Id="rId12" Type="http://schemas.openxmlformats.org/officeDocument/2006/relationships/slide" Target="slide23.xml"/><Relationship Id="rId2" Type="http://schemas.openxmlformats.org/officeDocument/2006/relationships/audio" Target="../media/audio1.wav"/><Relationship Id="rId16" Type="http://schemas.openxmlformats.org/officeDocument/2006/relationships/slide" Target="slide30.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20.xml"/><Relationship Id="rId5" Type="http://schemas.openxmlformats.org/officeDocument/2006/relationships/slide" Target="slide6.xml"/><Relationship Id="rId15" Type="http://schemas.openxmlformats.org/officeDocument/2006/relationships/slide" Target="slide27.xml"/><Relationship Id="rId10" Type="http://schemas.openxmlformats.org/officeDocument/2006/relationships/slide" Target="slide19.xml"/><Relationship Id="rId4" Type="http://schemas.openxmlformats.org/officeDocument/2006/relationships/slide" Target="slide4.xml"/><Relationship Id="rId9" Type="http://schemas.openxmlformats.org/officeDocument/2006/relationships/slide" Target="slide17.xml"/><Relationship Id="rId14" Type="http://schemas.openxmlformats.org/officeDocument/2006/relationships/slide" Target="slide2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26" Type="http://schemas.openxmlformats.org/officeDocument/2006/relationships/image" Target="../media/image54.jpeg"/><Relationship Id="rId3" Type="http://schemas.openxmlformats.org/officeDocument/2006/relationships/image" Target="../media/image31.jpeg"/><Relationship Id="rId21" Type="http://schemas.openxmlformats.org/officeDocument/2006/relationships/image" Target="../media/image49.jpeg"/><Relationship Id="rId34" Type="http://schemas.openxmlformats.org/officeDocument/2006/relationships/image" Target="../media/image62.jpeg"/><Relationship Id="rId7" Type="http://schemas.openxmlformats.org/officeDocument/2006/relationships/image" Target="../media/image35.jpeg"/><Relationship Id="rId12" Type="http://schemas.openxmlformats.org/officeDocument/2006/relationships/image" Target="../media/image40.jpeg"/><Relationship Id="rId17" Type="http://schemas.openxmlformats.org/officeDocument/2006/relationships/image" Target="../media/image45.jpeg"/><Relationship Id="rId25" Type="http://schemas.openxmlformats.org/officeDocument/2006/relationships/image" Target="../media/image53.jpeg"/><Relationship Id="rId33" Type="http://schemas.openxmlformats.org/officeDocument/2006/relationships/image" Target="../media/image61.jpeg"/><Relationship Id="rId38" Type="http://schemas.openxmlformats.org/officeDocument/2006/relationships/image" Target="../media/image66.jpeg"/><Relationship Id="rId2" Type="http://schemas.openxmlformats.org/officeDocument/2006/relationships/audio" Target="../media/audio1.wav"/><Relationship Id="rId16" Type="http://schemas.openxmlformats.org/officeDocument/2006/relationships/image" Target="../media/image44.jpeg"/><Relationship Id="rId20" Type="http://schemas.openxmlformats.org/officeDocument/2006/relationships/image" Target="../media/image48.jpeg"/><Relationship Id="rId29"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9.jpeg"/><Relationship Id="rId24" Type="http://schemas.openxmlformats.org/officeDocument/2006/relationships/image" Target="../media/image52.jpeg"/><Relationship Id="rId32" Type="http://schemas.openxmlformats.org/officeDocument/2006/relationships/image" Target="../media/image60.jpeg"/><Relationship Id="rId37" Type="http://schemas.openxmlformats.org/officeDocument/2006/relationships/image" Target="../media/image65.jpeg"/><Relationship Id="rId5" Type="http://schemas.openxmlformats.org/officeDocument/2006/relationships/image" Target="../media/image33.jpeg"/><Relationship Id="rId15" Type="http://schemas.openxmlformats.org/officeDocument/2006/relationships/image" Target="../media/image43.jpeg"/><Relationship Id="rId23" Type="http://schemas.openxmlformats.org/officeDocument/2006/relationships/image" Target="../media/image51.jpeg"/><Relationship Id="rId28" Type="http://schemas.openxmlformats.org/officeDocument/2006/relationships/image" Target="../media/image56.jpeg"/><Relationship Id="rId36" Type="http://schemas.openxmlformats.org/officeDocument/2006/relationships/image" Target="../media/image64.jpeg"/><Relationship Id="rId10" Type="http://schemas.openxmlformats.org/officeDocument/2006/relationships/image" Target="../media/image38.jpeg"/><Relationship Id="rId19" Type="http://schemas.openxmlformats.org/officeDocument/2006/relationships/image" Target="../media/image47.jpeg"/><Relationship Id="rId31" Type="http://schemas.openxmlformats.org/officeDocument/2006/relationships/image" Target="../media/image59.jpe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 Id="rId22" Type="http://schemas.openxmlformats.org/officeDocument/2006/relationships/image" Target="../media/image50.jpeg"/><Relationship Id="rId27" Type="http://schemas.openxmlformats.org/officeDocument/2006/relationships/image" Target="../media/image55.jpeg"/><Relationship Id="rId30" Type="http://schemas.openxmlformats.org/officeDocument/2006/relationships/image" Target="../media/image58.jpeg"/><Relationship Id="rId35"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6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Новая папка\Анаит\Картинки\История\Японская культура\1.jpg"/>
          <p:cNvPicPr>
            <a:picLocks noChangeAspect="1" noChangeArrowheads="1"/>
          </p:cNvPicPr>
          <p:nvPr/>
        </p:nvPicPr>
        <p:blipFill>
          <a:blip r:embed="rId3" cstate="print"/>
          <a:srcRect r="53573" b="50421"/>
          <a:stretch>
            <a:fillRect/>
          </a:stretch>
        </p:blipFill>
        <p:spPr bwMode="auto">
          <a:xfrm>
            <a:off x="500034" y="2714620"/>
            <a:ext cx="2571768" cy="2000264"/>
          </a:xfrm>
          <a:prstGeom prst="rect">
            <a:avLst/>
          </a:prstGeom>
          <a:ln>
            <a:noFill/>
          </a:ln>
          <a:effectLst>
            <a:outerShdw blurRad="50800" dist="38100" dir="18900000" algn="bl" rotWithShape="0">
              <a:prstClr val="black">
                <a:alpha val="40000"/>
              </a:prstClr>
            </a:outerShdw>
            <a:softEdge rad="112500"/>
          </a:effectLst>
        </p:spPr>
      </p:pic>
      <p:pic>
        <p:nvPicPr>
          <p:cNvPr id="1027" name="Picture 3" descr="D:\Новая папка\Анаит\Картинки\История\Японская культура\1.jpg"/>
          <p:cNvPicPr>
            <a:picLocks noChangeAspect="1" noChangeArrowheads="1"/>
          </p:cNvPicPr>
          <p:nvPr/>
        </p:nvPicPr>
        <p:blipFill>
          <a:blip r:embed="rId3" cstate="print"/>
          <a:srcRect t="50419" r="53583"/>
          <a:stretch>
            <a:fillRect/>
          </a:stretch>
        </p:blipFill>
        <p:spPr bwMode="auto">
          <a:xfrm>
            <a:off x="2214546" y="4071942"/>
            <a:ext cx="2652714" cy="2063752"/>
          </a:xfrm>
          <a:prstGeom prst="rect">
            <a:avLst/>
          </a:prstGeom>
          <a:ln>
            <a:noFill/>
          </a:ln>
          <a:effectLst>
            <a:outerShdw blurRad="50800" dist="38100" dir="18900000" algn="bl" rotWithShape="0">
              <a:prstClr val="black">
                <a:alpha val="40000"/>
              </a:prstClr>
            </a:outerShdw>
            <a:softEdge rad="112500"/>
          </a:effectLst>
        </p:spPr>
      </p:pic>
      <p:pic>
        <p:nvPicPr>
          <p:cNvPr id="6" name="Picture 3" descr="D:\Новая папка\Анаит\Картинки\История\Японская культура\1.jpg"/>
          <p:cNvPicPr>
            <a:picLocks noChangeAspect="1" noChangeArrowheads="1"/>
          </p:cNvPicPr>
          <p:nvPr/>
        </p:nvPicPr>
        <p:blipFill>
          <a:blip r:embed="rId3" cstate="print"/>
          <a:srcRect l="46250" t="50191"/>
          <a:stretch>
            <a:fillRect/>
          </a:stretch>
        </p:blipFill>
        <p:spPr bwMode="auto">
          <a:xfrm>
            <a:off x="4643438" y="4071942"/>
            <a:ext cx="3071810" cy="2073276"/>
          </a:xfrm>
          <a:prstGeom prst="rect">
            <a:avLst/>
          </a:prstGeom>
          <a:ln>
            <a:noFill/>
          </a:ln>
          <a:effectLst>
            <a:outerShdw blurRad="50800" dist="38100" dir="18900000" algn="bl" rotWithShape="0">
              <a:prstClr val="black">
                <a:alpha val="40000"/>
              </a:prstClr>
            </a:outerShdw>
            <a:softEdge rad="112500"/>
          </a:effectLst>
        </p:spPr>
      </p:pic>
      <p:pic>
        <p:nvPicPr>
          <p:cNvPr id="7" name="Picture 3" descr="D:\Новая папка\Анаит\Картинки\История\Японская культура\1.jpg"/>
          <p:cNvPicPr>
            <a:picLocks noChangeAspect="1" noChangeArrowheads="1"/>
          </p:cNvPicPr>
          <p:nvPr/>
        </p:nvPicPr>
        <p:blipFill>
          <a:blip r:embed="rId3" cstate="print"/>
          <a:srcRect l="46083" b="50038"/>
          <a:stretch>
            <a:fillRect/>
          </a:stretch>
        </p:blipFill>
        <p:spPr bwMode="auto">
          <a:xfrm>
            <a:off x="5715008" y="2786058"/>
            <a:ext cx="3081334" cy="2079625"/>
          </a:xfrm>
          <a:prstGeom prst="rect">
            <a:avLst/>
          </a:prstGeom>
          <a:ln>
            <a:noFill/>
          </a:ln>
          <a:effectLst>
            <a:outerShdw blurRad="50800" dist="38100" dir="18900000" algn="bl" rotWithShape="0">
              <a:prstClr val="black">
                <a:alpha val="40000"/>
              </a:prstClr>
            </a:outerShdw>
            <a:softEdge rad="112500"/>
          </a:effectLst>
        </p:spPr>
      </p:pic>
      <p:sp>
        <p:nvSpPr>
          <p:cNvPr id="9" name="Горизонтальный свиток 8"/>
          <p:cNvSpPr/>
          <p:nvPr/>
        </p:nvSpPr>
        <p:spPr>
          <a:xfrm>
            <a:off x="900113" y="0"/>
            <a:ext cx="7100887" cy="268605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10" name="Заголовок 1"/>
          <p:cNvSpPr txBox="1">
            <a:spLocks/>
          </p:cNvSpPr>
          <p:nvPr/>
        </p:nvSpPr>
        <p:spPr>
          <a:xfrm>
            <a:off x="468313" y="692150"/>
            <a:ext cx="8172450" cy="1285875"/>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Культура Японии</a:t>
            </a:r>
            <a:endParaRPr lang="ru-RU" sz="8000" dirty="0">
              <a:solidFill>
                <a:schemeClr val="accent2">
                  <a:lumMod val="75000"/>
                </a:schemeClr>
              </a:solidFill>
              <a:latin typeface="Mistral" pitchFamily="66" charset="0"/>
              <a:ea typeface="+mj-ea"/>
              <a:cs typeface="+mj-cs"/>
            </a:endParaRPr>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10"/>
                                        </p:tgtEl>
                                      </p:cBhvr>
                                      <p:to x="80000" y="100000"/>
                                    </p:animScale>
                                    <p:anim by="(#ppt_w*0.10)" calcmode="lin" valueType="num">
                                      <p:cBhvr>
                                        <p:cTn id="7" dur="250" autoRev="1" fill="hold">
                                          <p:stCondLst>
                                            <p:cond delay="0"/>
                                          </p:stCondLst>
                                        </p:cTn>
                                        <p:tgtEl>
                                          <p:spTgt spid="10"/>
                                        </p:tgtEl>
                                        <p:attrNameLst>
                                          <p:attrName>ppt_x</p:attrName>
                                        </p:attrNameLst>
                                      </p:cBhvr>
                                    </p:anim>
                                    <p:anim by="(-#ppt_w*0.10)" calcmode="lin" valueType="num">
                                      <p:cBhvr>
                                        <p:cTn id="8" dur="250" autoRev="1" fill="hold">
                                          <p:stCondLst>
                                            <p:cond delay="0"/>
                                          </p:stCondLst>
                                        </p:cTn>
                                        <p:tgtEl>
                                          <p:spTgt spid="10"/>
                                        </p:tgtEl>
                                        <p:attrNameLst>
                                          <p:attrName>ppt_y</p:attrName>
                                        </p:attrNameLst>
                                      </p:cBhvr>
                                    </p:anim>
                                    <p:animRot by="-480000">
                                      <p:cBhvr>
                                        <p:cTn id="9" dur="250" autoRev="1" fill="hold">
                                          <p:stCondLst>
                                            <p:cond delay="0"/>
                                          </p:stCondLst>
                                        </p:cTn>
                                        <p:tgtEl>
                                          <p:spTgt spid="10"/>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left)">
                                      <p:cBhvr>
                                        <p:cTn id="12" dur="1000"/>
                                        <p:tgtEl>
                                          <p:spTgt spid="1026"/>
                                        </p:tgtEl>
                                      </p:cBhvr>
                                    </p:animEffect>
                                  </p:childTnLst>
                                </p:cTn>
                              </p:par>
                              <p:par>
                                <p:cTn id="13" presetID="22" presetClass="entr" presetSubtype="8"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wipe(left)">
                                      <p:cBhvr>
                                        <p:cTn id="15" dur="1000"/>
                                        <p:tgtEl>
                                          <p:spTgt spid="1027"/>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10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Горизонтальный свиток 9"/>
          <p:cNvSpPr/>
          <p:nvPr/>
        </p:nvSpPr>
        <p:spPr>
          <a:xfrm>
            <a:off x="1500188" y="0"/>
            <a:ext cx="6454775" cy="15001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11" name="Заголовок 1"/>
          <p:cNvSpPr txBox="1">
            <a:spLocks/>
          </p:cNvSpPr>
          <p:nvPr/>
        </p:nvSpPr>
        <p:spPr>
          <a:xfrm>
            <a:off x="1071563" y="142875"/>
            <a:ext cx="7458075" cy="1000125"/>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Содержание</a:t>
            </a:r>
            <a:endParaRPr lang="ru-RU" sz="8000" dirty="0">
              <a:solidFill>
                <a:schemeClr val="accent2">
                  <a:lumMod val="75000"/>
                </a:schemeClr>
              </a:solidFill>
              <a:latin typeface="Mistral" pitchFamily="66" charset="0"/>
              <a:ea typeface="+mj-ea"/>
              <a:cs typeface="+mj-cs"/>
            </a:endParaRPr>
          </a:p>
        </p:txBody>
      </p:sp>
      <p:sp>
        <p:nvSpPr>
          <p:cNvPr id="14" name="Содержимое 13"/>
          <p:cNvSpPr>
            <a:spLocks noGrp="1"/>
          </p:cNvSpPr>
          <p:nvPr>
            <p:ph idx="1"/>
          </p:nvPr>
        </p:nvSpPr>
        <p:spPr>
          <a:xfrm>
            <a:off x="2143125" y="1571625"/>
            <a:ext cx="5072063" cy="4857750"/>
          </a:xfrm>
        </p:spPr>
        <p:txBody>
          <a:bodyPr rtlCol="0">
            <a:normAutofit fontScale="70000" lnSpcReduction="20000"/>
          </a:bodyPr>
          <a:lstStyle/>
          <a:p>
            <a:pPr algn="ctr" fontAlgn="auto">
              <a:spcAft>
                <a:spcPts val="0"/>
              </a:spcAft>
              <a:buFont typeface="Arial" pitchFamily="34" charset="0"/>
              <a:buNone/>
              <a:defRPr/>
            </a:pPr>
            <a:r>
              <a:rPr lang="ru-RU" dirty="0" smtClean="0">
                <a:latin typeface="Comic Sans MS" pitchFamily="66" charset="0"/>
                <a:hlinkClick r:id="rId3" action="ppaction://hlinksldjump"/>
              </a:rPr>
              <a:t>Введение</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4" action="ppaction://hlinksldjump"/>
              </a:rPr>
              <a:t>История культуры Японии</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5" action="ppaction://hlinksldjump"/>
              </a:rPr>
              <a:t>Японский язык и письменность</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6" action="ppaction://hlinksldjump"/>
              </a:rPr>
              <a:t>Литература</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7" action="ppaction://hlinksldjump"/>
              </a:rPr>
              <a:t>Изобразительное искусство</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8" action="ppaction://hlinksldjump"/>
              </a:rPr>
              <a:t>Театр</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9" action="ppaction://hlinksldjump"/>
              </a:rPr>
              <a:t>Кинематограф</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0" action="ppaction://hlinksldjump"/>
              </a:rPr>
              <a:t>Аниме и </a:t>
            </a:r>
            <a:r>
              <a:rPr lang="ru-RU" dirty="0" err="1" smtClean="0">
                <a:latin typeface="Comic Sans MS" pitchFamily="66" charset="0"/>
                <a:hlinkClick r:id="rId10" action="ppaction://hlinksldjump"/>
              </a:rPr>
              <a:t>манга</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1" action="ppaction://hlinksldjump"/>
              </a:rPr>
              <a:t>Архитектура</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2" action="ppaction://hlinksldjump"/>
              </a:rPr>
              <a:t>Одежда</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3" action="ppaction://hlinksldjump"/>
              </a:rPr>
              <a:t>Национальная кухня</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4" action="ppaction://hlinksldjump"/>
              </a:rPr>
              <a:t>Спорт</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5" action="ppaction://hlinksldjump"/>
              </a:rPr>
              <a:t>Религия</a:t>
            </a:r>
            <a:endParaRPr lang="ru-RU" dirty="0" smtClean="0">
              <a:latin typeface="Comic Sans MS" pitchFamily="66" charset="0"/>
            </a:endParaRPr>
          </a:p>
          <a:p>
            <a:pPr algn="ctr" fontAlgn="auto">
              <a:spcAft>
                <a:spcPts val="0"/>
              </a:spcAft>
              <a:buFont typeface="Arial" pitchFamily="34" charset="0"/>
              <a:buNone/>
              <a:defRPr/>
            </a:pPr>
            <a:r>
              <a:rPr lang="ru-RU" dirty="0" smtClean="0">
                <a:latin typeface="Comic Sans MS" pitchFamily="66" charset="0"/>
                <a:hlinkClick r:id="rId16" action="ppaction://hlinksldjump"/>
              </a:rPr>
              <a:t>Традиции, обычаи, этикет</a:t>
            </a:r>
            <a:endParaRPr lang="ru-RU" dirty="0" smtClean="0">
              <a:latin typeface="Comic Sans MS" pitchFamily="66" charset="0"/>
            </a:endParaRPr>
          </a:p>
          <a:p>
            <a:pPr algn="ctr" fontAlgn="auto">
              <a:spcAft>
                <a:spcPts val="0"/>
              </a:spcAft>
              <a:buFont typeface="Arial" pitchFamily="34" charset="0"/>
              <a:buChar char="•"/>
              <a:defRPr/>
            </a:pPr>
            <a:endParaRPr lang="ru-RU" dirty="0">
              <a:latin typeface="Comic Sans MS" pitchFamily="66" charset="0"/>
            </a:endParaRPr>
          </a:p>
        </p:txBody>
      </p:sp>
      <p:sp>
        <p:nvSpPr>
          <p:cNvPr id="15" name="Управляющая кнопка: в начало 14">
            <a:hlinkClick r:id="" action="ppaction://hlinkshowjump?jump=previousslide" highlightClick="1"/>
          </p:cNvPr>
          <p:cNvSpPr/>
          <p:nvPr/>
        </p:nvSpPr>
        <p:spPr>
          <a:xfrm>
            <a:off x="285720"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6" name="Управляющая кнопка: в конец 15">
            <a:hlinkClick r:id="" action="ppaction://hlinkshowjump?jump=nextslide" highlightClick="1"/>
          </p:cNvPr>
          <p:cNvSpPr/>
          <p:nvPr/>
        </p:nvSpPr>
        <p:spPr>
          <a:xfrm>
            <a:off x="8286776"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11"/>
                                        </p:tgtEl>
                                      </p:cBhvr>
                                      <p:to x="80000" y="100000"/>
                                    </p:animScale>
                                    <p:anim by="(#ppt_w*0.10)" calcmode="lin" valueType="num">
                                      <p:cBhvr>
                                        <p:cTn id="7" dur="250" autoRev="1" fill="hold">
                                          <p:stCondLst>
                                            <p:cond delay="0"/>
                                          </p:stCondLst>
                                        </p:cTn>
                                        <p:tgtEl>
                                          <p:spTgt spid="11"/>
                                        </p:tgtEl>
                                        <p:attrNameLst>
                                          <p:attrName>ppt_x</p:attrName>
                                        </p:attrNameLst>
                                      </p:cBhvr>
                                    </p:anim>
                                    <p:anim by="(-#ppt_w*0.10)" calcmode="lin" valueType="num">
                                      <p:cBhvr>
                                        <p:cTn id="8" dur="250" autoRev="1" fill="hold">
                                          <p:stCondLst>
                                            <p:cond delay="0"/>
                                          </p:stCondLst>
                                        </p:cTn>
                                        <p:tgtEl>
                                          <p:spTgt spid="11"/>
                                        </p:tgtEl>
                                        <p:attrNameLst>
                                          <p:attrName>ppt_y</p:attrName>
                                        </p:attrNameLst>
                                      </p:cBhvr>
                                    </p:anim>
                                    <p:animRot by="-480000">
                                      <p:cBhvr>
                                        <p:cTn id="9" dur="250" autoRev="1" fill="hold">
                                          <p:stCondLst>
                                            <p:cond delay="0"/>
                                          </p:stCondLst>
                                        </p:cTn>
                                        <p:tgtEl>
                                          <p:spTgt spid="11"/>
                                        </p:tgtEl>
                                        <p:attrNameLst>
                                          <p:attrName>r</p:attrName>
                                        </p:attrNameLst>
                                      </p:cBhvr>
                                    </p:animRot>
                                  </p:childTnLst>
                                </p:cTn>
                              </p:par>
                              <p:par>
                                <p:cTn id="10" presetID="36" presetClass="emph" presetSubtype="0" fill="hold" nodeType="withEffect">
                                  <p:stCondLst>
                                    <p:cond delay="0"/>
                                  </p:stCondLst>
                                  <p:iterate type="lt">
                                    <p:tmPct val="10000"/>
                                  </p:iterate>
                                  <p:childTnLst>
                                    <p:animScale>
                                      <p:cBhvr>
                                        <p:cTn id="11" dur="250" autoRev="1" fill="hold">
                                          <p:stCondLst>
                                            <p:cond delay="0"/>
                                          </p:stCondLst>
                                        </p:cTn>
                                        <p:tgtEl>
                                          <p:spTgt spid="14">
                                            <p:txEl>
                                              <p:pRg st="0" end="0"/>
                                            </p:txEl>
                                          </p:spTgt>
                                        </p:tgtEl>
                                      </p:cBhvr>
                                      <p:to x="80000" y="100000"/>
                                    </p:animScale>
                                    <p:anim by="(#ppt_w*0.10)" calcmode="lin" valueType="num">
                                      <p:cBhvr>
                                        <p:cTn id="12" dur="250" autoRev="1" fill="hold">
                                          <p:stCondLst>
                                            <p:cond delay="0"/>
                                          </p:stCondLst>
                                        </p:cTn>
                                        <p:tgtEl>
                                          <p:spTgt spid="14">
                                            <p:txEl>
                                              <p:pRg st="0" end="0"/>
                                            </p:txEl>
                                          </p:spTgt>
                                        </p:tgtEl>
                                        <p:attrNameLst>
                                          <p:attrName>ppt_x</p:attrName>
                                        </p:attrNameLst>
                                      </p:cBhvr>
                                    </p:anim>
                                    <p:anim by="(-#ppt_w*0.10)" calcmode="lin" valueType="num">
                                      <p:cBhvr>
                                        <p:cTn id="13" dur="250" autoRev="1" fill="hold">
                                          <p:stCondLst>
                                            <p:cond delay="0"/>
                                          </p:stCondLst>
                                        </p:cTn>
                                        <p:tgtEl>
                                          <p:spTgt spid="14">
                                            <p:txEl>
                                              <p:pRg st="0" end="0"/>
                                            </p:txEl>
                                          </p:spTgt>
                                        </p:tgtEl>
                                        <p:attrNameLst>
                                          <p:attrName>ppt_y</p:attrName>
                                        </p:attrNameLst>
                                      </p:cBhvr>
                                    </p:anim>
                                    <p:animRot by="-480000">
                                      <p:cBhvr>
                                        <p:cTn id="14" dur="250" autoRev="1" fill="hold">
                                          <p:stCondLst>
                                            <p:cond delay="0"/>
                                          </p:stCondLst>
                                        </p:cTn>
                                        <p:tgtEl>
                                          <p:spTgt spid="14">
                                            <p:txEl>
                                              <p:pRg st="0" end="0"/>
                                            </p:txEl>
                                          </p:spTgt>
                                        </p:tgtEl>
                                        <p:attrNameLst>
                                          <p:attrName>r</p:attrName>
                                        </p:attrNameLst>
                                      </p:cBhvr>
                                    </p:animRot>
                                  </p:childTnLst>
                                </p:cTn>
                              </p:par>
                              <p:par>
                                <p:cTn id="15" presetID="36" presetClass="emph" presetSubtype="0" fill="hold" nodeType="withEffect">
                                  <p:stCondLst>
                                    <p:cond delay="0"/>
                                  </p:stCondLst>
                                  <p:iterate type="lt">
                                    <p:tmPct val="10000"/>
                                  </p:iterate>
                                  <p:childTnLst>
                                    <p:animScale>
                                      <p:cBhvr>
                                        <p:cTn id="16" dur="250" autoRev="1" fill="hold">
                                          <p:stCondLst>
                                            <p:cond delay="0"/>
                                          </p:stCondLst>
                                        </p:cTn>
                                        <p:tgtEl>
                                          <p:spTgt spid="14">
                                            <p:txEl>
                                              <p:pRg st="1" end="1"/>
                                            </p:txEl>
                                          </p:spTgt>
                                        </p:tgtEl>
                                      </p:cBhvr>
                                      <p:to x="80000" y="100000"/>
                                    </p:animScale>
                                    <p:anim by="(#ppt_w*0.10)" calcmode="lin" valueType="num">
                                      <p:cBhvr>
                                        <p:cTn id="17" dur="250" autoRev="1" fill="hold">
                                          <p:stCondLst>
                                            <p:cond delay="0"/>
                                          </p:stCondLst>
                                        </p:cTn>
                                        <p:tgtEl>
                                          <p:spTgt spid="14">
                                            <p:txEl>
                                              <p:pRg st="1" end="1"/>
                                            </p:txEl>
                                          </p:spTgt>
                                        </p:tgtEl>
                                        <p:attrNameLst>
                                          <p:attrName>ppt_x</p:attrName>
                                        </p:attrNameLst>
                                      </p:cBhvr>
                                    </p:anim>
                                    <p:anim by="(-#ppt_w*0.10)" calcmode="lin" valueType="num">
                                      <p:cBhvr>
                                        <p:cTn id="18" dur="250" autoRev="1" fill="hold">
                                          <p:stCondLst>
                                            <p:cond delay="0"/>
                                          </p:stCondLst>
                                        </p:cTn>
                                        <p:tgtEl>
                                          <p:spTgt spid="14">
                                            <p:txEl>
                                              <p:pRg st="1" end="1"/>
                                            </p:txEl>
                                          </p:spTgt>
                                        </p:tgtEl>
                                        <p:attrNameLst>
                                          <p:attrName>ppt_y</p:attrName>
                                        </p:attrNameLst>
                                      </p:cBhvr>
                                    </p:anim>
                                    <p:animRot by="-480000">
                                      <p:cBhvr>
                                        <p:cTn id="19" dur="250" autoRev="1" fill="hold">
                                          <p:stCondLst>
                                            <p:cond delay="0"/>
                                          </p:stCondLst>
                                        </p:cTn>
                                        <p:tgtEl>
                                          <p:spTgt spid="14">
                                            <p:txEl>
                                              <p:pRg st="1" end="1"/>
                                            </p:txEl>
                                          </p:spTgt>
                                        </p:tgtEl>
                                        <p:attrNameLst>
                                          <p:attrName>r</p:attrName>
                                        </p:attrNameLst>
                                      </p:cBhvr>
                                    </p:animRot>
                                  </p:childTnLst>
                                </p:cTn>
                              </p:par>
                              <p:par>
                                <p:cTn id="20" presetID="36" presetClass="emph" presetSubtype="0" fill="hold" nodeType="withEffect">
                                  <p:stCondLst>
                                    <p:cond delay="0"/>
                                  </p:stCondLst>
                                  <p:iterate type="lt">
                                    <p:tmPct val="10000"/>
                                  </p:iterate>
                                  <p:childTnLst>
                                    <p:animScale>
                                      <p:cBhvr>
                                        <p:cTn id="21" dur="250" autoRev="1" fill="hold">
                                          <p:stCondLst>
                                            <p:cond delay="0"/>
                                          </p:stCondLst>
                                        </p:cTn>
                                        <p:tgtEl>
                                          <p:spTgt spid="14">
                                            <p:txEl>
                                              <p:pRg st="2" end="2"/>
                                            </p:txEl>
                                          </p:spTgt>
                                        </p:tgtEl>
                                      </p:cBhvr>
                                      <p:to x="80000" y="100000"/>
                                    </p:animScale>
                                    <p:anim by="(#ppt_w*0.10)" calcmode="lin" valueType="num">
                                      <p:cBhvr>
                                        <p:cTn id="22" dur="250" autoRev="1" fill="hold">
                                          <p:stCondLst>
                                            <p:cond delay="0"/>
                                          </p:stCondLst>
                                        </p:cTn>
                                        <p:tgtEl>
                                          <p:spTgt spid="14">
                                            <p:txEl>
                                              <p:pRg st="2" end="2"/>
                                            </p:txEl>
                                          </p:spTgt>
                                        </p:tgtEl>
                                        <p:attrNameLst>
                                          <p:attrName>ppt_x</p:attrName>
                                        </p:attrNameLst>
                                      </p:cBhvr>
                                    </p:anim>
                                    <p:anim by="(-#ppt_w*0.10)" calcmode="lin" valueType="num">
                                      <p:cBhvr>
                                        <p:cTn id="23" dur="250" autoRev="1" fill="hold">
                                          <p:stCondLst>
                                            <p:cond delay="0"/>
                                          </p:stCondLst>
                                        </p:cTn>
                                        <p:tgtEl>
                                          <p:spTgt spid="14">
                                            <p:txEl>
                                              <p:pRg st="2" end="2"/>
                                            </p:txEl>
                                          </p:spTgt>
                                        </p:tgtEl>
                                        <p:attrNameLst>
                                          <p:attrName>ppt_y</p:attrName>
                                        </p:attrNameLst>
                                      </p:cBhvr>
                                    </p:anim>
                                    <p:animRot by="-480000">
                                      <p:cBhvr>
                                        <p:cTn id="24" dur="250" autoRev="1" fill="hold">
                                          <p:stCondLst>
                                            <p:cond delay="0"/>
                                          </p:stCondLst>
                                        </p:cTn>
                                        <p:tgtEl>
                                          <p:spTgt spid="14">
                                            <p:txEl>
                                              <p:pRg st="2" end="2"/>
                                            </p:txEl>
                                          </p:spTgt>
                                        </p:tgtEl>
                                        <p:attrNameLst>
                                          <p:attrName>r</p:attrName>
                                        </p:attrNameLst>
                                      </p:cBhvr>
                                    </p:animRot>
                                  </p:childTnLst>
                                </p:cTn>
                              </p:par>
                              <p:par>
                                <p:cTn id="25" presetID="36" presetClass="emph" presetSubtype="0" fill="hold" nodeType="withEffect">
                                  <p:stCondLst>
                                    <p:cond delay="0"/>
                                  </p:stCondLst>
                                  <p:iterate type="lt">
                                    <p:tmPct val="10000"/>
                                  </p:iterate>
                                  <p:childTnLst>
                                    <p:animScale>
                                      <p:cBhvr>
                                        <p:cTn id="26" dur="250" autoRev="1" fill="hold">
                                          <p:stCondLst>
                                            <p:cond delay="0"/>
                                          </p:stCondLst>
                                        </p:cTn>
                                        <p:tgtEl>
                                          <p:spTgt spid="14">
                                            <p:txEl>
                                              <p:pRg st="3" end="3"/>
                                            </p:txEl>
                                          </p:spTgt>
                                        </p:tgtEl>
                                      </p:cBhvr>
                                      <p:to x="80000" y="100000"/>
                                    </p:animScale>
                                    <p:anim by="(#ppt_w*0.10)" calcmode="lin" valueType="num">
                                      <p:cBhvr>
                                        <p:cTn id="27" dur="250" autoRev="1" fill="hold">
                                          <p:stCondLst>
                                            <p:cond delay="0"/>
                                          </p:stCondLst>
                                        </p:cTn>
                                        <p:tgtEl>
                                          <p:spTgt spid="14">
                                            <p:txEl>
                                              <p:pRg st="3" end="3"/>
                                            </p:txEl>
                                          </p:spTgt>
                                        </p:tgtEl>
                                        <p:attrNameLst>
                                          <p:attrName>ppt_x</p:attrName>
                                        </p:attrNameLst>
                                      </p:cBhvr>
                                    </p:anim>
                                    <p:anim by="(-#ppt_w*0.10)" calcmode="lin" valueType="num">
                                      <p:cBhvr>
                                        <p:cTn id="28" dur="250" autoRev="1" fill="hold">
                                          <p:stCondLst>
                                            <p:cond delay="0"/>
                                          </p:stCondLst>
                                        </p:cTn>
                                        <p:tgtEl>
                                          <p:spTgt spid="14">
                                            <p:txEl>
                                              <p:pRg st="3" end="3"/>
                                            </p:txEl>
                                          </p:spTgt>
                                        </p:tgtEl>
                                        <p:attrNameLst>
                                          <p:attrName>ppt_y</p:attrName>
                                        </p:attrNameLst>
                                      </p:cBhvr>
                                    </p:anim>
                                    <p:animRot by="-480000">
                                      <p:cBhvr>
                                        <p:cTn id="29" dur="250" autoRev="1" fill="hold">
                                          <p:stCondLst>
                                            <p:cond delay="0"/>
                                          </p:stCondLst>
                                        </p:cTn>
                                        <p:tgtEl>
                                          <p:spTgt spid="14">
                                            <p:txEl>
                                              <p:pRg st="3" end="3"/>
                                            </p:txEl>
                                          </p:spTgt>
                                        </p:tgtEl>
                                        <p:attrNameLst>
                                          <p:attrName>r</p:attrName>
                                        </p:attrNameLst>
                                      </p:cBhvr>
                                    </p:animRot>
                                  </p:childTnLst>
                                </p:cTn>
                              </p:par>
                              <p:par>
                                <p:cTn id="30" presetID="36" presetClass="emph" presetSubtype="0" fill="hold" nodeType="withEffect">
                                  <p:stCondLst>
                                    <p:cond delay="0"/>
                                  </p:stCondLst>
                                  <p:iterate type="lt">
                                    <p:tmPct val="10000"/>
                                  </p:iterate>
                                  <p:childTnLst>
                                    <p:animScale>
                                      <p:cBhvr>
                                        <p:cTn id="31" dur="250" autoRev="1" fill="hold">
                                          <p:stCondLst>
                                            <p:cond delay="0"/>
                                          </p:stCondLst>
                                        </p:cTn>
                                        <p:tgtEl>
                                          <p:spTgt spid="14">
                                            <p:txEl>
                                              <p:pRg st="4" end="4"/>
                                            </p:txEl>
                                          </p:spTgt>
                                        </p:tgtEl>
                                      </p:cBhvr>
                                      <p:to x="80000" y="100000"/>
                                    </p:animScale>
                                    <p:anim by="(#ppt_w*0.10)" calcmode="lin" valueType="num">
                                      <p:cBhvr>
                                        <p:cTn id="32" dur="250" autoRev="1" fill="hold">
                                          <p:stCondLst>
                                            <p:cond delay="0"/>
                                          </p:stCondLst>
                                        </p:cTn>
                                        <p:tgtEl>
                                          <p:spTgt spid="14">
                                            <p:txEl>
                                              <p:pRg st="4" end="4"/>
                                            </p:txEl>
                                          </p:spTgt>
                                        </p:tgtEl>
                                        <p:attrNameLst>
                                          <p:attrName>ppt_x</p:attrName>
                                        </p:attrNameLst>
                                      </p:cBhvr>
                                    </p:anim>
                                    <p:anim by="(-#ppt_w*0.10)" calcmode="lin" valueType="num">
                                      <p:cBhvr>
                                        <p:cTn id="33" dur="250" autoRev="1" fill="hold">
                                          <p:stCondLst>
                                            <p:cond delay="0"/>
                                          </p:stCondLst>
                                        </p:cTn>
                                        <p:tgtEl>
                                          <p:spTgt spid="14">
                                            <p:txEl>
                                              <p:pRg st="4" end="4"/>
                                            </p:txEl>
                                          </p:spTgt>
                                        </p:tgtEl>
                                        <p:attrNameLst>
                                          <p:attrName>ppt_y</p:attrName>
                                        </p:attrNameLst>
                                      </p:cBhvr>
                                    </p:anim>
                                    <p:animRot by="-480000">
                                      <p:cBhvr>
                                        <p:cTn id="34" dur="250" autoRev="1" fill="hold">
                                          <p:stCondLst>
                                            <p:cond delay="0"/>
                                          </p:stCondLst>
                                        </p:cTn>
                                        <p:tgtEl>
                                          <p:spTgt spid="14">
                                            <p:txEl>
                                              <p:pRg st="4" end="4"/>
                                            </p:txEl>
                                          </p:spTgt>
                                        </p:tgtEl>
                                        <p:attrNameLst>
                                          <p:attrName>r</p:attrName>
                                        </p:attrNameLst>
                                      </p:cBhvr>
                                    </p:animRot>
                                  </p:childTnLst>
                                </p:cTn>
                              </p:par>
                              <p:par>
                                <p:cTn id="35" presetID="36" presetClass="emph" presetSubtype="0" fill="hold" nodeType="withEffect">
                                  <p:stCondLst>
                                    <p:cond delay="0"/>
                                  </p:stCondLst>
                                  <p:iterate type="lt">
                                    <p:tmPct val="10000"/>
                                  </p:iterate>
                                  <p:childTnLst>
                                    <p:animScale>
                                      <p:cBhvr>
                                        <p:cTn id="36" dur="250" autoRev="1" fill="hold">
                                          <p:stCondLst>
                                            <p:cond delay="0"/>
                                          </p:stCondLst>
                                        </p:cTn>
                                        <p:tgtEl>
                                          <p:spTgt spid="14">
                                            <p:txEl>
                                              <p:pRg st="5" end="5"/>
                                            </p:txEl>
                                          </p:spTgt>
                                        </p:tgtEl>
                                      </p:cBhvr>
                                      <p:to x="80000" y="100000"/>
                                    </p:animScale>
                                    <p:anim by="(#ppt_w*0.10)" calcmode="lin" valueType="num">
                                      <p:cBhvr>
                                        <p:cTn id="37" dur="250" autoRev="1" fill="hold">
                                          <p:stCondLst>
                                            <p:cond delay="0"/>
                                          </p:stCondLst>
                                        </p:cTn>
                                        <p:tgtEl>
                                          <p:spTgt spid="14">
                                            <p:txEl>
                                              <p:pRg st="5" end="5"/>
                                            </p:txEl>
                                          </p:spTgt>
                                        </p:tgtEl>
                                        <p:attrNameLst>
                                          <p:attrName>ppt_x</p:attrName>
                                        </p:attrNameLst>
                                      </p:cBhvr>
                                    </p:anim>
                                    <p:anim by="(-#ppt_w*0.10)" calcmode="lin" valueType="num">
                                      <p:cBhvr>
                                        <p:cTn id="38" dur="250" autoRev="1" fill="hold">
                                          <p:stCondLst>
                                            <p:cond delay="0"/>
                                          </p:stCondLst>
                                        </p:cTn>
                                        <p:tgtEl>
                                          <p:spTgt spid="14">
                                            <p:txEl>
                                              <p:pRg st="5" end="5"/>
                                            </p:txEl>
                                          </p:spTgt>
                                        </p:tgtEl>
                                        <p:attrNameLst>
                                          <p:attrName>ppt_y</p:attrName>
                                        </p:attrNameLst>
                                      </p:cBhvr>
                                    </p:anim>
                                    <p:animRot by="-480000">
                                      <p:cBhvr>
                                        <p:cTn id="39" dur="250" autoRev="1" fill="hold">
                                          <p:stCondLst>
                                            <p:cond delay="0"/>
                                          </p:stCondLst>
                                        </p:cTn>
                                        <p:tgtEl>
                                          <p:spTgt spid="14">
                                            <p:txEl>
                                              <p:pRg st="5" end="5"/>
                                            </p:txEl>
                                          </p:spTgt>
                                        </p:tgtEl>
                                        <p:attrNameLst>
                                          <p:attrName>r</p:attrName>
                                        </p:attrNameLst>
                                      </p:cBhvr>
                                    </p:animRot>
                                  </p:childTnLst>
                                </p:cTn>
                              </p:par>
                              <p:par>
                                <p:cTn id="40" presetID="36" presetClass="emph" presetSubtype="0" fill="hold" nodeType="withEffect">
                                  <p:stCondLst>
                                    <p:cond delay="0"/>
                                  </p:stCondLst>
                                  <p:iterate type="lt">
                                    <p:tmPct val="10000"/>
                                  </p:iterate>
                                  <p:childTnLst>
                                    <p:animScale>
                                      <p:cBhvr>
                                        <p:cTn id="41" dur="250" autoRev="1" fill="hold">
                                          <p:stCondLst>
                                            <p:cond delay="0"/>
                                          </p:stCondLst>
                                        </p:cTn>
                                        <p:tgtEl>
                                          <p:spTgt spid="14">
                                            <p:txEl>
                                              <p:pRg st="6" end="6"/>
                                            </p:txEl>
                                          </p:spTgt>
                                        </p:tgtEl>
                                      </p:cBhvr>
                                      <p:to x="80000" y="100000"/>
                                    </p:animScale>
                                    <p:anim by="(#ppt_w*0.10)" calcmode="lin" valueType="num">
                                      <p:cBhvr>
                                        <p:cTn id="42" dur="250" autoRev="1" fill="hold">
                                          <p:stCondLst>
                                            <p:cond delay="0"/>
                                          </p:stCondLst>
                                        </p:cTn>
                                        <p:tgtEl>
                                          <p:spTgt spid="14">
                                            <p:txEl>
                                              <p:pRg st="6" end="6"/>
                                            </p:txEl>
                                          </p:spTgt>
                                        </p:tgtEl>
                                        <p:attrNameLst>
                                          <p:attrName>ppt_x</p:attrName>
                                        </p:attrNameLst>
                                      </p:cBhvr>
                                    </p:anim>
                                    <p:anim by="(-#ppt_w*0.10)" calcmode="lin" valueType="num">
                                      <p:cBhvr>
                                        <p:cTn id="43" dur="250" autoRev="1" fill="hold">
                                          <p:stCondLst>
                                            <p:cond delay="0"/>
                                          </p:stCondLst>
                                        </p:cTn>
                                        <p:tgtEl>
                                          <p:spTgt spid="14">
                                            <p:txEl>
                                              <p:pRg st="6" end="6"/>
                                            </p:txEl>
                                          </p:spTgt>
                                        </p:tgtEl>
                                        <p:attrNameLst>
                                          <p:attrName>ppt_y</p:attrName>
                                        </p:attrNameLst>
                                      </p:cBhvr>
                                    </p:anim>
                                    <p:animRot by="-480000">
                                      <p:cBhvr>
                                        <p:cTn id="44" dur="250" autoRev="1" fill="hold">
                                          <p:stCondLst>
                                            <p:cond delay="0"/>
                                          </p:stCondLst>
                                        </p:cTn>
                                        <p:tgtEl>
                                          <p:spTgt spid="14">
                                            <p:txEl>
                                              <p:pRg st="6" end="6"/>
                                            </p:txEl>
                                          </p:spTgt>
                                        </p:tgtEl>
                                        <p:attrNameLst>
                                          <p:attrName>r</p:attrName>
                                        </p:attrNameLst>
                                      </p:cBhvr>
                                    </p:animRot>
                                  </p:childTnLst>
                                </p:cTn>
                              </p:par>
                              <p:par>
                                <p:cTn id="45" presetID="36" presetClass="emph" presetSubtype="0" fill="hold" nodeType="withEffect">
                                  <p:stCondLst>
                                    <p:cond delay="0"/>
                                  </p:stCondLst>
                                  <p:iterate type="lt">
                                    <p:tmPct val="10000"/>
                                  </p:iterate>
                                  <p:childTnLst>
                                    <p:animScale>
                                      <p:cBhvr>
                                        <p:cTn id="46" dur="250" autoRev="1" fill="hold">
                                          <p:stCondLst>
                                            <p:cond delay="0"/>
                                          </p:stCondLst>
                                        </p:cTn>
                                        <p:tgtEl>
                                          <p:spTgt spid="14">
                                            <p:txEl>
                                              <p:pRg st="7" end="7"/>
                                            </p:txEl>
                                          </p:spTgt>
                                        </p:tgtEl>
                                      </p:cBhvr>
                                      <p:to x="80000" y="100000"/>
                                    </p:animScale>
                                    <p:anim by="(#ppt_w*0.10)" calcmode="lin" valueType="num">
                                      <p:cBhvr>
                                        <p:cTn id="47" dur="250" autoRev="1" fill="hold">
                                          <p:stCondLst>
                                            <p:cond delay="0"/>
                                          </p:stCondLst>
                                        </p:cTn>
                                        <p:tgtEl>
                                          <p:spTgt spid="14">
                                            <p:txEl>
                                              <p:pRg st="7" end="7"/>
                                            </p:txEl>
                                          </p:spTgt>
                                        </p:tgtEl>
                                        <p:attrNameLst>
                                          <p:attrName>ppt_x</p:attrName>
                                        </p:attrNameLst>
                                      </p:cBhvr>
                                    </p:anim>
                                    <p:anim by="(-#ppt_w*0.10)" calcmode="lin" valueType="num">
                                      <p:cBhvr>
                                        <p:cTn id="48" dur="250" autoRev="1" fill="hold">
                                          <p:stCondLst>
                                            <p:cond delay="0"/>
                                          </p:stCondLst>
                                        </p:cTn>
                                        <p:tgtEl>
                                          <p:spTgt spid="14">
                                            <p:txEl>
                                              <p:pRg st="7" end="7"/>
                                            </p:txEl>
                                          </p:spTgt>
                                        </p:tgtEl>
                                        <p:attrNameLst>
                                          <p:attrName>ppt_y</p:attrName>
                                        </p:attrNameLst>
                                      </p:cBhvr>
                                    </p:anim>
                                    <p:animRot by="-480000">
                                      <p:cBhvr>
                                        <p:cTn id="49" dur="250" autoRev="1" fill="hold">
                                          <p:stCondLst>
                                            <p:cond delay="0"/>
                                          </p:stCondLst>
                                        </p:cTn>
                                        <p:tgtEl>
                                          <p:spTgt spid="14">
                                            <p:txEl>
                                              <p:pRg st="7" end="7"/>
                                            </p:txEl>
                                          </p:spTgt>
                                        </p:tgtEl>
                                        <p:attrNameLst>
                                          <p:attrName>r</p:attrName>
                                        </p:attrNameLst>
                                      </p:cBhvr>
                                    </p:animRot>
                                  </p:childTnLst>
                                </p:cTn>
                              </p:par>
                              <p:par>
                                <p:cTn id="50" presetID="36" presetClass="emph" presetSubtype="0" fill="hold" nodeType="withEffect">
                                  <p:stCondLst>
                                    <p:cond delay="0"/>
                                  </p:stCondLst>
                                  <p:iterate type="lt">
                                    <p:tmPct val="10000"/>
                                  </p:iterate>
                                  <p:childTnLst>
                                    <p:animScale>
                                      <p:cBhvr>
                                        <p:cTn id="51" dur="250" autoRev="1" fill="hold">
                                          <p:stCondLst>
                                            <p:cond delay="0"/>
                                          </p:stCondLst>
                                        </p:cTn>
                                        <p:tgtEl>
                                          <p:spTgt spid="14">
                                            <p:txEl>
                                              <p:pRg st="8" end="8"/>
                                            </p:txEl>
                                          </p:spTgt>
                                        </p:tgtEl>
                                      </p:cBhvr>
                                      <p:to x="80000" y="100000"/>
                                    </p:animScale>
                                    <p:anim by="(#ppt_w*0.10)" calcmode="lin" valueType="num">
                                      <p:cBhvr>
                                        <p:cTn id="52" dur="250" autoRev="1" fill="hold">
                                          <p:stCondLst>
                                            <p:cond delay="0"/>
                                          </p:stCondLst>
                                        </p:cTn>
                                        <p:tgtEl>
                                          <p:spTgt spid="14">
                                            <p:txEl>
                                              <p:pRg st="8" end="8"/>
                                            </p:txEl>
                                          </p:spTgt>
                                        </p:tgtEl>
                                        <p:attrNameLst>
                                          <p:attrName>ppt_x</p:attrName>
                                        </p:attrNameLst>
                                      </p:cBhvr>
                                    </p:anim>
                                    <p:anim by="(-#ppt_w*0.10)" calcmode="lin" valueType="num">
                                      <p:cBhvr>
                                        <p:cTn id="53" dur="250" autoRev="1" fill="hold">
                                          <p:stCondLst>
                                            <p:cond delay="0"/>
                                          </p:stCondLst>
                                        </p:cTn>
                                        <p:tgtEl>
                                          <p:spTgt spid="14">
                                            <p:txEl>
                                              <p:pRg st="8" end="8"/>
                                            </p:txEl>
                                          </p:spTgt>
                                        </p:tgtEl>
                                        <p:attrNameLst>
                                          <p:attrName>ppt_y</p:attrName>
                                        </p:attrNameLst>
                                      </p:cBhvr>
                                    </p:anim>
                                    <p:animRot by="-480000">
                                      <p:cBhvr>
                                        <p:cTn id="54" dur="250" autoRev="1" fill="hold">
                                          <p:stCondLst>
                                            <p:cond delay="0"/>
                                          </p:stCondLst>
                                        </p:cTn>
                                        <p:tgtEl>
                                          <p:spTgt spid="14">
                                            <p:txEl>
                                              <p:pRg st="8" end="8"/>
                                            </p:txEl>
                                          </p:spTgt>
                                        </p:tgtEl>
                                        <p:attrNameLst>
                                          <p:attrName>r</p:attrName>
                                        </p:attrNameLst>
                                      </p:cBhvr>
                                    </p:animRot>
                                  </p:childTnLst>
                                </p:cTn>
                              </p:par>
                              <p:par>
                                <p:cTn id="55" presetID="36" presetClass="emph" presetSubtype="0" fill="hold" nodeType="withEffect">
                                  <p:stCondLst>
                                    <p:cond delay="0"/>
                                  </p:stCondLst>
                                  <p:iterate type="lt">
                                    <p:tmPct val="10000"/>
                                  </p:iterate>
                                  <p:childTnLst>
                                    <p:animScale>
                                      <p:cBhvr>
                                        <p:cTn id="56" dur="250" autoRev="1" fill="hold">
                                          <p:stCondLst>
                                            <p:cond delay="0"/>
                                          </p:stCondLst>
                                        </p:cTn>
                                        <p:tgtEl>
                                          <p:spTgt spid="14">
                                            <p:txEl>
                                              <p:pRg st="9" end="9"/>
                                            </p:txEl>
                                          </p:spTgt>
                                        </p:tgtEl>
                                      </p:cBhvr>
                                      <p:to x="80000" y="100000"/>
                                    </p:animScale>
                                    <p:anim by="(#ppt_w*0.10)" calcmode="lin" valueType="num">
                                      <p:cBhvr>
                                        <p:cTn id="57" dur="250" autoRev="1" fill="hold">
                                          <p:stCondLst>
                                            <p:cond delay="0"/>
                                          </p:stCondLst>
                                        </p:cTn>
                                        <p:tgtEl>
                                          <p:spTgt spid="14">
                                            <p:txEl>
                                              <p:pRg st="9" end="9"/>
                                            </p:txEl>
                                          </p:spTgt>
                                        </p:tgtEl>
                                        <p:attrNameLst>
                                          <p:attrName>ppt_x</p:attrName>
                                        </p:attrNameLst>
                                      </p:cBhvr>
                                    </p:anim>
                                    <p:anim by="(-#ppt_w*0.10)" calcmode="lin" valueType="num">
                                      <p:cBhvr>
                                        <p:cTn id="58" dur="250" autoRev="1" fill="hold">
                                          <p:stCondLst>
                                            <p:cond delay="0"/>
                                          </p:stCondLst>
                                        </p:cTn>
                                        <p:tgtEl>
                                          <p:spTgt spid="14">
                                            <p:txEl>
                                              <p:pRg st="9" end="9"/>
                                            </p:txEl>
                                          </p:spTgt>
                                        </p:tgtEl>
                                        <p:attrNameLst>
                                          <p:attrName>ppt_y</p:attrName>
                                        </p:attrNameLst>
                                      </p:cBhvr>
                                    </p:anim>
                                    <p:animRot by="-480000">
                                      <p:cBhvr>
                                        <p:cTn id="59" dur="250" autoRev="1" fill="hold">
                                          <p:stCondLst>
                                            <p:cond delay="0"/>
                                          </p:stCondLst>
                                        </p:cTn>
                                        <p:tgtEl>
                                          <p:spTgt spid="14">
                                            <p:txEl>
                                              <p:pRg st="9" end="9"/>
                                            </p:txEl>
                                          </p:spTgt>
                                        </p:tgtEl>
                                        <p:attrNameLst>
                                          <p:attrName>r</p:attrName>
                                        </p:attrNameLst>
                                      </p:cBhvr>
                                    </p:animRot>
                                  </p:childTnLst>
                                </p:cTn>
                              </p:par>
                              <p:par>
                                <p:cTn id="60" presetID="36" presetClass="emph" presetSubtype="0" fill="hold" nodeType="withEffect">
                                  <p:stCondLst>
                                    <p:cond delay="0"/>
                                  </p:stCondLst>
                                  <p:iterate type="lt">
                                    <p:tmPct val="10000"/>
                                  </p:iterate>
                                  <p:childTnLst>
                                    <p:animScale>
                                      <p:cBhvr>
                                        <p:cTn id="61" dur="250" autoRev="1" fill="hold">
                                          <p:stCondLst>
                                            <p:cond delay="0"/>
                                          </p:stCondLst>
                                        </p:cTn>
                                        <p:tgtEl>
                                          <p:spTgt spid="14">
                                            <p:txEl>
                                              <p:pRg st="10" end="10"/>
                                            </p:txEl>
                                          </p:spTgt>
                                        </p:tgtEl>
                                      </p:cBhvr>
                                      <p:to x="80000" y="100000"/>
                                    </p:animScale>
                                    <p:anim by="(#ppt_w*0.10)" calcmode="lin" valueType="num">
                                      <p:cBhvr>
                                        <p:cTn id="62" dur="250" autoRev="1" fill="hold">
                                          <p:stCondLst>
                                            <p:cond delay="0"/>
                                          </p:stCondLst>
                                        </p:cTn>
                                        <p:tgtEl>
                                          <p:spTgt spid="14">
                                            <p:txEl>
                                              <p:pRg st="10" end="10"/>
                                            </p:txEl>
                                          </p:spTgt>
                                        </p:tgtEl>
                                        <p:attrNameLst>
                                          <p:attrName>ppt_x</p:attrName>
                                        </p:attrNameLst>
                                      </p:cBhvr>
                                    </p:anim>
                                    <p:anim by="(-#ppt_w*0.10)" calcmode="lin" valueType="num">
                                      <p:cBhvr>
                                        <p:cTn id="63" dur="250" autoRev="1" fill="hold">
                                          <p:stCondLst>
                                            <p:cond delay="0"/>
                                          </p:stCondLst>
                                        </p:cTn>
                                        <p:tgtEl>
                                          <p:spTgt spid="14">
                                            <p:txEl>
                                              <p:pRg st="10" end="10"/>
                                            </p:txEl>
                                          </p:spTgt>
                                        </p:tgtEl>
                                        <p:attrNameLst>
                                          <p:attrName>ppt_y</p:attrName>
                                        </p:attrNameLst>
                                      </p:cBhvr>
                                    </p:anim>
                                    <p:animRot by="-480000">
                                      <p:cBhvr>
                                        <p:cTn id="64" dur="250" autoRev="1" fill="hold">
                                          <p:stCondLst>
                                            <p:cond delay="0"/>
                                          </p:stCondLst>
                                        </p:cTn>
                                        <p:tgtEl>
                                          <p:spTgt spid="14">
                                            <p:txEl>
                                              <p:pRg st="10" end="10"/>
                                            </p:txEl>
                                          </p:spTgt>
                                        </p:tgtEl>
                                        <p:attrNameLst>
                                          <p:attrName>r</p:attrName>
                                        </p:attrNameLst>
                                      </p:cBhvr>
                                    </p:animRot>
                                  </p:childTnLst>
                                </p:cTn>
                              </p:par>
                              <p:par>
                                <p:cTn id="65" presetID="36" presetClass="emph" presetSubtype="0" fill="hold" nodeType="withEffect">
                                  <p:stCondLst>
                                    <p:cond delay="0"/>
                                  </p:stCondLst>
                                  <p:iterate type="lt">
                                    <p:tmPct val="10000"/>
                                  </p:iterate>
                                  <p:childTnLst>
                                    <p:animScale>
                                      <p:cBhvr>
                                        <p:cTn id="66" dur="250" autoRev="1" fill="hold">
                                          <p:stCondLst>
                                            <p:cond delay="0"/>
                                          </p:stCondLst>
                                        </p:cTn>
                                        <p:tgtEl>
                                          <p:spTgt spid="14">
                                            <p:txEl>
                                              <p:pRg st="11" end="11"/>
                                            </p:txEl>
                                          </p:spTgt>
                                        </p:tgtEl>
                                      </p:cBhvr>
                                      <p:to x="80000" y="100000"/>
                                    </p:animScale>
                                    <p:anim by="(#ppt_w*0.10)" calcmode="lin" valueType="num">
                                      <p:cBhvr>
                                        <p:cTn id="67" dur="250" autoRev="1" fill="hold">
                                          <p:stCondLst>
                                            <p:cond delay="0"/>
                                          </p:stCondLst>
                                        </p:cTn>
                                        <p:tgtEl>
                                          <p:spTgt spid="14">
                                            <p:txEl>
                                              <p:pRg st="11" end="11"/>
                                            </p:txEl>
                                          </p:spTgt>
                                        </p:tgtEl>
                                        <p:attrNameLst>
                                          <p:attrName>ppt_x</p:attrName>
                                        </p:attrNameLst>
                                      </p:cBhvr>
                                    </p:anim>
                                    <p:anim by="(-#ppt_w*0.10)" calcmode="lin" valueType="num">
                                      <p:cBhvr>
                                        <p:cTn id="68" dur="250" autoRev="1" fill="hold">
                                          <p:stCondLst>
                                            <p:cond delay="0"/>
                                          </p:stCondLst>
                                        </p:cTn>
                                        <p:tgtEl>
                                          <p:spTgt spid="14">
                                            <p:txEl>
                                              <p:pRg st="11" end="11"/>
                                            </p:txEl>
                                          </p:spTgt>
                                        </p:tgtEl>
                                        <p:attrNameLst>
                                          <p:attrName>ppt_y</p:attrName>
                                        </p:attrNameLst>
                                      </p:cBhvr>
                                    </p:anim>
                                    <p:animRot by="-480000">
                                      <p:cBhvr>
                                        <p:cTn id="69" dur="250" autoRev="1" fill="hold">
                                          <p:stCondLst>
                                            <p:cond delay="0"/>
                                          </p:stCondLst>
                                        </p:cTn>
                                        <p:tgtEl>
                                          <p:spTgt spid="14">
                                            <p:txEl>
                                              <p:pRg st="11" end="11"/>
                                            </p:txEl>
                                          </p:spTgt>
                                        </p:tgtEl>
                                        <p:attrNameLst>
                                          <p:attrName>r</p:attrName>
                                        </p:attrNameLst>
                                      </p:cBhvr>
                                    </p:animRot>
                                  </p:childTnLst>
                                </p:cTn>
                              </p:par>
                              <p:par>
                                <p:cTn id="70" presetID="36" presetClass="emph" presetSubtype="0" fill="hold" nodeType="withEffect">
                                  <p:stCondLst>
                                    <p:cond delay="0"/>
                                  </p:stCondLst>
                                  <p:iterate type="lt">
                                    <p:tmPct val="10000"/>
                                  </p:iterate>
                                  <p:childTnLst>
                                    <p:animScale>
                                      <p:cBhvr>
                                        <p:cTn id="71" dur="250" autoRev="1" fill="hold">
                                          <p:stCondLst>
                                            <p:cond delay="0"/>
                                          </p:stCondLst>
                                        </p:cTn>
                                        <p:tgtEl>
                                          <p:spTgt spid="14">
                                            <p:txEl>
                                              <p:pRg st="12" end="12"/>
                                            </p:txEl>
                                          </p:spTgt>
                                        </p:tgtEl>
                                      </p:cBhvr>
                                      <p:to x="80000" y="100000"/>
                                    </p:animScale>
                                    <p:anim by="(#ppt_w*0.10)" calcmode="lin" valueType="num">
                                      <p:cBhvr>
                                        <p:cTn id="72" dur="250" autoRev="1" fill="hold">
                                          <p:stCondLst>
                                            <p:cond delay="0"/>
                                          </p:stCondLst>
                                        </p:cTn>
                                        <p:tgtEl>
                                          <p:spTgt spid="14">
                                            <p:txEl>
                                              <p:pRg st="12" end="12"/>
                                            </p:txEl>
                                          </p:spTgt>
                                        </p:tgtEl>
                                        <p:attrNameLst>
                                          <p:attrName>ppt_x</p:attrName>
                                        </p:attrNameLst>
                                      </p:cBhvr>
                                    </p:anim>
                                    <p:anim by="(-#ppt_w*0.10)" calcmode="lin" valueType="num">
                                      <p:cBhvr>
                                        <p:cTn id="73" dur="250" autoRev="1" fill="hold">
                                          <p:stCondLst>
                                            <p:cond delay="0"/>
                                          </p:stCondLst>
                                        </p:cTn>
                                        <p:tgtEl>
                                          <p:spTgt spid="14">
                                            <p:txEl>
                                              <p:pRg st="12" end="12"/>
                                            </p:txEl>
                                          </p:spTgt>
                                        </p:tgtEl>
                                        <p:attrNameLst>
                                          <p:attrName>ppt_y</p:attrName>
                                        </p:attrNameLst>
                                      </p:cBhvr>
                                    </p:anim>
                                    <p:animRot by="-480000">
                                      <p:cBhvr>
                                        <p:cTn id="74" dur="250" autoRev="1" fill="hold">
                                          <p:stCondLst>
                                            <p:cond delay="0"/>
                                          </p:stCondLst>
                                        </p:cTn>
                                        <p:tgtEl>
                                          <p:spTgt spid="14">
                                            <p:txEl>
                                              <p:pRg st="12" end="12"/>
                                            </p:txEl>
                                          </p:spTgt>
                                        </p:tgtEl>
                                        <p:attrNameLst>
                                          <p:attrName>r</p:attrName>
                                        </p:attrNameLst>
                                      </p:cBhvr>
                                    </p:animRot>
                                  </p:childTnLst>
                                </p:cTn>
                              </p:par>
                              <p:par>
                                <p:cTn id="75" presetID="36" presetClass="emph" presetSubtype="0" fill="hold" nodeType="withEffect">
                                  <p:stCondLst>
                                    <p:cond delay="0"/>
                                  </p:stCondLst>
                                  <p:iterate type="lt">
                                    <p:tmPct val="10000"/>
                                  </p:iterate>
                                  <p:childTnLst>
                                    <p:animScale>
                                      <p:cBhvr>
                                        <p:cTn id="76" dur="250" autoRev="1" fill="hold">
                                          <p:stCondLst>
                                            <p:cond delay="0"/>
                                          </p:stCondLst>
                                        </p:cTn>
                                        <p:tgtEl>
                                          <p:spTgt spid="14">
                                            <p:txEl>
                                              <p:pRg st="13" end="13"/>
                                            </p:txEl>
                                          </p:spTgt>
                                        </p:tgtEl>
                                      </p:cBhvr>
                                      <p:to x="80000" y="100000"/>
                                    </p:animScale>
                                    <p:anim by="(#ppt_w*0.10)" calcmode="lin" valueType="num">
                                      <p:cBhvr>
                                        <p:cTn id="77" dur="250" autoRev="1" fill="hold">
                                          <p:stCondLst>
                                            <p:cond delay="0"/>
                                          </p:stCondLst>
                                        </p:cTn>
                                        <p:tgtEl>
                                          <p:spTgt spid="14">
                                            <p:txEl>
                                              <p:pRg st="13" end="13"/>
                                            </p:txEl>
                                          </p:spTgt>
                                        </p:tgtEl>
                                        <p:attrNameLst>
                                          <p:attrName>ppt_x</p:attrName>
                                        </p:attrNameLst>
                                      </p:cBhvr>
                                    </p:anim>
                                    <p:anim by="(-#ppt_w*0.10)" calcmode="lin" valueType="num">
                                      <p:cBhvr>
                                        <p:cTn id="78" dur="250" autoRev="1" fill="hold">
                                          <p:stCondLst>
                                            <p:cond delay="0"/>
                                          </p:stCondLst>
                                        </p:cTn>
                                        <p:tgtEl>
                                          <p:spTgt spid="14">
                                            <p:txEl>
                                              <p:pRg st="13" end="13"/>
                                            </p:txEl>
                                          </p:spTgt>
                                        </p:tgtEl>
                                        <p:attrNameLst>
                                          <p:attrName>ppt_y</p:attrName>
                                        </p:attrNameLst>
                                      </p:cBhvr>
                                    </p:anim>
                                    <p:animRot by="-480000">
                                      <p:cBhvr>
                                        <p:cTn id="79" dur="250" autoRev="1" fill="hold">
                                          <p:stCondLst>
                                            <p:cond delay="0"/>
                                          </p:stCondLst>
                                        </p:cTn>
                                        <p:tgtEl>
                                          <p:spTgt spid="14">
                                            <p:txEl>
                                              <p:pRg st="13" end="1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Горизонтальный свиток 4"/>
          <p:cNvSpPr/>
          <p:nvPr/>
        </p:nvSpPr>
        <p:spPr>
          <a:xfrm>
            <a:off x="1071563" y="0"/>
            <a:ext cx="7072312" cy="15001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6" name="Заголовок 1"/>
          <p:cNvSpPr txBox="1">
            <a:spLocks/>
          </p:cNvSpPr>
          <p:nvPr/>
        </p:nvSpPr>
        <p:spPr>
          <a:xfrm>
            <a:off x="2428875" y="142875"/>
            <a:ext cx="4786313" cy="104775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Введение</a:t>
            </a:r>
          </a:p>
        </p:txBody>
      </p:sp>
      <p:sp>
        <p:nvSpPr>
          <p:cNvPr id="15363" name="Rectangle 2"/>
          <p:cNvSpPr>
            <a:spLocks noChangeArrowheads="1"/>
          </p:cNvSpPr>
          <p:nvPr/>
        </p:nvSpPr>
        <p:spPr bwMode="auto">
          <a:xfrm>
            <a:off x="142875" y="1584325"/>
            <a:ext cx="6072188" cy="5016500"/>
          </a:xfrm>
          <a:prstGeom prst="rect">
            <a:avLst/>
          </a:prstGeom>
          <a:noFill/>
          <a:ln w="9525">
            <a:noFill/>
            <a:miter lim="800000"/>
            <a:headEnd/>
            <a:tailEnd/>
          </a:ln>
        </p:spPr>
        <p:txBody>
          <a:bodyPr anchor="ctr">
            <a:spAutoFit/>
          </a:bodyPr>
          <a:lstStyle/>
          <a:p>
            <a:r>
              <a:rPr lang="ru-RU" sz="1600" b="1">
                <a:latin typeface="Comic Sans MS" pitchFamily="66" charset="0"/>
                <a:ea typeface="Times New Roman" pitchFamily="18" charset="0"/>
                <a:cs typeface="Arial" charset="0"/>
              </a:rPr>
              <a:t>Культура Японии</a:t>
            </a:r>
            <a:r>
              <a:rPr lang="ru-RU" sz="1600">
                <a:latin typeface="Comic Sans MS" pitchFamily="66" charset="0"/>
                <a:ea typeface="Times New Roman" pitchFamily="18" charset="0"/>
                <a:cs typeface="Arial" charset="0"/>
              </a:rPr>
              <a:t> сложилась в результате исторического процесса, начавшегося с переселения предков японского народа на японский архипелаг с материка и зарождения культуры периода Дзёмон. Современная японская культура испытала сильное влияние стран Азии (в особенности Китая и Кореи), Европы и Северной Америки.</a:t>
            </a:r>
          </a:p>
          <a:p>
            <a:pPr eaLnBrk="0" hangingPunct="0"/>
            <a:r>
              <a:rPr lang="ru-RU" sz="1600">
                <a:latin typeface="Comic Sans MS" pitchFamily="66" charset="0"/>
                <a:ea typeface="Times New Roman" pitchFamily="18" charset="0"/>
                <a:cs typeface="Arial" charset="0"/>
              </a:rPr>
              <a:t>Одной из особенностей японской культуры является её долгое развитие в период полной изоляции страны (политика сакоку) от всего остального мира в период правления сёгуната Токугавы, длившейся до середины XIX века — начала периода Мэйдзи.</a:t>
            </a:r>
          </a:p>
          <a:p>
            <a:pPr eaLnBrk="0" hangingPunct="0"/>
            <a:r>
              <a:rPr lang="ru-RU" sz="1600">
                <a:latin typeface="Comic Sans MS" pitchFamily="66" charset="0"/>
                <a:ea typeface="Times New Roman" pitchFamily="18" charset="0"/>
                <a:cs typeface="Arial" charset="0"/>
              </a:rPr>
              <a:t>На культуру и менталитет японцев большое влияние оказало изолированное территориальное положение страны, географические и климатические особенности, а также особые природные явления (частые землетрясения и тайфуны), что выразилось в своеобразном отношении японцев к природе как к живому созданию. Умение восхищаться сиюминутной красотой природы, как особенность национального характера японца, нашло выражение во многих видах искусства Японии.</a:t>
            </a:r>
          </a:p>
        </p:txBody>
      </p:sp>
      <p:pic>
        <p:nvPicPr>
          <p:cNvPr id="4099" name="Picture 3" descr="D:\Новая папка\Анаит\Картинки\История\Японская культура\2488495.jpg"/>
          <p:cNvPicPr>
            <a:picLocks noChangeAspect="1" noChangeArrowheads="1"/>
          </p:cNvPicPr>
          <p:nvPr/>
        </p:nvPicPr>
        <p:blipFill>
          <a:blip r:embed="rId3" cstate="print"/>
          <a:srcRect/>
          <a:stretch>
            <a:fillRect/>
          </a:stretch>
        </p:blipFill>
        <p:spPr bwMode="auto">
          <a:xfrm>
            <a:off x="6098974" y="1571612"/>
            <a:ext cx="3045026" cy="2428892"/>
          </a:xfrm>
          <a:prstGeom prst="rect">
            <a:avLst/>
          </a:prstGeom>
          <a:ln>
            <a:noFill/>
          </a:ln>
          <a:effectLst>
            <a:softEdge rad="112500"/>
          </a:effectLst>
        </p:spPr>
      </p:pic>
      <p:pic>
        <p:nvPicPr>
          <p:cNvPr id="4100" name="Picture 4" descr="D:\Новая папка\Анаит\Картинки\История\Японская культура\fc0cde6d50cba4a6324c6a702ec_prev.jpg"/>
          <p:cNvPicPr>
            <a:picLocks noChangeAspect="1" noChangeArrowheads="1"/>
          </p:cNvPicPr>
          <p:nvPr/>
        </p:nvPicPr>
        <p:blipFill>
          <a:blip r:embed="rId4" cstate="print"/>
          <a:srcRect/>
          <a:stretch>
            <a:fillRect/>
          </a:stretch>
        </p:blipFill>
        <p:spPr bwMode="auto">
          <a:xfrm>
            <a:off x="6080143" y="4286256"/>
            <a:ext cx="3063857" cy="2300489"/>
          </a:xfrm>
          <a:prstGeom prst="rect">
            <a:avLst/>
          </a:prstGeom>
          <a:ln>
            <a:noFill/>
          </a:ln>
          <a:effectLst>
            <a:softEdge rad="112500"/>
          </a:effectLst>
        </p:spPr>
      </p:pic>
      <p:sp>
        <p:nvSpPr>
          <p:cNvPr id="15" name="Управляющая кнопка: домой 14">
            <a:hlinkClick r:id="rId5" action="ppaction://hlinksldjump" highlightClick="1"/>
          </p:cNvPr>
          <p:cNvSpPr/>
          <p:nvPr/>
        </p:nvSpPr>
        <p:spPr>
          <a:xfrm>
            <a:off x="7286644"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6" name="Управляющая кнопка: в начало 15">
            <a:hlinkClick r:id="" action="ppaction://hlinkshowjump?jump=previousslide" highlightClick="1"/>
          </p:cNvPr>
          <p:cNvSpPr/>
          <p:nvPr/>
        </p:nvSpPr>
        <p:spPr>
          <a:xfrm>
            <a:off x="6215074"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7" name="Управляющая кнопка: в конец 16">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6"/>
                                        </p:tgtEl>
                                      </p:cBhvr>
                                      <p:to x="80000" y="100000"/>
                                    </p:animScale>
                                    <p:anim by="(#ppt_w*0.10)" calcmode="lin" valueType="num">
                                      <p:cBhvr>
                                        <p:cTn id="7" dur="250" autoRev="1" fill="hold">
                                          <p:stCondLst>
                                            <p:cond delay="0"/>
                                          </p:stCondLst>
                                        </p:cTn>
                                        <p:tgtEl>
                                          <p:spTgt spid="6"/>
                                        </p:tgtEl>
                                        <p:attrNameLst>
                                          <p:attrName>ppt_x</p:attrName>
                                        </p:attrNameLst>
                                      </p:cBhvr>
                                    </p:anim>
                                    <p:anim by="(-#ppt_w*0.10)" calcmode="lin" valueType="num">
                                      <p:cBhvr>
                                        <p:cTn id="8" dur="250" autoRev="1" fill="hold">
                                          <p:stCondLst>
                                            <p:cond delay="0"/>
                                          </p:stCondLst>
                                        </p:cTn>
                                        <p:tgtEl>
                                          <p:spTgt spid="6"/>
                                        </p:tgtEl>
                                        <p:attrNameLst>
                                          <p:attrName>ppt_y</p:attrName>
                                        </p:attrNameLst>
                                      </p:cBhvr>
                                    </p:anim>
                                    <p:animRot by="-480000">
                                      <p:cBhvr>
                                        <p:cTn id="9" dur="250" autoRev="1" fill="hold">
                                          <p:stCondLst>
                                            <p:cond delay="0"/>
                                          </p:stCondLst>
                                        </p:cTn>
                                        <p:tgtEl>
                                          <p:spTgt spid="6"/>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wipe(left)">
                                      <p:cBhvr>
                                        <p:cTn id="12" dur="1000"/>
                                        <p:tgtEl>
                                          <p:spTgt spid="4099"/>
                                        </p:tgtEl>
                                      </p:cBhvr>
                                    </p:animEffect>
                                  </p:childTnLst>
                                </p:cTn>
                              </p:par>
                              <p:par>
                                <p:cTn id="13" presetID="22" presetClass="entr" presetSubtype="8"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wipe(left)">
                                      <p:cBhvr>
                                        <p:cTn id="15"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357188" y="0"/>
            <a:ext cx="8429625"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5" name="Заголовок 1"/>
          <p:cNvSpPr txBox="1">
            <a:spLocks/>
          </p:cNvSpPr>
          <p:nvPr/>
        </p:nvSpPr>
        <p:spPr>
          <a:xfrm>
            <a:off x="928688" y="357188"/>
            <a:ext cx="7572375"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История культуры Японии</a:t>
            </a:r>
          </a:p>
        </p:txBody>
      </p:sp>
      <p:sp>
        <p:nvSpPr>
          <p:cNvPr id="16387" name="TextBox 5"/>
          <p:cNvSpPr txBox="1">
            <a:spLocks noChangeArrowheads="1"/>
          </p:cNvSpPr>
          <p:nvPr/>
        </p:nvSpPr>
        <p:spPr bwMode="auto">
          <a:xfrm>
            <a:off x="857250" y="2643188"/>
            <a:ext cx="7929563" cy="3692525"/>
          </a:xfrm>
          <a:prstGeom prst="rect">
            <a:avLst/>
          </a:prstGeom>
          <a:noFill/>
          <a:ln w="9525">
            <a:noFill/>
            <a:miter lim="800000"/>
            <a:headEnd/>
            <a:tailEnd/>
          </a:ln>
        </p:spPr>
        <p:txBody>
          <a:bodyPr>
            <a:spAutoFit/>
          </a:bodyPr>
          <a:lstStyle/>
          <a:p>
            <a:r>
              <a:rPr lang="ru-RU" b="1">
                <a:latin typeface="Comic Sans MS" pitchFamily="66" charset="0"/>
              </a:rPr>
              <a:t>Дзёмон</a:t>
            </a:r>
            <a:r>
              <a:rPr lang="ru-RU">
                <a:latin typeface="Comic Sans MS" pitchFamily="66" charset="0"/>
              </a:rPr>
              <a:t> (10 тыс. лет до н. э. — 300 до н. э.) — первые образцы керамики, украшения и женские фигурки </a:t>
            </a:r>
            <a:r>
              <a:rPr lang="ru-RU" i="1">
                <a:latin typeface="Comic Sans MS" pitchFamily="66" charset="0"/>
              </a:rPr>
              <a:t>догу</a:t>
            </a:r>
            <a:endParaRPr lang="ru-RU">
              <a:latin typeface="Comic Sans MS" pitchFamily="66" charset="0"/>
            </a:endParaRPr>
          </a:p>
          <a:p>
            <a:r>
              <a:rPr lang="ru-RU" b="1">
                <a:latin typeface="Comic Sans MS" pitchFamily="66" charset="0"/>
              </a:rPr>
              <a:t>Яёй</a:t>
            </a:r>
            <a:r>
              <a:rPr lang="ru-RU">
                <a:latin typeface="Comic Sans MS" pitchFamily="66" charset="0"/>
              </a:rPr>
              <a:t> (300 до н. э. — 300 н. э.) — переход к земледелию, поливное рисоводство, изделия из бронзы и железа, колокола </a:t>
            </a:r>
            <a:r>
              <a:rPr lang="ru-RU" i="1">
                <a:latin typeface="Comic Sans MS" pitchFamily="66" charset="0"/>
              </a:rPr>
              <a:t>дотаку</a:t>
            </a:r>
            <a:endParaRPr lang="ru-RU">
              <a:latin typeface="Comic Sans MS" pitchFamily="66" charset="0"/>
            </a:endParaRPr>
          </a:p>
          <a:p>
            <a:r>
              <a:rPr lang="ru-RU" b="1">
                <a:latin typeface="Comic Sans MS" pitchFamily="66" charset="0"/>
              </a:rPr>
              <a:t>Ямато</a:t>
            </a:r>
            <a:r>
              <a:rPr lang="ru-RU">
                <a:latin typeface="Comic Sans MS" pitchFamily="66" charset="0"/>
              </a:rPr>
              <a:t>:</a:t>
            </a:r>
          </a:p>
          <a:p>
            <a:r>
              <a:rPr lang="ru-RU">
                <a:latin typeface="Comic Sans MS" pitchFamily="66" charset="0"/>
              </a:rPr>
              <a:t>— </a:t>
            </a:r>
            <a:r>
              <a:rPr lang="ru-RU" b="1">
                <a:latin typeface="Comic Sans MS" pitchFamily="66" charset="0"/>
              </a:rPr>
              <a:t>Кофун</a:t>
            </a:r>
            <a:r>
              <a:rPr lang="ru-RU">
                <a:latin typeface="Comic Sans MS" pitchFamily="66" charset="0"/>
              </a:rPr>
              <a:t> (IV века н. э. — VI век н. э.) — распространение культуры курганов, скульптуры </a:t>
            </a:r>
            <a:r>
              <a:rPr lang="ru-RU" i="1">
                <a:latin typeface="Comic Sans MS" pitchFamily="66" charset="0"/>
              </a:rPr>
              <a:t>ханива</a:t>
            </a:r>
            <a:r>
              <a:rPr lang="ru-RU">
                <a:latin typeface="Comic Sans MS" pitchFamily="66" charset="0"/>
              </a:rPr>
              <a:t>, зарождение древнего синтоизма и связанных с ним культов</a:t>
            </a:r>
            <a:br>
              <a:rPr lang="ru-RU">
                <a:latin typeface="Comic Sans MS" pitchFamily="66" charset="0"/>
              </a:rPr>
            </a:br>
            <a:r>
              <a:rPr lang="ru-RU">
                <a:latin typeface="Comic Sans MS" pitchFamily="66" charset="0"/>
              </a:rPr>
              <a:t>— </a:t>
            </a:r>
            <a:r>
              <a:rPr lang="ru-RU" b="1">
                <a:latin typeface="Comic Sans MS" pitchFamily="66" charset="0"/>
              </a:rPr>
              <a:t>Асука</a:t>
            </a:r>
            <a:r>
              <a:rPr lang="ru-RU">
                <a:latin typeface="Comic Sans MS" pitchFamily="66" charset="0"/>
              </a:rPr>
              <a:t> (593—710) — заимствование образцов китайской культуры, реформы Тайка, создание кодексов законов</a:t>
            </a:r>
          </a:p>
          <a:p>
            <a:r>
              <a:rPr lang="ru-RU" b="1">
                <a:latin typeface="Comic Sans MS" pitchFamily="66" charset="0"/>
              </a:rPr>
              <a:t>Нара</a:t>
            </a:r>
            <a:r>
              <a:rPr lang="ru-RU">
                <a:latin typeface="Comic Sans MS" pitchFamily="66" charset="0"/>
              </a:rPr>
              <a:t> (710—794) — проникновение в страну конфуцианства, даосизма и буддизма, создание литературных произведений </a:t>
            </a:r>
            <a:r>
              <a:rPr lang="ru-RU" i="1">
                <a:latin typeface="Comic Sans MS" pitchFamily="66" charset="0"/>
              </a:rPr>
              <a:t>«Кодзики»</a:t>
            </a:r>
            <a:r>
              <a:rPr lang="ru-RU">
                <a:latin typeface="Comic Sans MS" pitchFamily="66" charset="0"/>
              </a:rPr>
              <a:t>, </a:t>
            </a:r>
            <a:r>
              <a:rPr lang="ru-RU" i="1">
                <a:latin typeface="Comic Sans MS" pitchFamily="66" charset="0"/>
              </a:rPr>
              <a:t>«Нихон Сёки»</a:t>
            </a:r>
            <a:r>
              <a:rPr lang="ru-RU">
                <a:latin typeface="Comic Sans MS" pitchFamily="66" charset="0"/>
              </a:rPr>
              <a:t>, </a:t>
            </a:r>
            <a:r>
              <a:rPr lang="ru-RU" i="1">
                <a:latin typeface="Comic Sans MS" pitchFamily="66" charset="0"/>
              </a:rPr>
              <a:t>«Манъёсю»</a:t>
            </a:r>
            <a:r>
              <a:rPr lang="ru-RU">
                <a:latin typeface="Comic Sans MS" pitchFamily="66" charset="0"/>
              </a:rPr>
              <a:t>, </a:t>
            </a:r>
            <a:r>
              <a:rPr lang="ru-RU" i="1">
                <a:latin typeface="Comic Sans MS" pitchFamily="66" charset="0"/>
              </a:rPr>
              <a:t>«Кайфусо»</a:t>
            </a:r>
            <a:endParaRPr lang="ru-RU">
              <a:latin typeface="Comic Sans MS" pitchFamily="66" charset="0"/>
            </a:endParaRPr>
          </a:p>
        </p:txBody>
      </p:sp>
      <p:sp>
        <p:nvSpPr>
          <p:cNvPr id="7" name="Управляющая кнопка: в начало 6">
            <a:hlinkClick r:id="" action="ppaction://hlinkshowjump?jump=previousslide" highlightClick="1"/>
          </p:cNvPr>
          <p:cNvSpPr/>
          <p:nvPr/>
        </p:nvSpPr>
        <p:spPr>
          <a:xfrm>
            <a:off x="6858016"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286776"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357188" y="0"/>
            <a:ext cx="8429625"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5" name="Заголовок 1"/>
          <p:cNvSpPr txBox="1">
            <a:spLocks/>
          </p:cNvSpPr>
          <p:nvPr/>
        </p:nvSpPr>
        <p:spPr>
          <a:xfrm>
            <a:off x="928688" y="357188"/>
            <a:ext cx="7572375"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История культуры Японии</a:t>
            </a:r>
          </a:p>
        </p:txBody>
      </p:sp>
      <p:sp>
        <p:nvSpPr>
          <p:cNvPr id="17411" name="TextBox 5"/>
          <p:cNvSpPr txBox="1">
            <a:spLocks noChangeArrowheads="1"/>
          </p:cNvSpPr>
          <p:nvPr/>
        </p:nvSpPr>
        <p:spPr bwMode="auto">
          <a:xfrm>
            <a:off x="714375" y="2611438"/>
            <a:ext cx="8429625" cy="4246562"/>
          </a:xfrm>
          <a:prstGeom prst="rect">
            <a:avLst/>
          </a:prstGeom>
          <a:noFill/>
          <a:ln w="9525">
            <a:noFill/>
            <a:miter lim="800000"/>
            <a:headEnd/>
            <a:tailEnd/>
          </a:ln>
        </p:spPr>
        <p:txBody>
          <a:bodyPr>
            <a:spAutoFit/>
          </a:bodyPr>
          <a:lstStyle/>
          <a:p>
            <a:r>
              <a:rPr lang="ru-RU" b="1">
                <a:latin typeface="Comic Sans MS" pitchFamily="66" charset="0"/>
              </a:rPr>
              <a:t>Хэйан</a:t>
            </a:r>
            <a:r>
              <a:rPr lang="ru-RU">
                <a:latin typeface="Comic Sans MS" pitchFamily="66" charset="0"/>
              </a:rPr>
              <a:t> (794—1185) — начало использования слоговых азбук </a:t>
            </a:r>
            <a:r>
              <a:rPr lang="ru-RU" i="1">
                <a:latin typeface="Comic Sans MS" pitchFamily="66" charset="0"/>
              </a:rPr>
              <a:t>хираганы</a:t>
            </a:r>
            <a:r>
              <a:rPr lang="ru-RU">
                <a:latin typeface="Comic Sans MS" pitchFamily="66" charset="0"/>
              </a:rPr>
              <a:t> и </a:t>
            </a:r>
            <a:r>
              <a:rPr lang="ru-RU" i="1">
                <a:latin typeface="Comic Sans MS" pitchFamily="66" charset="0"/>
              </a:rPr>
              <a:t>катаканы</a:t>
            </a:r>
            <a:r>
              <a:rPr lang="ru-RU">
                <a:latin typeface="Comic Sans MS" pitchFamily="66" charset="0"/>
              </a:rPr>
              <a:t>, строительство святилища Ицукусима, создание «Повести о Гэндзи», возникновение стиля в живописи </a:t>
            </a:r>
            <a:r>
              <a:rPr lang="ru-RU" i="1">
                <a:latin typeface="Comic Sans MS" pitchFamily="66" charset="0"/>
              </a:rPr>
              <a:t>ямато-э</a:t>
            </a:r>
            <a:endParaRPr lang="ru-RU">
              <a:latin typeface="Comic Sans MS" pitchFamily="66" charset="0"/>
            </a:endParaRPr>
          </a:p>
          <a:p>
            <a:r>
              <a:rPr lang="ru-RU" b="1">
                <a:latin typeface="Comic Sans MS" pitchFamily="66" charset="0"/>
              </a:rPr>
              <a:t>Камакура</a:t>
            </a:r>
            <a:r>
              <a:rPr lang="ru-RU">
                <a:latin typeface="Comic Sans MS" pitchFamily="66" charset="0"/>
              </a:rPr>
              <a:t> (1185—1333) — формирование самурайского сословия</a:t>
            </a:r>
          </a:p>
          <a:p>
            <a:r>
              <a:rPr lang="ru-RU" b="1">
                <a:latin typeface="Comic Sans MS" pitchFamily="66" charset="0"/>
              </a:rPr>
              <a:t>Муромати</a:t>
            </a:r>
            <a:r>
              <a:rPr lang="ru-RU">
                <a:latin typeface="Comic Sans MS" pitchFamily="66" charset="0"/>
              </a:rPr>
              <a:t> (1333—1568) — возникновение театра </a:t>
            </a:r>
            <a:r>
              <a:rPr lang="ru-RU" i="1">
                <a:latin typeface="Comic Sans MS" pitchFamily="66" charset="0"/>
              </a:rPr>
              <a:t>но</a:t>
            </a:r>
            <a:endParaRPr lang="ru-RU">
              <a:latin typeface="Comic Sans MS" pitchFamily="66" charset="0"/>
            </a:endParaRPr>
          </a:p>
          <a:p>
            <a:r>
              <a:rPr lang="ru-RU" b="1">
                <a:latin typeface="Comic Sans MS" pitchFamily="66" charset="0"/>
              </a:rPr>
              <a:t>Сэнгоку Дзидай</a:t>
            </a:r>
            <a:r>
              <a:rPr lang="ru-RU">
                <a:latin typeface="Comic Sans MS" pitchFamily="66" charset="0"/>
              </a:rPr>
              <a:t> (1467—1568) — проникновение в страну христианства</a:t>
            </a:r>
          </a:p>
          <a:p>
            <a:r>
              <a:rPr lang="ru-RU" b="1">
                <a:latin typeface="Comic Sans MS" pitchFamily="66" charset="0"/>
              </a:rPr>
              <a:t>Адзути-Момояма</a:t>
            </a:r>
            <a:r>
              <a:rPr lang="ru-RU">
                <a:latin typeface="Comic Sans MS" pitchFamily="66" charset="0"/>
              </a:rPr>
              <a:t> (1568—1600)</a:t>
            </a:r>
          </a:p>
          <a:p>
            <a:r>
              <a:rPr lang="ru-RU" b="1">
                <a:latin typeface="Comic Sans MS" pitchFamily="66" charset="0"/>
              </a:rPr>
              <a:t>Эдо</a:t>
            </a:r>
            <a:r>
              <a:rPr lang="ru-RU">
                <a:latin typeface="Comic Sans MS" pitchFamily="66" charset="0"/>
              </a:rPr>
              <a:t> (1600—1868) — установление диктатуры Токугава, политика </a:t>
            </a:r>
            <a:r>
              <a:rPr lang="ru-RU" i="1">
                <a:latin typeface="Comic Sans MS" pitchFamily="66" charset="0"/>
              </a:rPr>
              <a:t>сакоку</a:t>
            </a:r>
            <a:r>
              <a:rPr lang="ru-RU">
                <a:latin typeface="Comic Sans MS" pitchFamily="66" charset="0"/>
              </a:rPr>
              <a:t>, подавление христианства и падение сёгуната, зарождение театра </a:t>
            </a:r>
            <a:r>
              <a:rPr lang="ru-RU" i="1">
                <a:latin typeface="Comic Sans MS" pitchFamily="66" charset="0"/>
              </a:rPr>
              <a:t>кабуки</a:t>
            </a:r>
            <a:r>
              <a:rPr lang="ru-RU">
                <a:latin typeface="Comic Sans MS" pitchFamily="66" charset="0"/>
              </a:rPr>
              <a:t> и стиля </a:t>
            </a:r>
            <a:r>
              <a:rPr lang="ru-RU" i="1">
                <a:latin typeface="Comic Sans MS" pitchFamily="66" charset="0"/>
              </a:rPr>
              <a:t>укиё-э</a:t>
            </a:r>
            <a:endParaRPr lang="ru-RU">
              <a:latin typeface="Comic Sans MS" pitchFamily="66" charset="0"/>
            </a:endParaRPr>
          </a:p>
          <a:p>
            <a:r>
              <a:rPr lang="ru-RU" b="1">
                <a:latin typeface="Comic Sans MS" pitchFamily="66" charset="0"/>
              </a:rPr>
              <a:t>Мэйдзи</a:t>
            </a:r>
            <a:r>
              <a:rPr lang="ru-RU">
                <a:latin typeface="Comic Sans MS" pitchFamily="66" charset="0"/>
              </a:rPr>
              <a:t> (1868—1912) — конец периода самоизоляции, начало капиталистического пути развития, зарождение японского кинематографа</a:t>
            </a:r>
          </a:p>
          <a:p>
            <a:r>
              <a:rPr lang="ru-RU" b="1">
                <a:latin typeface="Comic Sans MS" pitchFamily="66" charset="0"/>
              </a:rPr>
              <a:t>Тайсё</a:t>
            </a:r>
            <a:r>
              <a:rPr lang="ru-RU">
                <a:latin typeface="Comic Sans MS" pitchFamily="66" charset="0"/>
              </a:rPr>
              <a:t> (1912—1926)</a:t>
            </a:r>
          </a:p>
          <a:p>
            <a:r>
              <a:rPr lang="ru-RU" b="1">
                <a:latin typeface="Comic Sans MS" pitchFamily="66" charset="0"/>
              </a:rPr>
              <a:t>Сёва</a:t>
            </a:r>
            <a:r>
              <a:rPr lang="ru-RU">
                <a:latin typeface="Comic Sans MS" pitchFamily="66" charset="0"/>
              </a:rPr>
              <a:t> (1926—1989)</a:t>
            </a:r>
          </a:p>
        </p:txBody>
      </p:sp>
      <p:sp>
        <p:nvSpPr>
          <p:cNvPr id="7" name="Управляющая кнопка: домой 6">
            <a:hlinkClick r:id="rId3" action="ppaction://hlinksldjump" highlightClick="1"/>
          </p:cNvPr>
          <p:cNvSpPr/>
          <p:nvPr/>
        </p:nvSpPr>
        <p:spPr>
          <a:xfrm>
            <a:off x="7358082"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начало 7">
            <a:hlinkClick r:id="" action="ppaction://hlinkshowjump?jump=previousslide" highlightClick="1"/>
          </p:cNvPr>
          <p:cNvSpPr/>
          <p:nvPr/>
        </p:nvSpPr>
        <p:spPr>
          <a:xfrm>
            <a:off x="6357950"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конец 8">
            <a:hlinkClick r:id="" action="ppaction://hlinkshowjump?jump=nextslide" highlightClick="1"/>
          </p:cNvPr>
          <p:cNvSpPr/>
          <p:nvPr/>
        </p:nvSpPr>
        <p:spPr>
          <a:xfrm>
            <a:off x="8286776"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357188" y="0"/>
            <a:ext cx="8429625"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928688" y="357188"/>
            <a:ext cx="7572375" cy="2214562"/>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Японский язык и письменность</a:t>
            </a:r>
          </a:p>
        </p:txBody>
      </p:sp>
      <p:sp>
        <p:nvSpPr>
          <p:cNvPr id="18435" name="TextBox 4"/>
          <p:cNvSpPr txBox="1">
            <a:spLocks noChangeArrowheads="1"/>
          </p:cNvSpPr>
          <p:nvPr/>
        </p:nvSpPr>
        <p:spPr bwMode="auto">
          <a:xfrm>
            <a:off x="714375" y="2714625"/>
            <a:ext cx="3714750" cy="3970338"/>
          </a:xfrm>
          <a:prstGeom prst="rect">
            <a:avLst/>
          </a:prstGeom>
          <a:noFill/>
          <a:ln w="9525">
            <a:noFill/>
            <a:miter lim="800000"/>
            <a:headEnd/>
            <a:tailEnd/>
          </a:ln>
        </p:spPr>
        <p:txBody>
          <a:bodyPr>
            <a:spAutoFit/>
          </a:bodyPr>
          <a:lstStyle/>
          <a:p>
            <a:r>
              <a:rPr lang="ru-RU" b="1">
                <a:latin typeface="Comic Sans MS" pitchFamily="66" charset="0"/>
              </a:rPr>
              <a:t>Японский язык </a:t>
            </a:r>
            <a:r>
              <a:rPr lang="ru-RU">
                <a:latin typeface="Comic Sans MS" pitchFamily="66" charset="0"/>
              </a:rPr>
              <a:t>всегда был важной составляющей японской культуры. Преобладающая часть населения страны разговаривает на японском языке. Японский является агглютинативным языком и характеризуется сложной системой написания, состоящей из трёх различных типов знаков — китайские символы кандзи, слоговые азбуки хирагана и катакана.</a:t>
            </a:r>
          </a:p>
        </p:txBody>
      </p:sp>
      <p:pic>
        <p:nvPicPr>
          <p:cNvPr id="8" name="Picture 3" descr="D:\Новая папка\Анаит\Картинки\История\Японская культура\60066.jpg"/>
          <p:cNvPicPr>
            <a:picLocks noChangeAspect="1" noChangeArrowheads="1"/>
          </p:cNvPicPr>
          <p:nvPr/>
        </p:nvPicPr>
        <p:blipFill>
          <a:blip r:embed="rId3"/>
          <a:srcRect/>
          <a:stretch>
            <a:fillRect/>
          </a:stretch>
        </p:blipFill>
        <p:spPr bwMode="auto">
          <a:xfrm>
            <a:off x="4357688" y="2714625"/>
            <a:ext cx="4608512" cy="3286125"/>
          </a:xfrm>
          <a:prstGeom prst="rect">
            <a:avLst/>
          </a:prstGeom>
          <a:ln>
            <a:noFill/>
          </a:ln>
          <a:effectLst>
            <a:outerShdw blurRad="292100" dist="139700" dir="2700000" algn="tl" rotWithShape="0">
              <a:srgbClr val="333333">
                <a:alpha val="65000"/>
              </a:srgbClr>
            </a:outerShdw>
          </a:effectLst>
        </p:spPr>
      </p:pic>
      <p:sp>
        <p:nvSpPr>
          <p:cNvPr id="9" name="Управляющая кнопка: в начало 8">
            <a:hlinkClick r:id="" action="ppaction://hlinkshowjump?jump=previousslide" highlightClick="1"/>
          </p:cNvPr>
          <p:cNvSpPr/>
          <p:nvPr/>
        </p:nvSpPr>
        <p:spPr>
          <a:xfrm>
            <a:off x="6858016" y="6143644"/>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0" name="Управляющая кнопка: в конец 9">
            <a:hlinkClick r:id="" action="ppaction://hlinkshowjump?jump=nextslide" highlightClick="1"/>
          </p:cNvPr>
          <p:cNvSpPr/>
          <p:nvPr/>
        </p:nvSpPr>
        <p:spPr>
          <a:xfrm>
            <a:off x="8215338" y="6143644"/>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357188" y="0"/>
            <a:ext cx="8429625"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928688" y="357188"/>
            <a:ext cx="7572375" cy="2214562"/>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Японский язык и письменность</a:t>
            </a:r>
          </a:p>
        </p:txBody>
      </p:sp>
      <p:sp>
        <p:nvSpPr>
          <p:cNvPr id="19459" name="TextBox 3"/>
          <p:cNvSpPr txBox="1">
            <a:spLocks noChangeArrowheads="1"/>
          </p:cNvSpPr>
          <p:nvPr/>
        </p:nvSpPr>
        <p:spPr bwMode="auto">
          <a:xfrm>
            <a:off x="3857625" y="2714625"/>
            <a:ext cx="5143500" cy="3970338"/>
          </a:xfrm>
          <a:prstGeom prst="rect">
            <a:avLst/>
          </a:prstGeom>
          <a:noFill/>
          <a:ln w="9525">
            <a:noFill/>
            <a:miter lim="800000"/>
            <a:headEnd/>
            <a:tailEnd/>
          </a:ln>
        </p:spPr>
        <p:txBody>
          <a:bodyPr>
            <a:spAutoFit/>
          </a:bodyPr>
          <a:lstStyle/>
          <a:p>
            <a:r>
              <a:rPr lang="ru-RU">
                <a:latin typeface="Comic Sans MS" pitchFamily="66" charset="0"/>
              </a:rPr>
              <a:t>Самая древняя известная форма японского языка носит название старояпонский язык, она сложилась путём заимствования китайской письменности и системы иероглифов и использовалась вплоть до начала периода Хэйан. В процессе дальнейшего развития японского языка, называемого затем </a:t>
            </a:r>
            <a:r>
              <a:rPr lang="ru-RU" i="1">
                <a:latin typeface="Comic Sans MS" pitchFamily="66" charset="0"/>
              </a:rPr>
              <a:t>классическим японским языком</a:t>
            </a:r>
            <a:r>
              <a:rPr lang="ru-RU">
                <a:latin typeface="Comic Sans MS" pitchFamily="66" charset="0"/>
              </a:rPr>
              <a:t> или </a:t>
            </a:r>
            <a:r>
              <a:rPr lang="ru-RU" i="1">
                <a:latin typeface="Comic Sans MS" pitchFamily="66" charset="0"/>
              </a:rPr>
              <a:t>поздним старояпонским</a:t>
            </a:r>
            <a:r>
              <a:rPr lang="ru-RU">
                <a:latin typeface="Comic Sans MS" pitchFamily="66" charset="0"/>
              </a:rPr>
              <a:t>, были добавлены новые способы письма — две слоговые азбуки хирагана и катакана, что привело к существенному развитию японского литературного языка и бурному расцвету японской литературы.</a:t>
            </a:r>
          </a:p>
        </p:txBody>
      </p:sp>
      <p:pic>
        <p:nvPicPr>
          <p:cNvPr id="8" name="Picture 4" descr="D:\Новая папка\Анаит\Картинки\История\Японская культура\47e03e3c30db.jpg"/>
          <p:cNvPicPr>
            <a:picLocks noChangeAspect="1" noChangeArrowheads="1"/>
          </p:cNvPicPr>
          <p:nvPr/>
        </p:nvPicPr>
        <p:blipFill>
          <a:blip r:embed="rId3" cstate="print"/>
          <a:srcRect/>
          <a:stretch>
            <a:fillRect/>
          </a:stretch>
        </p:blipFill>
        <p:spPr bwMode="auto">
          <a:xfrm>
            <a:off x="0" y="3214686"/>
            <a:ext cx="3964809" cy="2643206"/>
          </a:xfrm>
          <a:prstGeom prst="rect">
            <a:avLst/>
          </a:prstGeom>
          <a:ln>
            <a:noFill/>
          </a:ln>
          <a:effectLst>
            <a:softEdge rad="112500"/>
          </a:effectLst>
        </p:spPr>
      </p:pic>
      <p:sp>
        <p:nvSpPr>
          <p:cNvPr id="9" name="Управляющая кнопка: в начало 8">
            <a:hlinkClick r:id="" action="ppaction://hlinkshowjump?jump=previousslide" highlightClick="1"/>
          </p:cNvPr>
          <p:cNvSpPr/>
          <p:nvPr/>
        </p:nvSpPr>
        <p:spPr>
          <a:xfrm>
            <a:off x="357158"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0" name="Управляющая кнопка: в конец 9">
            <a:hlinkClick r:id="" action="ppaction://hlinkshowjump?jump=nextslide" highlightClick="1"/>
          </p:cNvPr>
          <p:cNvSpPr/>
          <p:nvPr/>
        </p:nvSpPr>
        <p:spPr>
          <a:xfrm>
            <a:off x="1785918"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357188" y="0"/>
            <a:ext cx="8429625"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928688" y="357188"/>
            <a:ext cx="7572375" cy="2214562"/>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Японский язык и письменность</a:t>
            </a:r>
          </a:p>
        </p:txBody>
      </p:sp>
      <p:sp>
        <p:nvSpPr>
          <p:cNvPr id="20483" name="TextBox 3"/>
          <p:cNvSpPr txBox="1">
            <a:spLocks noChangeArrowheads="1"/>
          </p:cNvSpPr>
          <p:nvPr/>
        </p:nvSpPr>
        <p:spPr bwMode="auto">
          <a:xfrm>
            <a:off x="714375" y="2571750"/>
            <a:ext cx="5857875" cy="4246563"/>
          </a:xfrm>
          <a:prstGeom prst="rect">
            <a:avLst/>
          </a:prstGeom>
          <a:noFill/>
          <a:ln w="9525">
            <a:noFill/>
            <a:miter lim="800000"/>
            <a:headEnd/>
            <a:tailEnd/>
          </a:ln>
        </p:spPr>
        <p:txBody>
          <a:bodyPr>
            <a:spAutoFit/>
          </a:bodyPr>
          <a:lstStyle/>
          <a:p>
            <a:r>
              <a:rPr lang="ru-RU">
                <a:latin typeface="Comic Sans MS" pitchFamily="66" charset="0"/>
              </a:rPr>
              <a:t>В современном японском языке довольно высокий процент занимают слова, заимствованные из других языков (так называемые гайрайго). Японские имена записываются с помощью кандзи, состоят из фамилии и имени, фамилия указывается вначале.</a:t>
            </a:r>
          </a:p>
          <a:p>
            <a:r>
              <a:rPr lang="ru-RU">
                <a:latin typeface="Comic Sans MS" pitchFamily="66" charset="0"/>
              </a:rPr>
              <a:t>Японский язык считается одним из самых сложных для изучения. Для транслитерации японских иероглифов используются различные системы, наиболее распространёнными являются ромадзи (латинская транслитерация) и система Поливанова (запись японских слов кириллицей). Некоторые слова в русском языке были заимствованы из японского языка, например, цунами, суши, караоке, самурай и т. д.</a:t>
            </a:r>
          </a:p>
        </p:txBody>
      </p:sp>
      <p:pic>
        <p:nvPicPr>
          <p:cNvPr id="6" name="Picture 2" descr="D:\Новая папка\Анаит\Картинки\История\Японская культура\6a01053596a4a2970c01053661bc92970c-800wi.gif"/>
          <p:cNvPicPr>
            <a:picLocks noChangeAspect="1" noChangeArrowheads="1"/>
          </p:cNvPicPr>
          <p:nvPr/>
        </p:nvPicPr>
        <p:blipFill>
          <a:blip r:embed="rId3" cstate="print"/>
          <a:srcRect/>
          <a:stretch>
            <a:fillRect/>
          </a:stretch>
        </p:blipFill>
        <p:spPr bwMode="auto">
          <a:xfrm>
            <a:off x="6858016" y="2714620"/>
            <a:ext cx="1700204" cy="3305741"/>
          </a:xfrm>
          <a:prstGeom prst="rect">
            <a:avLst/>
          </a:prstGeom>
          <a:ln>
            <a:noFill/>
          </a:ln>
          <a:effectLst>
            <a:softEdge rad="112500"/>
          </a:effectLst>
        </p:spPr>
      </p:pic>
      <p:sp>
        <p:nvSpPr>
          <p:cNvPr id="7" name="Управляющая кнопка: домой 6">
            <a:hlinkClick r:id="rId4" action="ppaction://hlinksldjump" highlightClick="1"/>
          </p:cNvPr>
          <p:cNvSpPr/>
          <p:nvPr/>
        </p:nvSpPr>
        <p:spPr>
          <a:xfrm>
            <a:off x="7429520"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начало 7">
            <a:hlinkClick r:id="" action="ppaction://hlinkshowjump?jump=previousslide" highlightClick="1"/>
          </p:cNvPr>
          <p:cNvSpPr/>
          <p:nvPr/>
        </p:nvSpPr>
        <p:spPr>
          <a:xfrm>
            <a:off x="6500826"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конец 8">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Горизонтальный свиток 2"/>
          <p:cNvSpPr/>
          <p:nvPr/>
        </p:nvSpPr>
        <p:spPr>
          <a:xfrm>
            <a:off x="1143000" y="0"/>
            <a:ext cx="6929438" cy="1571625"/>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4" name="Заголовок 1"/>
          <p:cNvSpPr txBox="1">
            <a:spLocks/>
          </p:cNvSpPr>
          <p:nvPr/>
        </p:nvSpPr>
        <p:spPr>
          <a:xfrm>
            <a:off x="928688" y="0"/>
            <a:ext cx="7572375" cy="1428750"/>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Литература</a:t>
            </a:r>
            <a:endParaRPr lang="ru-RU" sz="8000" dirty="0">
              <a:solidFill>
                <a:schemeClr val="accent2">
                  <a:lumMod val="75000"/>
                </a:schemeClr>
              </a:solidFill>
              <a:latin typeface="Mistral" pitchFamily="66" charset="0"/>
              <a:ea typeface="+mj-ea"/>
              <a:cs typeface="+mj-cs"/>
            </a:endParaRPr>
          </a:p>
        </p:txBody>
      </p:sp>
      <p:sp>
        <p:nvSpPr>
          <p:cNvPr id="21507" name="TextBox 4"/>
          <p:cNvSpPr txBox="1">
            <a:spLocks noChangeArrowheads="1"/>
          </p:cNvSpPr>
          <p:nvPr/>
        </p:nvSpPr>
        <p:spPr bwMode="auto">
          <a:xfrm>
            <a:off x="3714750" y="1643063"/>
            <a:ext cx="5214938" cy="5078412"/>
          </a:xfrm>
          <a:prstGeom prst="rect">
            <a:avLst/>
          </a:prstGeom>
          <a:noFill/>
          <a:ln w="9525">
            <a:noFill/>
            <a:miter lim="800000"/>
            <a:headEnd/>
            <a:tailEnd/>
          </a:ln>
        </p:spPr>
        <p:txBody>
          <a:bodyPr>
            <a:spAutoFit/>
          </a:bodyPr>
          <a:lstStyle/>
          <a:p>
            <a:r>
              <a:rPr lang="ru-RU">
                <a:latin typeface="Comic Sans MS" pitchFamily="66" charset="0"/>
              </a:rPr>
              <a:t>Долгое время японская литература испытывала влияние Китая, литературные произведения также создавались на китайском языке.</a:t>
            </a:r>
          </a:p>
          <a:p>
            <a:r>
              <a:rPr lang="ru-RU">
                <a:latin typeface="Comic Sans MS" pitchFamily="66" charset="0"/>
              </a:rPr>
              <a:t>Первыми письменными памятниками считаются собрание японских мифов и легенд «Кодзики» («Записи о деяниях древности») и историческая хроника «Нихон сёки» («Записанные кистью анналы Японии» или «Нихонги» — «Анналы Японии»), созданные во время периода Нара (VII — VIII веках). Оба произведения были написаны на китайском языке, но с изменениями для передачи японских имён богов и других слов. В этот же период были созданы поэтические антологии «Манъёсю» (яп. 万葉集, «Собрание мириад листьев», 759) и «Кайфусо» (яп. 懐風藻) (751).</a:t>
            </a:r>
          </a:p>
        </p:txBody>
      </p:sp>
      <p:sp>
        <p:nvSpPr>
          <p:cNvPr id="9" name="Управляющая кнопка: в начало 8">
            <a:hlinkClick r:id="" action="ppaction://hlinkshowjump?jump=previousslide" highlightClick="1"/>
          </p:cNvPr>
          <p:cNvSpPr/>
          <p:nvPr/>
        </p:nvSpPr>
        <p:spPr>
          <a:xfrm>
            <a:off x="285720"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0" name="Управляющая кнопка: в конец 9">
            <a:hlinkClick r:id="" action="ppaction://hlinkshowjump?jump=nextslide" highlightClick="1"/>
          </p:cNvPr>
          <p:cNvSpPr/>
          <p:nvPr/>
        </p:nvSpPr>
        <p:spPr>
          <a:xfrm>
            <a:off x="1643042"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pic>
        <p:nvPicPr>
          <p:cNvPr id="13" name="Picture 2" descr="D:\Новая папка\Анаит\Картинки\История\Японская культура\японский яэык.png"/>
          <p:cNvPicPr>
            <a:picLocks noChangeAspect="1" noChangeArrowheads="1"/>
          </p:cNvPicPr>
          <p:nvPr/>
        </p:nvPicPr>
        <p:blipFill>
          <a:blip r:embed="rId3"/>
          <a:srcRect/>
          <a:stretch>
            <a:fillRect/>
          </a:stretch>
        </p:blipFill>
        <p:spPr bwMode="auto">
          <a:xfrm>
            <a:off x="1857375" y="1500188"/>
            <a:ext cx="1482725" cy="4427537"/>
          </a:xfrm>
          <a:prstGeom prst="rect">
            <a:avLst/>
          </a:prstGeom>
          <a:noFill/>
          <a:ln w="9525">
            <a:noFill/>
            <a:miter lim="800000"/>
            <a:headEnd/>
            <a:tailEnd/>
          </a:ln>
        </p:spPr>
      </p:pic>
      <p:sp>
        <p:nvSpPr>
          <p:cNvPr id="21515" name="TextBox 13"/>
          <p:cNvSpPr txBox="1">
            <a:spLocks noChangeArrowheads="1"/>
          </p:cNvSpPr>
          <p:nvPr/>
        </p:nvSpPr>
        <p:spPr bwMode="auto">
          <a:xfrm>
            <a:off x="214313" y="2928938"/>
            <a:ext cx="1500187" cy="1477962"/>
          </a:xfrm>
          <a:prstGeom prst="rect">
            <a:avLst/>
          </a:prstGeom>
          <a:noFill/>
          <a:ln w="9525">
            <a:noFill/>
            <a:miter lim="800000"/>
            <a:headEnd/>
            <a:tailEnd/>
          </a:ln>
        </p:spPr>
        <p:txBody>
          <a:bodyPr>
            <a:spAutoFit/>
          </a:bodyPr>
          <a:lstStyle/>
          <a:p>
            <a:pPr algn="ctr"/>
            <a:r>
              <a:rPr lang="ru-RU">
                <a:latin typeface="Comic Sans MS" pitchFamily="66" charset="0"/>
              </a:rPr>
              <a:t>Слово «японский язык» на японском языке</a:t>
            </a:r>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143000" y="0"/>
            <a:ext cx="6929438" cy="1571625"/>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928688" y="0"/>
            <a:ext cx="7572375" cy="1428750"/>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Литература</a:t>
            </a:r>
            <a:endParaRPr lang="ru-RU" sz="8000" dirty="0">
              <a:solidFill>
                <a:schemeClr val="accent2">
                  <a:lumMod val="75000"/>
                </a:schemeClr>
              </a:solidFill>
              <a:latin typeface="Mistral" pitchFamily="66" charset="0"/>
              <a:ea typeface="+mj-ea"/>
              <a:cs typeface="+mj-cs"/>
            </a:endParaRPr>
          </a:p>
        </p:txBody>
      </p:sp>
      <p:sp>
        <p:nvSpPr>
          <p:cNvPr id="22531" name="TextBox 3"/>
          <p:cNvSpPr txBox="1">
            <a:spLocks noChangeArrowheads="1"/>
          </p:cNvSpPr>
          <p:nvPr/>
        </p:nvSpPr>
        <p:spPr bwMode="auto">
          <a:xfrm>
            <a:off x="428625" y="1714500"/>
            <a:ext cx="4071938" cy="4246563"/>
          </a:xfrm>
          <a:prstGeom prst="rect">
            <a:avLst/>
          </a:prstGeom>
          <a:noFill/>
          <a:ln w="9525">
            <a:noFill/>
            <a:miter lim="800000"/>
            <a:headEnd/>
            <a:tailEnd/>
          </a:ln>
        </p:spPr>
        <p:txBody>
          <a:bodyPr>
            <a:spAutoFit/>
          </a:bodyPr>
          <a:lstStyle/>
          <a:p>
            <a:r>
              <a:rPr lang="ru-RU">
                <a:latin typeface="Comic Sans MS" pitchFamily="66" charset="0"/>
              </a:rPr>
              <a:t>Японская мистическая проза XVII—XIX веков</a:t>
            </a:r>
          </a:p>
          <a:p>
            <a:r>
              <a:rPr lang="ru-RU">
                <a:latin typeface="Comic Sans MS" pitchFamily="66" charset="0"/>
              </a:rPr>
              <a:t>Свод законов Тайхорё</a:t>
            </a:r>
          </a:p>
          <a:p>
            <a:r>
              <a:rPr lang="ru-RU">
                <a:latin typeface="Comic Sans MS" pitchFamily="66" charset="0"/>
              </a:rPr>
              <a:t>«Повесть о Гэндзи» (Мурасаки Сикибу)</a:t>
            </a:r>
          </a:p>
          <a:p>
            <a:r>
              <a:rPr lang="ru-RU">
                <a:latin typeface="Comic Sans MS" pitchFamily="66" charset="0"/>
              </a:rPr>
              <a:t>Сказание о Ёсицунэ</a:t>
            </a:r>
          </a:p>
          <a:p>
            <a:r>
              <a:rPr lang="ru-RU">
                <a:latin typeface="Comic Sans MS" pitchFamily="66" charset="0"/>
              </a:rPr>
              <a:t>Трилогия культовых японских романов ужасов "Звонок", "Спираль", "Рождение".</a:t>
            </a:r>
          </a:p>
          <a:p>
            <a:r>
              <a:rPr lang="ru-RU">
                <a:latin typeface="Comic Sans MS" pitchFamily="66" charset="0"/>
              </a:rPr>
              <a:t>Широко известны и за пределами Японии виды поэтических форм </a:t>
            </a:r>
            <a:r>
              <a:rPr lang="ru-RU" i="1">
                <a:latin typeface="Comic Sans MS" pitchFamily="66" charset="0"/>
              </a:rPr>
              <a:t>хайку</a:t>
            </a:r>
            <a:r>
              <a:rPr lang="ru-RU">
                <a:latin typeface="Comic Sans MS" pitchFamily="66" charset="0"/>
              </a:rPr>
              <a:t> (яп. 俳句), </a:t>
            </a:r>
            <a:r>
              <a:rPr lang="ru-RU" i="1">
                <a:latin typeface="Comic Sans MS" pitchFamily="66" charset="0"/>
              </a:rPr>
              <a:t>вака</a:t>
            </a:r>
            <a:r>
              <a:rPr lang="ru-RU">
                <a:latin typeface="Comic Sans MS" pitchFamily="66" charset="0"/>
              </a:rPr>
              <a:t> (яп. 和歌 </a:t>
            </a:r>
            <a:r>
              <a:rPr lang="ru-RU" i="1">
                <a:latin typeface="Comic Sans MS" pitchFamily="66" charset="0"/>
              </a:rPr>
              <a:t>«японская песня»</a:t>
            </a:r>
            <a:r>
              <a:rPr lang="ru-RU">
                <a:latin typeface="Comic Sans MS" pitchFamily="66" charset="0"/>
              </a:rPr>
              <a:t>) и разновидность последней танка (яп. 短歌 </a:t>
            </a:r>
            <a:r>
              <a:rPr lang="ru-RU" i="1">
                <a:latin typeface="Comic Sans MS" pitchFamily="66" charset="0"/>
              </a:rPr>
              <a:t>«короткая песня»</a:t>
            </a:r>
            <a:r>
              <a:rPr lang="ru-RU">
                <a:latin typeface="Comic Sans MS" pitchFamily="66" charset="0"/>
              </a:rPr>
              <a:t>).</a:t>
            </a:r>
          </a:p>
        </p:txBody>
      </p:sp>
      <p:sp>
        <p:nvSpPr>
          <p:cNvPr id="7" name="Управляющая кнопка: в начало 6">
            <a:hlinkClick r:id="" action="ppaction://hlinkshowjump?jump=previousslide" highlightClick="1"/>
          </p:cNvPr>
          <p:cNvSpPr/>
          <p:nvPr/>
        </p:nvSpPr>
        <p:spPr>
          <a:xfrm>
            <a:off x="6143636"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143900"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домой 8">
            <a:hlinkClick r:id="rId3" action="ppaction://hlinksldjump" highlightClick="1"/>
          </p:cNvPr>
          <p:cNvSpPr/>
          <p:nvPr/>
        </p:nvSpPr>
        <p:spPr>
          <a:xfrm>
            <a:off x="7143768" y="5929330"/>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pic>
        <p:nvPicPr>
          <p:cNvPr id="4" name="Picture 3" descr="D:\Новая папка\Анаит\Картинки\История\Японская культура\1172.jpg"/>
          <p:cNvPicPr>
            <a:picLocks noChangeAspect="1" noChangeArrowheads="1"/>
          </p:cNvPicPr>
          <p:nvPr/>
        </p:nvPicPr>
        <p:blipFill>
          <a:blip r:embed="rId4" cstate="print"/>
          <a:srcRect/>
          <a:stretch>
            <a:fillRect/>
          </a:stretch>
        </p:blipFill>
        <p:spPr bwMode="auto">
          <a:xfrm>
            <a:off x="4500562" y="2071678"/>
            <a:ext cx="4381531" cy="3286148"/>
          </a:xfrm>
          <a:prstGeom prst="rect">
            <a:avLst/>
          </a:prstGeom>
          <a:ln>
            <a:noFill/>
          </a:ln>
          <a:effectLst>
            <a:softEdge rad="112500"/>
          </a:effectLst>
        </p:spPr>
      </p:pic>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428625" y="0"/>
            <a:ext cx="8358188" cy="32146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928688" y="428625"/>
            <a:ext cx="7572375"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Изобразительное искусство. Живопись</a:t>
            </a:r>
          </a:p>
        </p:txBody>
      </p:sp>
      <p:sp>
        <p:nvSpPr>
          <p:cNvPr id="23555" name="TextBox 3"/>
          <p:cNvSpPr txBox="1">
            <a:spLocks noChangeArrowheads="1"/>
          </p:cNvSpPr>
          <p:nvPr/>
        </p:nvSpPr>
        <p:spPr bwMode="auto">
          <a:xfrm>
            <a:off x="4643438" y="3000375"/>
            <a:ext cx="3714750" cy="3692525"/>
          </a:xfrm>
          <a:prstGeom prst="rect">
            <a:avLst/>
          </a:prstGeom>
          <a:noFill/>
          <a:ln w="9525">
            <a:noFill/>
            <a:miter lim="800000"/>
            <a:headEnd/>
            <a:tailEnd/>
          </a:ln>
        </p:spPr>
        <p:txBody>
          <a:bodyPr>
            <a:spAutoFit/>
          </a:bodyPr>
          <a:lstStyle/>
          <a:p>
            <a:r>
              <a:rPr lang="ru-RU">
                <a:latin typeface="Comic Sans MS" pitchFamily="66" charset="0"/>
              </a:rPr>
              <a:t>Японская живопись (яп. </a:t>
            </a:r>
            <a:r>
              <a:rPr lang="ja-JP" altLang="en-US">
                <a:latin typeface="Comic Sans MS" pitchFamily="66" charset="0"/>
                <a:cs typeface="ＭＳ Ｐゴシック"/>
              </a:rPr>
              <a:t>絵画 </a:t>
            </a:r>
            <a:r>
              <a:rPr lang="ru-RU" i="1">
                <a:latin typeface="Comic Sans MS" pitchFamily="66" charset="0"/>
              </a:rPr>
              <a:t>кайга</a:t>
            </a:r>
            <a:r>
              <a:rPr lang="ru-RU">
                <a:latin typeface="Comic Sans MS" pitchFamily="66" charset="0"/>
              </a:rPr>
              <a:t>, «картина, рисунок») — один из наиболее древних и изысканных из японских видов искусств, характеризуется широким разнообразием жанров и стилей.</a:t>
            </a:r>
          </a:p>
          <a:p>
            <a:r>
              <a:rPr lang="ru-RU">
                <a:latin typeface="Comic Sans MS" pitchFamily="66" charset="0"/>
              </a:rPr>
              <a:t>Для японской живописи, как и для литературы, характерно отведение ведущего места природе и изображение её в качестве носительницы божественного начала. </a:t>
            </a:r>
          </a:p>
        </p:txBody>
      </p:sp>
      <p:pic>
        <p:nvPicPr>
          <p:cNvPr id="4" name="Picture 3" descr="D:\Новая папка\Анаит\Картинки\История\Японская культура\2328784.jpg"/>
          <p:cNvPicPr>
            <a:picLocks noChangeAspect="1" noChangeArrowheads="1"/>
          </p:cNvPicPr>
          <p:nvPr/>
        </p:nvPicPr>
        <p:blipFill>
          <a:blip r:embed="rId3" cstate="print"/>
          <a:srcRect/>
          <a:stretch>
            <a:fillRect/>
          </a:stretch>
        </p:blipFill>
        <p:spPr bwMode="auto">
          <a:xfrm>
            <a:off x="1232254" y="2912493"/>
            <a:ext cx="2798413" cy="3731217"/>
          </a:xfrm>
          <a:prstGeom prst="rect">
            <a:avLst/>
          </a:prstGeom>
          <a:ln>
            <a:noFill/>
          </a:ln>
          <a:effectLst>
            <a:softEdge rad="112500"/>
          </a:effectLst>
        </p:spPr>
      </p:pic>
      <p:sp>
        <p:nvSpPr>
          <p:cNvPr id="7" name="Управляющая кнопка: в начало 6">
            <a:hlinkClick r:id="" action="ppaction://hlinkshowjump?jump=previousslide" highlightClick="1"/>
          </p:cNvPr>
          <p:cNvSpPr/>
          <p:nvPr/>
        </p:nvSpPr>
        <p:spPr>
          <a:xfrm>
            <a:off x="142844"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1"/>
          <p:cNvSpPr txBox="1">
            <a:spLocks noChangeArrowheads="1"/>
          </p:cNvSpPr>
          <p:nvPr/>
        </p:nvSpPr>
        <p:spPr bwMode="auto">
          <a:xfrm>
            <a:off x="857250" y="2928938"/>
            <a:ext cx="5072063" cy="3692525"/>
          </a:xfrm>
          <a:prstGeom prst="rect">
            <a:avLst/>
          </a:prstGeom>
          <a:noFill/>
          <a:ln w="9525">
            <a:noFill/>
            <a:miter lim="800000"/>
            <a:headEnd/>
            <a:tailEnd/>
          </a:ln>
        </p:spPr>
        <p:txBody>
          <a:bodyPr>
            <a:spAutoFit/>
          </a:bodyPr>
          <a:lstStyle/>
          <a:p>
            <a:r>
              <a:rPr lang="ru-RU">
                <a:latin typeface="Comic Sans MS" pitchFamily="66" charset="0"/>
              </a:rPr>
              <a:t>Начиная с X века в японской живописи выделяют направление </a:t>
            </a:r>
            <a:r>
              <a:rPr lang="ru-RU" i="1">
                <a:latin typeface="Comic Sans MS" pitchFamily="66" charset="0"/>
              </a:rPr>
              <a:t>ямато-э</a:t>
            </a:r>
            <a:r>
              <a:rPr lang="ru-RU">
                <a:latin typeface="Comic Sans MS" pitchFamily="66" charset="0"/>
              </a:rPr>
              <a:t>, картины представляют собой горизонтальные свитки, которыми иллюстрировали литературные произведения. В XIV веке развивается стиль </a:t>
            </a:r>
            <a:r>
              <a:rPr lang="ru-RU" i="1">
                <a:latin typeface="Comic Sans MS" pitchFamily="66" charset="0"/>
              </a:rPr>
              <a:t>суми-э</a:t>
            </a:r>
            <a:r>
              <a:rPr lang="ru-RU">
                <a:latin typeface="Comic Sans MS" pitchFamily="66" charset="0"/>
              </a:rPr>
              <a:t> (монохромная акварель), а в первой половине XVII века художники начинают печатать </a:t>
            </a:r>
            <a:r>
              <a:rPr lang="ru-RU" i="1">
                <a:latin typeface="Comic Sans MS" pitchFamily="66" charset="0"/>
              </a:rPr>
              <a:t>укиё-э</a:t>
            </a:r>
            <a:r>
              <a:rPr lang="ru-RU">
                <a:latin typeface="Comic Sans MS" pitchFamily="66" charset="0"/>
              </a:rPr>
              <a:t> — гравюры на дереве, изображавшие гейш, популярных актёров театра кабуки и пейзажи. Влияние популярности гравюр </a:t>
            </a:r>
            <a:r>
              <a:rPr lang="ru-RU" i="1">
                <a:latin typeface="Comic Sans MS" pitchFamily="66" charset="0"/>
              </a:rPr>
              <a:t>укиё-э</a:t>
            </a:r>
            <a:r>
              <a:rPr lang="ru-RU">
                <a:latin typeface="Comic Sans MS" pitchFamily="66" charset="0"/>
              </a:rPr>
              <a:t> на европейское искусство XVIII века называют </a:t>
            </a:r>
            <a:r>
              <a:rPr lang="ru-RU" i="1">
                <a:latin typeface="Comic Sans MS" pitchFamily="66" charset="0"/>
              </a:rPr>
              <a:t>японизмом</a:t>
            </a:r>
            <a:r>
              <a:rPr lang="ru-RU">
                <a:latin typeface="Comic Sans MS" pitchFamily="66" charset="0"/>
              </a:rPr>
              <a:t>.</a:t>
            </a:r>
          </a:p>
        </p:txBody>
      </p:sp>
      <p:sp>
        <p:nvSpPr>
          <p:cNvPr id="3" name="Горизонтальный свиток 2"/>
          <p:cNvSpPr/>
          <p:nvPr/>
        </p:nvSpPr>
        <p:spPr>
          <a:xfrm>
            <a:off x="428625" y="0"/>
            <a:ext cx="8358188" cy="32146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4" name="Заголовок 1"/>
          <p:cNvSpPr txBox="1">
            <a:spLocks/>
          </p:cNvSpPr>
          <p:nvPr/>
        </p:nvSpPr>
        <p:spPr>
          <a:xfrm>
            <a:off x="928688" y="428625"/>
            <a:ext cx="7572375"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Изобразительное искусство. Живопись</a:t>
            </a:r>
          </a:p>
        </p:txBody>
      </p:sp>
      <p:pic>
        <p:nvPicPr>
          <p:cNvPr id="24578" name="Picture 2" descr="D:\Новая папка\Анаит\Картинки\История\Японская культура\356d42e65f7e.jpg"/>
          <p:cNvPicPr>
            <a:picLocks noChangeAspect="1" noChangeArrowheads="1"/>
          </p:cNvPicPr>
          <p:nvPr/>
        </p:nvPicPr>
        <p:blipFill>
          <a:blip r:embed="rId3" cstate="print"/>
          <a:srcRect/>
          <a:stretch>
            <a:fillRect/>
          </a:stretch>
        </p:blipFill>
        <p:spPr bwMode="auto">
          <a:xfrm>
            <a:off x="5786446" y="2928934"/>
            <a:ext cx="2428892" cy="3698856"/>
          </a:xfrm>
          <a:prstGeom prst="rect">
            <a:avLst/>
          </a:prstGeom>
          <a:ln>
            <a:noFill/>
          </a:ln>
          <a:effectLst>
            <a:softEdge rad="112500"/>
          </a:effectLst>
        </p:spPr>
      </p:pic>
      <p:sp>
        <p:nvSpPr>
          <p:cNvPr id="6" name="Управляющая кнопка: в начало 5">
            <a:hlinkClick r:id="" action="ppaction://hlinkshowjump?jump=previousslide" highlightClick="1"/>
          </p:cNvPr>
          <p:cNvSpPr/>
          <p:nvPr/>
        </p:nvSpPr>
        <p:spPr>
          <a:xfrm>
            <a:off x="142844"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wipe(left)">
                                      <p:cBhvr>
                                        <p:cTn id="12" dur="2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 y="0"/>
            <a:ext cx="8858250" cy="32146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428625" y="428625"/>
            <a:ext cx="8572500" cy="2286000"/>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Изобразительное искусство. Каллиграфия</a:t>
            </a:r>
            <a:endParaRPr lang="ru-RU" sz="8000" dirty="0">
              <a:solidFill>
                <a:schemeClr val="accent2">
                  <a:lumMod val="75000"/>
                </a:schemeClr>
              </a:solidFill>
              <a:latin typeface="Mistral" pitchFamily="66" charset="0"/>
              <a:ea typeface="+mj-ea"/>
              <a:cs typeface="+mj-cs"/>
            </a:endParaRPr>
          </a:p>
        </p:txBody>
      </p:sp>
      <p:sp>
        <p:nvSpPr>
          <p:cNvPr id="25603" name="TextBox 3"/>
          <p:cNvSpPr txBox="1">
            <a:spLocks noChangeArrowheads="1"/>
          </p:cNvSpPr>
          <p:nvPr/>
        </p:nvSpPr>
        <p:spPr bwMode="auto">
          <a:xfrm>
            <a:off x="3714750" y="2928938"/>
            <a:ext cx="5214938" cy="3692525"/>
          </a:xfrm>
          <a:prstGeom prst="rect">
            <a:avLst/>
          </a:prstGeom>
          <a:noFill/>
          <a:ln w="9525">
            <a:noFill/>
            <a:miter lim="800000"/>
            <a:headEnd/>
            <a:tailEnd/>
          </a:ln>
        </p:spPr>
        <p:txBody>
          <a:bodyPr>
            <a:spAutoFit/>
          </a:bodyPr>
          <a:lstStyle/>
          <a:p>
            <a:r>
              <a:rPr lang="ru-RU">
                <a:latin typeface="Comic Sans MS" pitchFamily="66" charset="0"/>
              </a:rPr>
              <a:t>В Японии каллиграфия считается одним из видов искусств и носит название сёдо (яп. 書道 </a:t>
            </a:r>
            <a:r>
              <a:rPr lang="ru-RU" i="1">
                <a:latin typeface="Comic Sans MS" pitchFamily="66" charset="0"/>
              </a:rPr>
              <a:t>«путь письма»</a:t>
            </a:r>
            <a:r>
              <a:rPr lang="ru-RU">
                <a:latin typeface="Comic Sans MS" pitchFamily="66" charset="0"/>
              </a:rPr>
              <a:t>). Наравне с рисованием каллиграфия преподаётся в школах.</a:t>
            </a:r>
          </a:p>
          <a:p>
            <a:r>
              <a:rPr lang="ru-RU">
                <a:latin typeface="Comic Sans MS" pitchFamily="66" charset="0"/>
              </a:rPr>
              <a:t>Искусство каллиграфии было завезено в Японию вместе с китайской письменностью. В старину в Японии признаком культурного человека считалось владение искусством каллиграфии. Существует несколько различных стилей написания иероглифов. Совершенствованием стилей написания иероглифов занимались буддийские монахи.</a:t>
            </a:r>
          </a:p>
        </p:txBody>
      </p:sp>
      <p:pic>
        <p:nvPicPr>
          <p:cNvPr id="5" name="Picture 5" descr="D:\Новая папка\Анаит\Картинки\История\Японская культура\0503.jpg"/>
          <p:cNvPicPr>
            <a:picLocks noChangeAspect="1" noChangeArrowheads="1"/>
          </p:cNvPicPr>
          <p:nvPr/>
        </p:nvPicPr>
        <p:blipFill>
          <a:blip r:embed="rId3" cstate="print"/>
          <a:srcRect/>
          <a:stretch>
            <a:fillRect/>
          </a:stretch>
        </p:blipFill>
        <p:spPr bwMode="auto">
          <a:xfrm>
            <a:off x="214282" y="3357562"/>
            <a:ext cx="3429024" cy="2572639"/>
          </a:xfrm>
          <a:prstGeom prst="rect">
            <a:avLst/>
          </a:prstGeom>
          <a:ln>
            <a:noFill/>
          </a:ln>
          <a:effectLst>
            <a:softEdge rad="112500"/>
          </a:effectLst>
        </p:spPr>
      </p:pic>
      <p:sp>
        <p:nvSpPr>
          <p:cNvPr id="6" name="Управляющая кнопка: в начало 5">
            <a:hlinkClick r:id="" action="ppaction://hlinkshowjump?jump=previousslide" highlightClick="1"/>
          </p:cNvPr>
          <p:cNvSpPr/>
          <p:nvPr/>
        </p:nvSpPr>
        <p:spPr>
          <a:xfrm>
            <a:off x="142844"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 y="0"/>
            <a:ext cx="8858250" cy="32146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428625" y="428625"/>
            <a:ext cx="8572500"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Изобразительное искусство. Скульптура</a:t>
            </a:r>
          </a:p>
        </p:txBody>
      </p:sp>
      <p:sp>
        <p:nvSpPr>
          <p:cNvPr id="26627" name="TextBox 3"/>
          <p:cNvSpPr txBox="1">
            <a:spLocks noChangeArrowheads="1"/>
          </p:cNvSpPr>
          <p:nvPr/>
        </p:nvSpPr>
        <p:spPr bwMode="auto">
          <a:xfrm>
            <a:off x="642938" y="2928938"/>
            <a:ext cx="4071937" cy="3970337"/>
          </a:xfrm>
          <a:prstGeom prst="rect">
            <a:avLst/>
          </a:prstGeom>
          <a:noFill/>
          <a:ln w="9525">
            <a:noFill/>
            <a:miter lim="800000"/>
            <a:headEnd/>
            <a:tailEnd/>
          </a:ln>
        </p:spPr>
        <p:txBody>
          <a:bodyPr>
            <a:spAutoFit/>
          </a:bodyPr>
          <a:lstStyle/>
          <a:p>
            <a:r>
              <a:rPr lang="ru-RU">
                <a:latin typeface="Comic Sans MS" pitchFamily="66" charset="0"/>
              </a:rPr>
              <a:t>Самым древним из видов искусств Японии является скульптура. Начиная с эпохи Дзёмон изготавливались разнообразные керамические изделия (посуда), также известны глиняные фигурки-идолы догу.</a:t>
            </a:r>
          </a:p>
          <a:p>
            <a:r>
              <a:rPr lang="ru-RU">
                <a:latin typeface="Comic Sans MS" pitchFamily="66" charset="0"/>
              </a:rPr>
              <a:t>В эпоху Кофун на могилах устанавливались ханива — скульптуры из обожжёной глины, поначалу простых цилиндрических форм, а затем более сложные — в виде людей, животных или птиц.</a:t>
            </a:r>
          </a:p>
        </p:txBody>
      </p:sp>
      <p:pic>
        <p:nvPicPr>
          <p:cNvPr id="25602" name="Picture 2" descr="D:\Новая папка\Анаит\Картинки\История\Японская культура\cb1f30d355b0t.jpg"/>
          <p:cNvPicPr>
            <a:picLocks noChangeAspect="1" noChangeArrowheads="1"/>
          </p:cNvPicPr>
          <p:nvPr/>
        </p:nvPicPr>
        <p:blipFill>
          <a:blip r:embed="rId3" cstate="print"/>
          <a:srcRect/>
          <a:stretch>
            <a:fillRect/>
          </a:stretch>
        </p:blipFill>
        <p:spPr bwMode="auto">
          <a:xfrm>
            <a:off x="5286380" y="2928934"/>
            <a:ext cx="3000396" cy="3699118"/>
          </a:xfrm>
          <a:prstGeom prst="rect">
            <a:avLst/>
          </a:prstGeom>
          <a:ln>
            <a:noFill/>
          </a:ln>
          <a:effectLst>
            <a:softEdge rad="112500"/>
          </a:effectLst>
        </p:spPr>
      </p:pic>
      <p:sp>
        <p:nvSpPr>
          <p:cNvPr id="6" name="Управляющая кнопка: в начало 5">
            <a:hlinkClick r:id="" action="ppaction://hlinkshowjump?jump=previousslide" highlightClick="1"/>
          </p:cNvPr>
          <p:cNvSpPr/>
          <p:nvPr/>
        </p:nvSpPr>
        <p:spPr>
          <a:xfrm>
            <a:off x="4572000"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8358214"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5602"/>
                                        </p:tgtEl>
                                        <p:attrNameLst>
                                          <p:attrName>style.visibility</p:attrName>
                                        </p:attrNameLst>
                                      </p:cBhvr>
                                      <p:to>
                                        <p:strVal val="visible"/>
                                      </p:to>
                                    </p:set>
                                    <p:animEffect transition="in" filter="wipe(left)">
                                      <p:cBhvr>
                                        <p:cTn id="12"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 y="0"/>
            <a:ext cx="8858250" cy="3214688"/>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428625" y="428625"/>
            <a:ext cx="8572500" cy="2286000"/>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Изобразительное искусство. Скульптура</a:t>
            </a:r>
          </a:p>
        </p:txBody>
      </p:sp>
      <p:sp>
        <p:nvSpPr>
          <p:cNvPr id="27651" name="TextBox 3"/>
          <p:cNvSpPr txBox="1">
            <a:spLocks noChangeArrowheads="1"/>
          </p:cNvSpPr>
          <p:nvPr/>
        </p:nvSpPr>
        <p:spPr bwMode="auto">
          <a:xfrm>
            <a:off x="2928938" y="2887663"/>
            <a:ext cx="6000750" cy="3970337"/>
          </a:xfrm>
          <a:prstGeom prst="rect">
            <a:avLst/>
          </a:prstGeom>
          <a:noFill/>
          <a:ln w="9525">
            <a:noFill/>
            <a:miter lim="800000"/>
            <a:headEnd/>
            <a:tailEnd/>
          </a:ln>
        </p:spPr>
        <p:txBody>
          <a:bodyPr>
            <a:spAutoFit/>
          </a:bodyPr>
          <a:lstStyle/>
          <a:p>
            <a:r>
              <a:rPr lang="ru-RU">
                <a:latin typeface="Comic Sans MS" pitchFamily="66" charset="0"/>
              </a:rPr>
              <a:t>История скульптуры в Японии связана с появлением в стране буддизма. Традиционная японская скульптура — это чаще всего статуи буддистских религиозных понятий (татхагата, бодхисаттва и др.) Одна из самых древних скульптур в Японии — деревянная статуя будды Амитабхи в храме Дзенко-дзи. В период Нара буддистские статуи создавались государственными специалистами-скульпторами. </a:t>
            </a:r>
          </a:p>
          <a:p>
            <a:r>
              <a:rPr lang="ru-RU">
                <a:latin typeface="Comic Sans MS" pitchFamily="66" charset="0"/>
              </a:rPr>
              <a:t>В качестве основного материала для скульптур (как и в японской архитектуре) использовалось дерево. Статуи часто покрывали лаком, позолачивали или ярко окрашивали. Также в качестве материала для статуй использовалась бронза или другие металлы.</a:t>
            </a:r>
          </a:p>
        </p:txBody>
      </p:sp>
      <p:pic>
        <p:nvPicPr>
          <p:cNvPr id="26626" name="Picture 2" descr="D:\Новая папка\Анаит\Картинки\История\Японская культура\боевые исскуства.jpg"/>
          <p:cNvPicPr>
            <a:picLocks noChangeAspect="1" noChangeArrowheads="1"/>
          </p:cNvPicPr>
          <p:nvPr/>
        </p:nvPicPr>
        <p:blipFill>
          <a:blip r:embed="rId3" cstate="print"/>
          <a:srcRect/>
          <a:stretch>
            <a:fillRect/>
          </a:stretch>
        </p:blipFill>
        <p:spPr bwMode="auto">
          <a:xfrm>
            <a:off x="523660" y="3000372"/>
            <a:ext cx="2354597" cy="3429024"/>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1142976"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214282"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2071670"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wipe(left)">
                                      <p:cBhvr>
                                        <p:cTn id="12"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785938" y="0"/>
            <a:ext cx="5715000"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Театр</a:t>
            </a:r>
            <a:endParaRPr lang="ru-RU" sz="8000" dirty="0">
              <a:solidFill>
                <a:schemeClr val="accent2">
                  <a:lumMod val="75000"/>
                </a:schemeClr>
              </a:solidFill>
              <a:latin typeface="Mistral" pitchFamily="66" charset="0"/>
              <a:ea typeface="+mj-ea"/>
              <a:cs typeface="+mj-cs"/>
            </a:endParaRPr>
          </a:p>
        </p:txBody>
      </p:sp>
      <p:sp>
        <p:nvSpPr>
          <p:cNvPr id="28675" name="TextBox 3"/>
          <p:cNvSpPr txBox="1">
            <a:spLocks noChangeArrowheads="1"/>
          </p:cNvSpPr>
          <p:nvPr/>
        </p:nvSpPr>
        <p:spPr bwMode="auto">
          <a:xfrm>
            <a:off x="428625" y="1714500"/>
            <a:ext cx="4214813" cy="4800600"/>
          </a:xfrm>
          <a:prstGeom prst="rect">
            <a:avLst/>
          </a:prstGeom>
          <a:noFill/>
          <a:ln w="9525">
            <a:noFill/>
            <a:miter lim="800000"/>
            <a:headEnd/>
            <a:tailEnd/>
          </a:ln>
        </p:spPr>
        <p:txBody>
          <a:bodyPr>
            <a:spAutoFit/>
          </a:bodyPr>
          <a:lstStyle/>
          <a:p>
            <a:r>
              <a:rPr lang="ru-RU">
                <a:latin typeface="Comic Sans MS" pitchFamily="66" charset="0"/>
              </a:rPr>
              <a:t>Одним из ранних видов театра стал театр но (яп. </a:t>
            </a:r>
            <a:r>
              <a:rPr lang="ja-JP" altLang="en-US">
                <a:latin typeface="Comic Sans MS" pitchFamily="66" charset="0"/>
                <a:cs typeface="ＭＳ Ｐゴシック"/>
              </a:rPr>
              <a:t>能 </a:t>
            </a:r>
            <a:r>
              <a:rPr lang="ru-RU" i="1">
                <a:latin typeface="Comic Sans MS" pitchFamily="66" charset="0"/>
              </a:rPr>
              <a:t>но:</a:t>
            </a:r>
            <a:r>
              <a:rPr lang="ru-RU">
                <a:latin typeface="Comic Sans MS" pitchFamily="66" charset="0"/>
              </a:rPr>
              <a:t>«талант, мастерство»), сложившийся в XIV-XV веках, актёры играли в масках и роскошных костюмах. Театр считается «маскированной» драмой, но маски (о-мотэ) надевают лишь ситэ и ваки. В XVII веке сложился один из наиболее известных видов японского традиционного театра — кабуки (яп. </a:t>
            </a:r>
            <a:r>
              <a:rPr lang="ja-JP" altLang="en-US">
                <a:latin typeface="Comic Sans MS" pitchFamily="66" charset="0"/>
                <a:cs typeface="ＭＳ Ｐゴシック"/>
              </a:rPr>
              <a:t>歌舞伎 </a:t>
            </a:r>
            <a:r>
              <a:rPr lang="ru-RU" i="1">
                <a:latin typeface="Comic Sans MS" pitchFamily="66" charset="0"/>
              </a:rPr>
              <a:t>«песня, танец, мастерство»</a:t>
            </a:r>
            <a:r>
              <a:rPr lang="ru-RU">
                <a:latin typeface="Comic Sans MS" pitchFamily="66" charset="0"/>
              </a:rPr>
              <a:t>), актёры этого театра были исключительно мужчины, их лица были сложным образом загримированы.</a:t>
            </a:r>
          </a:p>
          <a:p>
            <a:r>
              <a:rPr lang="ru-RU">
                <a:latin typeface="Comic Sans MS" pitchFamily="66" charset="0"/>
              </a:rPr>
              <a:t>Бунраку — театр марионеток</a:t>
            </a:r>
          </a:p>
        </p:txBody>
      </p:sp>
      <p:pic>
        <p:nvPicPr>
          <p:cNvPr id="27650" name="Picture 2" descr="D:\Новая папка\Анаит\Картинки\История\Японская культура\88385.jpg"/>
          <p:cNvPicPr>
            <a:picLocks noChangeAspect="1" noChangeArrowheads="1"/>
          </p:cNvPicPr>
          <p:nvPr/>
        </p:nvPicPr>
        <p:blipFill>
          <a:blip r:embed="rId3" cstate="print"/>
          <a:srcRect/>
          <a:stretch>
            <a:fillRect/>
          </a:stretch>
        </p:blipFill>
        <p:spPr bwMode="auto">
          <a:xfrm>
            <a:off x="4712312" y="1571613"/>
            <a:ext cx="4179883" cy="3143272"/>
          </a:xfrm>
          <a:prstGeom prst="rect">
            <a:avLst/>
          </a:prstGeom>
          <a:ln>
            <a:noFill/>
          </a:ln>
          <a:effectLst>
            <a:softEdge rad="112500"/>
          </a:effectLst>
        </p:spPr>
      </p:pic>
      <p:pic>
        <p:nvPicPr>
          <p:cNvPr id="27651" name="Picture 3" descr="D:\Новая папка\Анаит\Картинки\История\Японская культура\23792467.jpg"/>
          <p:cNvPicPr>
            <a:picLocks noChangeAspect="1" noChangeArrowheads="1"/>
          </p:cNvPicPr>
          <p:nvPr/>
        </p:nvPicPr>
        <p:blipFill>
          <a:blip r:embed="rId4" cstate="print"/>
          <a:srcRect/>
          <a:stretch>
            <a:fillRect/>
          </a:stretch>
        </p:blipFill>
        <p:spPr bwMode="auto">
          <a:xfrm>
            <a:off x="5072066" y="3808722"/>
            <a:ext cx="3332161" cy="3049278"/>
          </a:xfrm>
          <a:prstGeom prst="rect">
            <a:avLst/>
          </a:prstGeom>
          <a:ln>
            <a:noFill/>
          </a:ln>
          <a:effectLst>
            <a:softEdge rad="112500"/>
          </a:effectLst>
        </p:spPr>
      </p:pic>
      <p:sp>
        <p:nvSpPr>
          <p:cNvPr id="7" name="Управляющая кнопка: домой 6">
            <a:hlinkClick r:id="rId5" action="ppaction://hlinksldjump" highlightClick="1"/>
          </p:cNvPr>
          <p:cNvSpPr/>
          <p:nvPr/>
        </p:nvSpPr>
        <p:spPr>
          <a:xfrm>
            <a:off x="6572264"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начало 7">
            <a:hlinkClick r:id="" action="ppaction://hlinkshowjump?jump=previousslide" highlightClick="1"/>
          </p:cNvPr>
          <p:cNvSpPr/>
          <p:nvPr/>
        </p:nvSpPr>
        <p:spPr>
          <a:xfrm>
            <a:off x="4572000"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конец 8">
            <a:hlinkClick r:id="" action="ppaction://hlinkshowjump?jump=nextslide" highlightClick="1"/>
          </p:cNvPr>
          <p:cNvSpPr/>
          <p:nvPr/>
        </p:nvSpPr>
        <p:spPr>
          <a:xfrm>
            <a:off x="8286776"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7650"/>
                                        </p:tgtEl>
                                        <p:attrNameLst>
                                          <p:attrName>style.visibility</p:attrName>
                                        </p:attrNameLst>
                                      </p:cBhvr>
                                      <p:to>
                                        <p:strVal val="visible"/>
                                      </p:to>
                                    </p:set>
                                    <p:animEffect transition="in" filter="wipe(left)">
                                      <p:cBhvr>
                                        <p:cTn id="12" dur="500"/>
                                        <p:tgtEl>
                                          <p:spTgt spid="27650"/>
                                        </p:tgtEl>
                                      </p:cBhvr>
                                    </p:animEffect>
                                  </p:childTnLst>
                                </p:cTn>
                              </p:par>
                              <p:par>
                                <p:cTn id="13" presetID="22" presetClass="entr" presetSubtype="8" fill="hold" nodeType="withEffect">
                                  <p:stCondLst>
                                    <p:cond delay="0"/>
                                  </p:stCondLst>
                                  <p:childTnLst>
                                    <p:set>
                                      <p:cBhvr>
                                        <p:cTn id="14" dur="1" fill="hold">
                                          <p:stCondLst>
                                            <p:cond delay="0"/>
                                          </p:stCondLst>
                                        </p:cTn>
                                        <p:tgtEl>
                                          <p:spTgt spid="27651"/>
                                        </p:tgtEl>
                                        <p:attrNameLst>
                                          <p:attrName>style.visibility</p:attrName>
                                        </p:attrNameLst>
                                      </p:cBhvr>
                                      <p:to>
                                        <p:strVal val="visible"/>
                                      </p:to>
                                    </p:set>
                                    <p:animEffect transition="in" filter="wipe(left)">
                                      <p:cBhvr>
                                        <p:cTn id="15" dur="5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042988" y="0"/>
            <a:ext cx="7129462"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Кинематограф</a:t>
            </a:r>
            <a:endParaRPr lang="ru-RU" sz="8000" dirty="0">
              <a:solidFill>
                <a:schemeClr val="accent2">
                  <a:lumMod val="75000"/>
                </a:schemeClr>
              </a:solidFill>
              <a:latin typeface="Mistral" pitchFamily="66" charset="0"/>
              <a:ea typeface="+mj-ea"/>
              <a:cs typeface="+mj-cs"/>
            </a:endParaRPr>
          </a:p>
        </p:txBody>
      </p:sp>
      <p:sp>
        <p:nvSpPr>
          <p:cNvPr id="29699" name="TextBox 3"/>
          <p:cNvSpPr txBox="1">
            <a:spLocks noChangeArrowheads="1"/>
          </p:cNvSpPr>
          <p:nvPr/>
        </p:nvSpPr>
        <p:spPr bwMode="auto">
          <a:xfrm>
            <a:off x="4214813" y="1785938"/>
            <a:ext cx="4714875" cy="4800600"/>
          </a:xfrm>
          <a:prstGeom prst="rect">
            <a:avLst/>
          </a:prstGeom>
          <a:noFill/>
          <a:ln w="9525">
            <a:noFill/>
            <a:miter lim="800000"/>
            <a:headEnd/>
            <a:tailEnd/>
          </a:ln>
        </p:spPr>
        <p:txBody>
          <a:bodyPr>
            <a:spAutoFit/>
          </a:bodyPr>
          <a:lstStyle/>
          <a:p>
            <a:r>
              <a:rPr lang="ru-RU">
                <a:latin typeface="Comic Sans MS" pitchFamily="66" charset="0"/>
              </a:rPr>
              <a:t>Первые японские киноленты начала XX века имели простые сюжеты, кинематограф этого периода развивался под влиянием театра, игра актеров была театральной, женские роли исполнялись актёрами-мужчинами, использовались театральные костюмы и декорации. До появления звукового кино демонстрацию фильмов сопровождал бэнси — живой исполнитель, японский вариант тапёра.</a:t>
            </a:r>
          </a:p>
          <a:p>
            <a:r>
              <a:rPr lang="ru-RU">
                <a:latin typeface="Comic Sans MS" pitchFamily="66" charset="0"/>
              </a:rPr>
              <a:t>Поначалу кинематограф считался низким искусством, бытовало презрительное отношение к людям, занимавшимся кино. Признание и авторитет этот вид искусства получил лишь в конце 30-х годов прошлого века.</a:t>
            </a:r>
          </a:p>
        </p:txBody>
      </p:sp>
      <p:pic>
        <p:nvPicPr>
          <p:cNvPr id="28674" name="Picture 2" descr="D:\Новая папка\Анаит\Картинки\История\Японская культура\39507094.jpg"/>
          <p:cNvPicPr>
            <a:picLocks noChangeAspect="1" noChangeArrowheads="1"/>
          </p:cNvPicPr>
          <p:nvPr/>
        </p:nvPicPr>
        <p:blipFill>
          <a:blip r:embed="rId3" cstate="print"/>
          <a:srcRect/>
          <a:stretch>
            <a:fillRect/>
          </a:stretch>
        </p:blipFill>
        <p:spPr bwMode="auto">
          <a:xfrm>
            <a:off x="-26706" y="2357430"/>
            <a:ext cx="4312922" cy="3071834"/>
          </a:xfrm>
          <a:prstGeom prst="rect">
            <a:avLst/>
          </a:prstGeom>
          <a:ln>
            <a:noFill/>
          </a:ln>
          <a:effectLst>
            <a:softEdge rad="112500"/>
          </a:effectLst>
        </p:spPr>
      </p:pic>
      <p:sp>
        <p:nvSpPr>
          <p:cNvPr id="7" name="Управляющая кнопка: в начало 6">
            <a:hlinkClick r:id="" action="ppaction://hlinkshowjump?jump=previousslide" highlightClick="1"/>
          </p:cNvPr>
          <p:cNvSpPr/>
          <p:nvPr/>
        </p:nvSpPr>
        <p:spPr>
          <a:xfrm>
            <a:off x="214282"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1357290"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wipe(left)">
                                      <p:cBhvr>
                                        <p:cTn id="12" dur="1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971550" y="0"/>
            <a:ext cx="7104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Кинематограф</a:t>
            </a:r>
            <a:endParaRPr lang="ru-RU" sz="8000" dirty="0">
              <a:solidFill>
                <a:schemeClr val="accent2">
                  <a:lumMod val="75000"/>
                </a:schemeClr>
              </a:solidFill>
              <a:latin typeface="Mistral" pitchFamily="66" charset="0"/>
              <a:ea typeface="+mj-ea"/>
              <a:cs typeface="+mj-cs"/>
            </a:endParaRPr>
          </a:p>
        </p:txBody>
      </p:sp>
      <p:sp>
        <p:nvSpPr>
          <p:cNvPr id="30723" name="TextBox 3"/>
          <p:cNvSpPr txBox="1">
            <a:spLocks noChangeArrowheads="1"/>
          </p:cNvSpPr>
          <p:nvPr/>
        </p:nvSpPr>
        <p:spPr bwMode="auto">
          <a:xfrm>
            <a:off x="214313" y="1714500"/>
            <a:ext cx="6572250" cy="5078413"/>
          </a:xfrm>
          <a:prstGeom prst="rect">
            <a:avLst/>
          </a:prstGeom>
          <a:noFill/>
          <a:ln w="9525">
            <a:noFill/>
            <a:miter lim="800000"/>
            <a:headEnd/>
            <a:tailEnd/>
          </a:ln>
        </p:spPr>
        <p:txBody>
          <a:bodyPr>
            <a:spAutoFit/>
          </a:bodyPr>
          <a:lstStyle/>
          <a:p>
            <a:r>
              <a:rPr lang="ru-RU">
                <a:latin typeface="Comic Sans MS" pitchFamily="66" charset="0"/>
              </a:rPr>
              <a:t>В 50-е-60-е годы прошлого века приходится активное развитие японского кинематографа. Эти годы считаются «золотым веком» японского кинематографа. В 1950 году было выпущено 215 фильмов, а в 1960 году — уже 547 фильмов. В этот период появляются жанры исторического, политического кино, боевики и фантастика, по количеству выпущенных фильмов Япония занимала одно из первых мест в мире. Известные кинорежиссёры этого периода — Акира Куросава, Кэндзи Мидзогути, Сёхэй Имамура. Известным за пределами страны становится актёр Тосиро Мифунэ, сыгравший почти во всех кинокартинах Куросавы. </a:t>
            </a:r>
          </a:p>
          <a:p>
            <a:r>
              <a:rPr lang="ru-RU">
                <a:latin typeface="Comic Sans MS" pitchFamily="66" charset="0"/>
              </a:rPr>
              <a:t>Во время кризиса киноиндустрии 60-х годов популярными жанрами становятся фильмы о якудза и недорогие порнографические фильмы.</a:t>
            </a:r>
          </a:p>
          <a:p>
            <a:r>
              <a:rPr lang="ru-RU">
                <a:latin typeface="Comic Sans MS" pitchFamily="66" charset="0"/>
              </a:rPr>
              <a:t>В 1990-х актёр и режиссёр Такэси Китано получает широкую известность как в Японии так и за её пределами.</a:t>
            </a:r>
          </a:p>
        </p:txBody>
      </p:sp>
      <p:sp>
        <p:nvSpPr>
          <p:cNvPr id="5" name="Управляющая кнопка: домой 4">
            <a:hlinkClick r:id="rId3" action="ppaction://hlinksldjump" highlightClick="1"/>
          </p:cNvPr>
          <p:cNvSpPr/>
          <p:nvPr/>
        </p:nvSpPr>
        <p:spPr>
          <a:xfrm>
            <a:off x="7286644" y="5929330"/>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6" name="Управляющая кнопка: в начало 5">
            <a:hlinkClick r:id="" action="ppaction://hlinkshowjump?jump=previousslide" highlightClick="1"/>
          </p:cNvPr>
          <p:cNvSpPr/>
          <p:nvPr/>
        </p:nvSpPr>
        <p:spPr>
          <a:xfrm>
            <a:off x="6429388"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8143900"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pic>
        <p:nvPicPr>
          <p:cNvPr id="29698" name="Picture 2" descr="D:\Новая папка\Анаит\Картинки\История\Японская культура\5678.jpg"/>
          <p:cNvPicPr>
            <a:picLocks noChangeAspect="1" noChangeArrowheads="1"/>
          </p:cNvPicPr>
          <p:nvPr/>
        </p:nvPicPr>
        <p:blipFill>
          <a:blip r:embed="rId4" cstate="print"/>
          <a:srcRect/>
          <a:stretch>
            <a:fillRect/>
          </a:stretch>
        </p:blipFill>
        <p:spPr bwMode="auto">
          <a:xfrm>
            <a:off x="6715140" y="2001046"/>
            <a:ext cx="2428860" cy="3713970"/>
          </a:xfrm>
          <a:prstGeom prst="rect">
            <a:avLst/>
          </a:prstGeom>
          <a:ln>
            <a:noFill/>
          </a:ln>
          <a:effectLst>
            <a:softEdge rad="112500"/>
          </a:effectLst>
        </p:spPr>
      </p:pic>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29698"/>
                                        </p:tgtEl>
                                        <p:attrNameLst>
                                          <p:attrName>style.visibility</p:attrName>
                                        </p:attrNameLst>
                                      </p:cBhvr>
                                      <p:to>
                                        <p:strVal val="visible"/>
                                      </p:to>
                                    </p:set>
                                    <p:animEffect transition="in" filter="wipe(left)">
                                      <p:cBhvr>
                                        <p:cTn id="12"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0" y="0"/>
            <a:ext cx="6215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Аниме и </a:t>
            </a:r>
            <a:r>
              <a:rPr lang="ru-RU" sz="8000" dirty="0" err="1">
                <a:solidFill>
                  <a:schemeClr val="accent2">
                    <a:lumMod val="75000"/>
                  </a:schemeClr>
                </a:solidFill>
                <a:latin typeface="Mistral" pitchFamily="66" charset="0"/>
                <a:ea typeface="+mj-ea"/>
                <a:cs typeface="+mj-cs"/>
              </a:rPr>
              <a:t>манга</a:t>
            </a:r>
            <a:endParaRPr lang="ru-RU" sz="8000" dirty="0">
              <a:solidFill>
                <a:schemeClr val="accent2">
                  <a:lumMod val="75000"/>
                </a:schemeClr>
              </a:solidFill>
              <a:latin typeface="Mistral" pitchFamily="66" charset="0"/>
              <a:ea typeface="+mj-ea"/>
              <a:cs typeface="+mj-cs"/>
            </a:endParaRPr>
          </a:p>
        </p:txBody>
      </p:sp>
      <p:sp>
        <p:nvSpPr>
          <p:cNvPr id="31747" name="TextBox 3"/>
          <p:cNvSpPr txBox="1">
            <a:spLocks noChangeArrowheads="1"/>
          </p:cNvSpPr>
          <p:nvPr/>
        </p:nvSpPr>
        <p:spPr bwMode="auto">
          <a:xfrm>
            <a:off x="3786188" y="1571625"/>
            <a:ext cx="5143500" cy="5078413"/>
          </a:xfrm>
          <a:prstGeom prst="rect">
            <a:avLst/>
          </a:prstGeom>
          <a:noFill/>
          <a:ln w="9525">
            <a:noFill/>
            <a:miter lim="800000"/>
            <a:headEnd/>
            <a:tailEnd/>
          </a:ln>
        </p:spPr>
        <p:txBody>
          <a:bodyPr>
            <a:spAutoFit/>
          </a:bodyPr>
          <a:lstStyle/>
          <a:p>
            <a:r>
              <a:rPr lang="ru-RU">
                <a:latin typeface="Comic Sans MS" pitchFamily="66" charset="0"/>
              </a:rPr>
              <a:t>Аниме (или японская анимация) имеет высокую популярность во всём мире. Среди остальных жанров мультипликации выделяется большей ориентацией на взрослую аудиторию. Для аниме характерно дополнительное разделение на жанры для конкретной целевой группы. Критериями разделения служат пол, возраст или психологический тип зрителя. Часто аниме — это экранизации японских комиксов манга, также пользующихся большой популярностью.</a:t>
            </a:r>
          </a:p>
          <a:p>
            <a:r>
              <a:rPr lang="ru-RU">
                <a:latin typeface="Comic Sans MS" pitchFamily="66" charset="0"/>
              </a:rPr>
              <a:t>Как аниме так и манга рассчитаны на разные возрастные аудитории. Достаточно большая часть манга рассчитана на взрослых. По состоянию на 2002 год около 40 % всего издательского рынка в Японии занимают журналы с манга. </a:t>
            </a:r>
          </a:p>
        </p:txBody>
      </p:sp>
      <p:pic>
        <p:nvPicPr>
          <p:cNvPr id="30722" name="Picture 2" descr="D:\Новая папка\Анаит\Картинки\История\Японская культура\20080915-110524-473.jpg"/>
          <p:cNvPicPr>
            <a:picLocks noChangeAspect="1" noChangeArrowheads="1"/>
          </p:cNvPicPr>
          <p:nvPr/>
        </p:nvPicPr>
        <p:blipFill>
          <a:blip r:embed="rId3" cstate="print"/>
          <a:srcRect/>
          <a:stretch>
            <a:fillRect/>
          </a:stretch>
        </p:blipFill>
        <p:spPr bwMode="auto">
          <a:xfrm>
            <a:off x="214282" y="1643050"/>
            <a:ext cx="3552826" cy="4762500"/>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1214414"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357158"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2071670"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0722"/>
                                        </p:tgtEl>
                                        <p:attrNameLst>
                                          <p:attrName>style.visibility</p:attrName>
                                        </p:attrNameLst>
                                      </p:cBhvr>
                                      <p:to>
                                        <p:strVal val="visible"/>
                                      </p:to>
                                    </p:set>
                                    <p:animEffect transition="in" filter="wipe(left)">
                                      <p:cBhvr>
                                        <p:cTn id="12" dur="1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0" y="0"/>
            <a:ext cx="6215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Архитектура</a:t>
            </a:r>
            <a:endParaRPr lang="ru-RU" sz="8000" dirty="0">
              <a:solidFill>
                <a:schemeClr val="accent2">
                  <a:lumMod val="75000"/>
                </a:schemeClr>
              </a:solidFill>
              <a:latin typeface="Mistral" pitchFamily="66" charset="0"/>
              <a:ea typeface="+mj-ea"/>
              <a:cs typeface="+mj-cs"/>
            </a:endParaRPr>
          </a:p>
        </p:txBody>
      </p:sp>
      <p:sp>
        <p:nvSpPr>
          <p:cNvPr id="32771" name="TextBox 3"/>
          <p:cNvSpPr txBox="1">
            <a:spLocks noChangeArrowheads="1"/>
          </p:cNvSpPr>
          <p:nvPr/>
        </p:nvSpPr>
        <p:spPr bwMode="auto">
          <a:xfrm>
            <a:off x="285750" y="1571625"/>
            <a:ext cx="5715000" cy="5078413"/>
          </a:xfrm>
          <a:prstGeom prst="rect">
            <a:avLst/>
          </a:prstGeom>
          <a:noFill/>
          <a:ln w="9525">
            <a:noFill/>
            <a:miter lim="800000"/>
            <a:headEnd/>
            <a:tailEnd/>
          </a:ln>
        </p:spPr>
        <p:txBody>
          <a:bodyPr>
            <a:spAutoFit/>
          </a:bodyPr>
          <a:lstStyle/>
          <a:p>
            <a:r>
              <a:rPr lang="ru-RU">
                <a:latin typeface="Comic Sans MS" pitchFamily="66" charset="0"/>
              </a:rPr>
              <a:t>Японская архитектура имеет столь же длинную историю как любая другая составляющая часть японской культуры. Первоначально испытав сильное влияние китайской архитектуры, японская архитектура разработала множество отличий и собственных подходов, присущих лишь Японии. В качестве примеров традиционной японской архитектуры можно назвать храмы, синтоистские святилища и замки в Киото и Наре. В целом, для японской архитектуры характерно стремление к простоте.</a:t>
            </a:r>
          </a:p>
          <a:p>
            <a:r>
              <a:rPr lang="ru-RU">
                <a:latin typeface="Comic Sans MS" pitchFamily="66" charset="0"/>
              </a:rPr>
              <a:t>Традиционные деревянные жилые дома простых японцев, называемые </a:t>
            </a:r>
            <a:r>
              <a:rPr lang="ru-RU" b="1">
                <a:latin typeface="Comic Sans MS" pitchFamily="66" charset="0"/>
              </a:rPr>
              <a:t>минка</a:t>
            </a:r>
            <a:r>
              <a:rPr lang="ru-RU">
                <a:latin typeface="Comic Sans MS" pitchFamily="66" charset="0"/>
              </a:rPr>
              <a:t> (яп. 民家), максимально приспособлены к климату страны. Минка имеет каркасную конструкцию с несущей колонной в центре дома и раздвижными дверями. В настоящее время </a:t>
            </a:r>
            <a:r>
              <a:rPr lang="ru-RU" i="1">
                <a:latin typeface="Comic Sans MS" pitchFamily="66" charset="0"/>
              </a:rPr>
              <a:t>минка</a:t>
            </a:r>
            <a:r>
              <a:rPr lang="ru-RU">
                <a:latin typeface="Comic Sans MS" pitchFamily="66" charset="0"/>
              </a:rPr>
              <a:t> сохранились только в сельской местности.</a:t>
            </a:r>
          </a:p>
        </p:txBody>
      </p:sp>
      <p:sp>
        <p:nvSpPr>
          <p:cNvPr id="6" name="Управляющая кнопка: в начало 5">
            <a:hlinkClick r:id="" action="ppaction://hlinkshowjump?jump=previousslide" highlightClick="1"/>
          </p:cNvPr>
          <p:cNvSpPr/>
          <p:nvPr/>
        </p:nvSpPr>
        <p:spPr>
          <a:xfrm>
            <a:off x="6143636"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8072462"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pic>
        <p:nvPicPr>
          <p:cNvPr id="31748" name="Picture 4" descr="D:\Новая папка\Анаит\Картинки\История\Японская культура\875-39.jpg"/>
          <p:cNvPicPr>
            <a:picLocks noChangeAspect="1" noChangeArrowheads="1"/>
          </p:cNvPicPr>
          <p:nvPr/>
        </p:nvPicPr>
        <p:blipFill>
          <a:blip r:embed="rId3" cstate="print"/>
          <a:srcRect/>
          <a:stretch>
            <a:fillRect/>
          </a:stretch>
        </p:blipFill>
        <p:spPr bwMode="auto">
          <a:xfrm>
            <a:off x="6143636" y="1643050"/>
            <a:ext cx="2714644" cy="4203320"/>
          </a:xfrm>
          <a:prstGeom prst="rect">
            <a:avLst/>
          </a:prstGeom>
          <a:ln>
            <a:noFill/>
          </a:ln>
          <a:effectLst>
            <a:softEdge rad="112500"/>
          </a:effectLst>
        </p:spPr>
      </p:pic>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wipe(left)">
                                      <p:cBhvr>
                                        <p:cTn id="12" dur="1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4000500" y="1500188"/>
            <a:ext cx="4929188" cy="5078412"/>
          </a:xfrm>
          <a:prstGeom prst="rect">
            <a:avLst/>
          </a:prstGeom>
          <a:noFill/>
          <a:ln w="9525">
            <a:noFill/>
            <a:miter lim="800000"/>
            <a:headEnd/>
            <a:tailEnd/>
          </a:ln>
        </p:spPr>
        <p:txBody>
          <a:bodyPr anchor="ctr">
            <a:spAutoFit/>
          </a:bodyPr>
          <a:lstStyle/>
          <a:p>
            <a:r>
              <a:rPr lang="ru-RU">
                <a:latin typeface="Comic Sans MS" pitchFamily="66" charset="0"/>
                <a:ea typeface="Times New Roman" pitchFamily="18" charset="0"/>
                <a:cs typeface="Arial" charset="0"/>
              </a:rPr>
              <a:t>VII век был отмечен бурным строительством буддийских храмов на территории Японии. Святилище Исэ-дзингу, посвященное богине Аматэрасу, — основная синтоистская святыня Японии.</a:t>
            </a:r>
          </a:p>
          <a:p>
            <a:pPr eaLnBrk="0" hangingPunct="0"/>
            <a:r>
              <a:rPr lang="ru-RU">
                <a:latin typeface="Comic Sans MS" pitchFamily="66" charset="0"/>
                <a:ea typeface="Times New Roman" pitchFamily="18" charset="0"/>
                <a:cs typeface="Arial" charset="0"/>
              </a:rPr>
              <a:t>Своеобразием отличались японские замки, служившие не только для защиты своих хозяев от врагов, но и символом власти. Названия двух замков (Адзути и Момояма) дали название периоду в истории Японии — Адзути-Момояма. В изначальном состоянии сохранилось очень немного замков, многие средневековые замки были разрушены во время войн, сгорели при пожарах, были разобраны по указанию правительства как пережиток феодального прошлого, в XX веке часть замков была восстановлена.</a:t>
            </a:r>
          </a:p>
        </p:txBody>
      </p:sp>
      <p:sp>
        <p:nvSpPr>
          <p:cNvPr id="4" name="Горизонтальный свиток 3"/>
          <p:cNvSpPr/>
          <p:nvPr/>
        </p:nvSpPr>
        <p:spPr>
          <a:xfrm>
            <a:off x="1428750" y="0"/>
            <a:ext cx="6215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5"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Архитектура</a:t>
            </a:r>
            <a:endParaRPr lang="ru-RU" sz="8000" dirty="0">
              <a:solidFill>
                <a:schemeClr val="accent2">
                  <a:lumMod val="75000"/>
                </a:schemeClr>
              </a:solidFill>
              <a:latin typeface="Mistral" pitchFamily="66" charset="0"/>
              <a:ea typeface="+mj-ea"/>
              <a:cs typeface="+mj-cs"/>
            </a:endParaRPr>
          </a:p>
        </p:txBody>
      </p:sp>
      <p:pic>
        <p:nvPicPr>
          <p:cNvPr id="33794" name="Picture 2" descr="D:\Новая папка\Анаит\Картинки\История\Японская культура\0_3a21_d667624_XL.jpg"/>
          <p:cNvPicPr>
            <a:picLocks noChangeAspect="1" noChangeArrowheads="1"/>
          </p:cNvPicPr>
          <p:nvPr/>
        </p:nvPicPr>
        <p:blipFill>
          <a:blip r:embed="rId3" cstate="print"/>
          <a:srcRect l="10432" r="12081"/>
          <a:stretch>
            <a:fillRect/>
          </a:stretch>
        </p:blipFill>
        <p:spPr bwMode="auto">
          <a:xfrm>
            <a:off x="0" y="1857364"/>
            <a:ext cx="4000496" cy="3872064"/>
          </a:xfrm>
          <a:prstGeom prst="rect">
            <a:avLst/>
          </a:prstGeom>
          <a:ln>
            <a:noFill/>
          </a:ln>
          <a:effectLst>
            <a:softEdge rad="112500"/>
          </a:effectLst>
        </p:spPr>
      </p:pic>
      <p:sp>
        <p:nvSpPr>
          <p:cNvPr id="8" name="Управляющая кнопка: в начало 7">
            <a:hlinkClick r:id="" action="ppaction://hlinkshowjump?jump=previousslide" highlightClick="1"/>
          </p:cNvPr>
          <p:cNvSpPr/>
          <p:nvPr/>
        </p:nvSpPr>
        <p:spPr>
          <a:xfrm>
            <a:off x="214282"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конец 8">
            <a:hlinkClick r:id="" action="ppaction://hlinkshowjump?jump=nextslide" highlightClick="1"/>
          </p:cNvPr>
          <p:cNvSpPr/>
          <p:nvPr/>
        </p:nvSpPr>
        <p:spPr>
          <a:xfrm>
            <a:off x="2143108"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3794"/>
                                        </p:tgtEl>
                                        <p:attrNameLst>
                                          <p:attrName>style.visibility</p:attrName>
                                        </p:attrNameLst>
                                      </p:cBhvr>
                                      <p:to>
                                        <p:strVal val="visible"/>
                                      </p:to>
                                    </p:set>
                                    <p:animEffect transition="in" filter="wipe(left)">
                                      <p:cBhvr>
                                        <p:cTn id="12" dur="1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a:spLocks noChangeArrowheads="1"/>
          </p:cNvSpPr>
          <p:nvPr/>
        </p:nvSpPr>
        <p:spPr bwMode="auto">
          <a:xfrm>
            <a:off x="214313" y="1643063"/>
            <a:ext cx="3286125" cy="5078412"/>
          </a:xfrm>
          <a:prstGeom prst="rect">
            <a:avLst/>
          </a:prstGeom>
          <a:noFill/>
          <a:ln w="9525">
            <a:noFill/>
            <a:miter lim="800000"/>
            <a:headEnd/>
            <a:tailEnd/>
          </a:ln>
        </p:spPr>
        <p:txBody>
          <a:bodyPr>
            <a:spAutoFit/>
          </a:bodyPr>
          <a:lstStyle/>
          <a:p>
            <a:r>
              <a:rPr lang="ru-RU">
                <a:latin typeface="Comic Sans MS" pitchFamily="66" charset="0"/>
              </a:rPr>
              <a:t>Необходимость отстраивать разрушенные здания после Второй мировой войны дала стимул для развития японской архитектуры. При этом отстроенные заново города сильно отличались от довоенных.</a:t>
            </a:r>
          </a:p>
          <a:p>
            <a:r>
              <a:rPr lang="ru-RU">
                <a:latin typeface="Comic Sans MS" pitchFamily="66" charset="0"/>
              </a:rPr>
              <a:t>Некоторые современные архитекторы, например, Йосио Танигучи и Тадао Андо, известны тем, что широко используют объединение традиционных японских и западных архитектурных влияний.</a:t>
            </a:r>
          </a:p>
        </p:txBody>
      </p:sp>
      <p:sp>
        <p:nvSpPr>
          <p:cNvPr id="3" name="Горизонтальный свиток 2"/>
          <p:cNvSpPr/>
          <p:nvPr/>
        </p:nvSpPr>
        <p:spPr>
          <a:xfrm>
            <a:off x="1428750" y="0"/>
            <a:ext cx="6215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4"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Архитектура</a:t>
            </a:r>
            <a:endParaRPr lang="ru-RU" sz="8000" dirty="0">
              <a:solidFill>
                <a:schemeClr val="accent2">
                  <a:lumMod val="75000"/>
                </a:schemeClr>
              </a:solidFill>
              <a:latin typeface="Mistral" pitchFamily="66" charset="0"/>
              <a:ea typeface="+mj-ea"/>
              <a:cs typeface="+mj-cs"/>
            </a:endParaRPr>
          </a:p>
        </p:txBody>
      </p:sp>
      <p:pic>
        <p:nvPicPr>
          <p:cNvPr id="5" name="Picture 2" descr="D:\Новая папка\Анаит\Картинки\История\Японская культура\0_bd05_8325da40_XL.jpg"/>
          <p:cNvPicPr>
            <a:picLocks noChangeAspect="1" noChangeArrowheads="1"/>
          </p:cNvPicPr>
          <p:nvPr/>
        </p:nvPicPr>
        <p:blipFill>
          <a:blip r:embed="rId3" cstate="print"/>
          <a:srcRect/>
          <a:stretch>
            <a:fillRect/>
          </a:stretch>
        </p:blipFill>
        <p:spPr bwMode="auto">
          <a:xfrm>
            <a:off x="3286116" y="1643741"/>
            <a:ext cx="5857884" cy="3924782"/>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7358082" y="5929330"/>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6500826"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215338"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1428750" y="0"/>
            <a:ext cx="6215063"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Одежда</a:t>
            </a:r>
            <a:endParaRPr lang="ru-RU" sz="8000" dirty="0">
              <a:solidFill>
                <a:schemeClr val="accent2">
                  <a:lumMod val="75000"/>
                </a:schemeClr>
              </a:solidFill>
              <a:latin typeface="Mistral" pitchFamily="66" charset="0"/>
              <a:ea typeface="+mj-ea"/>
              <a:cs typeface="+mj-cs"/>
            </a:endParaRPr>
          </a:p>
        </p:txBody>
      </p:sp>
      <p:sp>
        <p:nvSpPr>
          <p:cNvPr id="35843" name="Rectangle 2"/>
          <p:cNvSpPr>
            <a:spLocks noChangeArrowheads="1"/>
          </p:cNvSpPr>
          <p:nvPr/>
        </p:nvSpPr>
        <p:spPr bwMode="auto">
          <a:xfrm>
            <a:off x="5143500" y="1503363"/>
            <a:ext cx="3714750" cy="5356225"/>
          </a:xfrm>
          <a:prstGeom prst="rect">
            <a:avLst/>
          </a:prstGeom>
          <a:noFill/>
          <a:ln w="9525">
            <a:noFill/>
            <a:miter lim="800000"/>
            <a:headEnd/>
            <a:tailEnd/>
          </a:ln>
        </p:spPr>
        <p:txBody>
          <a:bodyPr anchor="ctr">
            <a:spAutoFit/>
          </a:bodyPr>
          <a:lstStyle/>
          <a:p>
            <a:r>
              <a:rPr lang="ru-RU">
                <a:latin typeface="Comic Sans MS" pitchFamily="66" charset="0"/>
                <a:ea typeface="Times New Roman" pitchFamily="18" charset="0"/>
                <a:cs typeface="Arial" charset="0"/>
              </a:rPr>
              <a:t>В Японии можно встретить два типа одежды — традиционную — </a:t>
            </a:r>
            <a:r>
              <a:rPr lang="ru-RU" i="1">
                <a:latin typeface="Comic Sans MS" pitchFamily="66" charset="0"/>
                <a:ea typeface="Times New Roman" pitchFamily="18" charset="0"/>
                <a:cs typeface="Arial" charset="0"/>
              </a:rPr>
              <a:t>вафуку</a:t>
            </a:r>
            <a:r>
              <a:rPr lang="ru-RU">
                <a:latin typeface="Comic Sans MS" pitchFamily="66" charset="0"/>
                <a:ea typeface="Times New Roman" pitchFamily="18" charset="0"/>
                <a:cs typeface="Arial" charset="0"/>
              </a:rPr>
              <a:t> (яп. </a:t>
            </a:r>
            <a:r>
              <a:rPr lang="ja-JP" altLang="ru-RU">
                <a:latin typeface="Comic Sans MS" pitchFamily="66" charset="0"/>
                <a:ea typeface="Times New Roman" pitchFamily="18" charset="0"/>
                <a:cs typeface="Arial" charset="0"/>
              </a:rPr>
              <a:t>和服 </a:t>
            </a:r>
            <a:r>
              <a:rPr lang="ru-RU" altLang="ja-JP" i="1">
                <a:latin typeface="Comic Sans MS" pitchFamily="66" charset="0"/>
                <a:ea typeface="Times New Roman" pitchFamily="18" charset="0"/>
                <a:cs typeface="Arial" charset="0"/>
              </a:rPr>
              <a:t>японская одежда</a:t>
            </a:r>
            <a:r>
              <a:rPr lang="ru-RU" altLang="ja-JP">
                <a:latin typeface="Comic Sans MS" pitchFamily="66" charset="0"/>
                <a:ea typeface="Times New Roman" pitchFamily="18" charset="0"/>
                <a:cs typeface="Arial" charset="0"/>
              </a:rPr>
              <a:t>), и более простую, повседневну, по европейскому образцу. Кимоно (яп. </a:t>
            </a:r>
            <a:r>
              <a:rPr lang="ja-JP" altLang="ru-RU">
                <a:latin typeface="Comic Sans MS" pitchFamily="66" charset="0"/>
                <a:ea typeface="Times New Roman" pitchFamily="18" charset="0"/>
                <a:cs typeface="Arial" charset="0"/>
              </a:rPr>
              <a:t>着物</a:t>
            </a:r>
            <a:r>
              <a:rPr lang="ru-RU" altLang="ja-JP">
                <a:latin typeface="Comic Sans MS" pitchFamily="66" charset="0"/>
                <a:ea typeface="Times New Roman" pitchFamily="18" charset="0"/>
                <a:cs typeface="Arial" charset="0"/>
              </a:rPr>
              <a:t>) — буквально переводится «одежда, наряд» — общий термин для обозначения любой одежды, а в узком — разновидность вафуку.</a:t>
            </a:r>
            <a:endParaRPr lang="ru-RU" altLang="ja-JP">
              <a:latin typeface="Comic Sans MS" pitchFamily="66" charset="0"/>
              <a:cs typeface="Arial" charset="0"/>
            </a:endParaRPr>
          </a:p>
          <a:p>
            <a:pPr eaLnBrk="0" hangingPunct="0">
              <a:buFontTx/>
              <a:buChar char="•"/>
            </a:pPr>
            <a:r>
              <a:rPr lang="ru-RU" altLang="ja-JP">
                <a:latin typeface="Comic Sans MS" pitchFamily="66" charset="0"/>
                <a:ea typeface="Times New Roman" pitchFamily="18" charset="0"/>
                <a:cs typeface="Arial" charset="0"/>
              </a:rPr>
              <a:t>Юката — лёгкое хлопковое кимоно</a:t>
            </a:r>
          </a:p>
          <a:p>
            <a:pPr eaLnBrk="0" hangingPunct="0">
              <a:buFontTx/>
              <a:buChar char="•"/>
            </a:pPr>
            <a:r>
              <a:rPr lang="ru-RU" altLang="ja-JP">
                <a:latin typeface="Comic Sans MS" pitchFamily="66" charset="0"/>
                <a:ea typeface="Times New Roman" pitchFamily="18" charset="0"/>
                <a:cs typeface="Arial" charset="0"/>
              </a:rPr>
              <a:t>Оби — различные виды поясов</a:t>
            </a:r>
          </a:p>
          <a:p>
            <a:pPr eaLnBrk="0" hangingPunct="0">
              <a:buFontTx/>
              <a:buChar char="•"/>
            </a:pPr>
            <a:r>
              <a:rPr lang="ru-RU" altLang="ja-JP">
                <a:latin typeface="Comic Sans MS" pitchFamily="66" charset="0"/>
                <a:ea typeface="Times New Roman" pitchFamily="18" charset="0"/>
                <a:cs typeface="Arial" charset="0"/>
              </a:rPr>
              <a:t>Гэта — деревянные сандали</a:t>
            </a:r>
          </a:p>
          <a:p>
            <a:pPr eaLnBrk="0" hangingPunct="0">
              <a:buFontTx/>
              <a:buChar char="•"/>
            </a:pPr>
            <a:r>
              <a:rPr lang="ru-RU" altLang="ja-JP">
                <a:latin typeface="Comic Sans MS" pitchFamily="66" charset="0"/>
                <a:ea typeface="Times New Roman" pitchFamily="18" charset="0"/>
                <a:cs typeface="Arial" charset="0"/>
              </a:rPr>
              <a:t>Мон — фамильный герб семьи</a:t>
            </a:r>
            <a:endParaRPr lang="ru-RU" altLang="ja-JP">
              <a:latin typeface="Comic Sans MS" pitchFamily="66" charset="0"/>
              <a:cs typeface="Arial" charset="0"/>
            </a:endParaRPr>
          </a:p>
          <a:p>
            <a:pPr eaLnBrk="0" hangingPunct="0"/>
            <a:endParaRPr lang="ru-RU" altLang="ja-JP">
              <a:latin typeface="Comic Sans MS" pitchFamily="66" charset="0"/>
              <a:cs typeface="Arial" charset="0"/>
            </a:endParaRPr>
          </a:p>
        </p:txBody>
      </p:sp>
      <p:sp>
        <p:nvSpPr>
          <p:cNvPr id="35844" name="AutoShape 1" descr="Заготовка раздела"/>
          <p:cNvSpPr>
            <a:spLocks noChangeAspect="1" noChangeArrowheads="1"/>
          </p:cNvSpPr>
          <p:nvPr/>
        </p:nvSpPr>
        <p:spPr bwMode="auto">
          <a:xfrm>
            <a:off x="0" y="0"/>
            <a:ext cx="238125" cy="238125"/>
          </a:xfrm>
          <a:prstGeom prst="rect">
            <a:avLst/>
          </a:prstGeom>
          <a:noFill/>
          <a:ln w="9525">
            <a:noFill/>
            <a:miter lim="800000"/>
            <a:headEnd/>
            <a:tailEnd/>
          </a:ln>
        </p:spPr>
        <p:txBody>
          <a:bodyPr/>
          <a:lstStyle/>
          <a:p>
            <a:endParaRPr lang="ru-RU">
              <a:latin typeface="Calibri" pitchFamily="34" charset="0"/>
            </a:endParaRPr>
          </a:p>
        </p:txBody>
      </p:sp>
      <p:sp>
        <p:nvSpPr>
          <p:cNvPr id="8" name="Управляющая кнопка: домой 7">
            <a:hlinkClick r:id="rId3" action="ppaction://hlinksldjump" highlightClick="1"/>
          </p:cNvPr>
          <p:cNvSpPr/>
          <p:nvPr/>
        </p:nvSpPr>
        <p:spPr>
          <a:xfrm>
            <a:off x="1214414"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начало 8">
            <a:hlinkClick r:id="" action="ppaction://hlinkshowjump?jump=previousslide" highlightClick="1"/>
          </p:cNvPr>
          <p:cNvSpPr/>
          <p:nvPr/>
        </p:nvSpPr>
        <p:spPr>
          <a:xfrm>
            <a:off x="357158"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0" name="Управляющая кнопка: в конец 9">
            <a:hlinkClick r:id="" action="ppaction://hlinkshowjump?jump=nextslide" highlightClick="1"/>
          </p:cNvPr>
          <p:cNvSpPr/>
          <p:nvPr/>
        </p:nvSpPr>
        <p:spPr>
          <a:xfrm>
            <a:off x="2071670"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pic>
        <p:nvPicPr>
          <p:cNvPr id="39939" name="Picture 3" descr="D:\Новая папка\Анаит\Картинки\История\Японская культура\japan_foto_066.jpg"/>
          <p:cNvPicPr>
            <a:picLocks noChangeAspect="1" noChangeArrowheads="1"/>
          </p:cNvPicPr>
          <p:nvPr/>
        </p:nvPicPr>
        <p:blipFill>
          <a:blip r:embed="rId4" cstate="print"/>
          <a:srcRect/>
          <a:stretch>
            <a:fillRect/>
          </a:stretch>
        </p:blipFill>
        <p:spPr bwMode="auto">
          <a:xfrm>
            <a:off x="0" y="2071678"/>
            <a:ext cx="5143536" cy="3429024"/>
          </a:xfrm>
          <a:prstGeom prst="rect">
            <a:avLst/>
          </a:prstGeom>
          <a:ln>
            <a:noFill/>
          </a:ln>
          <a:effectLst>
            <a:softEdge rad="112500"/>
          </a:effectLst>
        </p:spPr>
      </p:pic>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9939"/>
                                        </p:tgtEl>
                                        <p:attrNameLst>
                                          <p:attrName>style.visibility</p:attrName>
                                        </p:attrNameLst>
                                      </p:cBhvr>
                                      <p:to>
                                        <p:strVal val="visible"/>
                                      </p:to>
                                    </p:set>
                                    <p:animEffect transition="in" filter="wipe(left)">
                                      <p:cBhvr>
                                        <p:cTn id="12" dur="5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500063" y="0"/>
            <a:ext cx="8072437"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Национальная кухня</a:t>
            </a:r>
          </a:p>
        </p:txBody>
      </p:sp>
      <p:sp>
        <p:nvSpPr>
          <p:cNvPr id="36867" name="TextBox 3"/>
          <p:cNvSpPr txBox="1">
            <a:spLocks noChangeArrowheads="1"/>
          </p:cNvSpPr>
          <p:nvPr/>
        </p:nvSpPr>
        <p:spPr bwMode="auto">
          <a:xfrm>
            <a:off x="714375" y="1500188"/>
            <a:ext cx="5572125" cy="5354637"/>
          </a:xfrm>
          <a:prstGeom prst="rect">
            <a:avLst/>
          </a:prstGeom>
          <a:noFill/>
          <a:ln w="9525">
            <a:noFill/>
            <a:miter lim="800000"/>
            <a:headEnd/>
            <a:tailEnd/>
          </a:ln>
        </p:spPr>
        <p:txBody>
          <a:bodyPr>
            <a:spAutoFit/>
          </a:bodyPr>
          <a:lstStyle/>
          <a:p>
            <a:r>
              <a:rPr lang="ru-RU">
                <a:latin typeface="Comic Sans MS" pitchFamily="66" charset="0"/>
              </a:rPr>
              <a:t>Японская кухня известна своим упором на сезонность питания, качество ингредиентов и подачу блюд. Основой японской кухни является рис. Слово </a:t>
            </a:r>
            <a:r>
              <a:rPr lang="ru-RU" i="1">
                <a:latin typeface="Comic Sans MS" pitchFamily="66" charset="0"/>
              </a:rPr>
              <a:t>гохан</a:t>
            </a:r>
            <a:r>
              <a:rPr lang="ru-RU">
                <a:latin typeface="Comic Sans MS" pitchFamily="66" charset="0"/>
              </a:rPr>
              <a:t> (яп. </a:t>
            </a:r>
            <a:r>
              <a:rPr lang="ja-JP" altLang="en-US">
                <a:latin typeface="Comic Sans MS" pitchFamily="66" charset="0"/>
                <a:cs typeface="ＭＳ Ｐゴシック"/>
              </a:rPr>
              <a:t>御飯 </a:t>
            </a:r>
            <a:r>
              <a:rPr lang="ru-RU" i="1">
                <a:latin typeface="Comic Sans MS" pitchFamily="66" charset="0"/>
              </a:rPr>
              <a:t>дословно «варёный рис»</a:t>
            </a:r>
            <a:r>
              <a:rPr lang="ru-RU">
                <a:latin typeface="Comic Sans MS" pitchFamily="66" charset="0"/>
              </a:rPr>
              <a:t>) также может переводится как «еда». Помимо своего основного предназначения в качестве продукта питания рис также служил своеобразной денежной единицей, в старину рисом выплачивались налоги и жалование. Японцы используют рис для приготовления самых разнообразных блюд, соусов и даже напитков (сакэ, сётю, бакусю). Вторым по значимости продуктом питания японцев является рыба. Япония занимает четвёртое место в мире по употреблению рыбы и морепродуктов на душу населения. Часто рыба употребляется в сыром или полусыром виде, например суши. Также очень популярен в Японии соевый творог (тофу).</a:t>
            </a:r>
          </a:p>
        </p:txBody>
      </p:sp>
      <p:pic>
        <p:nvPicPr>
          <p:cNvPr id="38914" name="Picture 2" descr="D:\Новая папка\Анаит\Картинки\История\Японская культура\14087d6b3.3.jpg"/>
          <p:cNvPicPr>
            <a:picLocks noChangeAspect="1" noChangeArrowheads="1"/>
          </p:cNvPicPr>
          <p:nvPr/>
        </p:nvPicPr>
        <p:blipFill>
          <a:blip r:embed="rId3" cstate="print"/>
          <a:srcRect/>
          <a:stretch>
            <a:fillRect/>
          </a:stretch>
        </p:blipFill>
        <p:spPr bwMode="auto">
          <a:xfrm>
            <a:off x="5857884" y="2500306"/>
            <a:ext cx="3286117" cy="2638244"/>
          </a:xfrm>
          <a:prstGeom prst="rect">
            <a:avLst/>
          </a:prstGeom>
          <a:ln>
            <a:noFill/>
          </a:ln>
          <a:effectLst>
            <a:softEdge rad="112500"/>
          </a:effectLst>
        </p:spPr>
      </p:pic>
      <p:sp>
        <p:nvSpPr>
          <p:cNvPr id="7" name="Управляющая кнопка: в начало 6">
            <a:hlinkClick r:id="" action="ppaction://hlinkshowjump?jump=previousslide" highlightClick="1"/>
          </p:cNvPr>
          <p:cNvSpPr/>
          <p:nvPr/>
        </p:nvSpPr>
        <p:spPr>
          <a:xfrm>
            <a:off x="6072198"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286776"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wipe(left)">
                                      <p:cBhvr>
                                        <p:cTn id="12" dur="1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500063" y="0"/>
            <a:ext cx="8072437"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Национальная кухня</a:t>
            </a:r>
          </a:p>
        </p:txBody>
      </p:sp>
      <p:sp>
        <p:nvSpPr>
          <p:cNvPr id="37891" name="TextBox 3"/>
          <p:cNvSpPr txBox="1">
            <a:spLocks noChangeArrowheads="1"/>
          </p:cNvSpPr>
          <p:nvPr/>
        </p:nvSpPr>
        <p:spPr bwMode="auto">
          <a:xfrm>
            <a:off x="4429125" y="1503363"/>
            <a:ext cx="4714875" cy="5354637"/>
          </a:xfrm>
          <a:prstGeom prst="rect">
            <a:avLst/>
          </a:prstGeom>
          <a:noFill/>
          <a:ln w="9525">
            <a:noFill/>
            <a:miter lim="800000"/>
            <a:headEnd/>
            <a:tailEnd/>
          </a:ln>
        </p:spPr>
        <p:txBody>
          <a:bodyPr>
            <a:spAutoFit/>
          </a:bodyPr>
          <a:lstStyle/>
          <a:p>
            <a:r>
              <a:rPr lang="ru-RU">
                <a:latin typeface="Comic Sans MS" pitchFamily="66" charset="0"/>
              </a:rPr>
              <a:t>Для сохранения пищи в условиях высокой влажности её часто засаливают, сбраживают или маринуют, примерами таких блюд могут служить натто, умебоси, цукемоно и соевый соус.</a:t>
            </a:r>
          </a:p>
          <a:p>
            <a:r>
              <a:rPr lang="ru-RU">
                <a:latin typeface="Comic Sans MS" pitchFamily="66" charset="0"/>
              </a:rPr>
              <a:t>В современной японской кухне можно легко найти заимствования из китайской, корейской и тайской кухни. Некоторые заимствованные блюда, например рамэн (китайская пшеничная лапша), становятся очень популярными. </a:t>
            </a:r>
          </a:p>
          <a:p>
            <a:r>
              <a:rPr lang="ru-RU">
                <a:latin typeface="Comic Sans MS" pitchFamily="66" charset="0"/>
              </a:rPr>
              <a:t>Особое место в традиционной японской кухне занимает японская чайная церемония. В последнее время японская кухня довольно популярна за пределами Японии, также вследствие её низкой калорийности она считается полезной для здоровья.</a:t>
            </a:r>
          </a:p>
        </p:txBody>
      </p:sp>
      <p:pic>
        <p:nvPicPr>
          <p:cNvPr id="37889" name="Picture 1" descr="D:\Новая папка\Анаит\Картинки\История\Японская культура\japanteagirl.jpg"/>
          <p:cNvPicPr>
            <a:picLocks noChangeAspect="1" noChangeArrowheads="1"/>
          </p:cNvPicPr>
          <p:nvPr/>
        </p:nvPicPr>
        <p:blipFill>
          <a:blip r:embed="rId3" cstate="print"/>
          <a:srcRect/>
          <a:stretch>
            <a:fillRect/>
          </a:stretch>
        </p:blipFill>
        <p:spPr bwMode="auto">
          <a:xfrm>
            <a:off x="0" y="2285992"/>
            <a:ext cx="4445000" cy="2921000"/>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1214414"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357158"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2071670"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7889"/>
                                        </p:tgtEl>
                                        <p:attrNameLst>
                                          <p:attrName>style.visibility</p:attrName>
                                        </p:attrNameLst>
                                      </p:cBhvr>
                                      <p:to>
                                        <p:strVal val="visible"/>
                                      </p:to>
                                    </p:set>
                                    <p:animEffect transition="in" filter="wipe(left)">
                                      <p:cBhvr>
                                        <p:cTn id="12" dur="1000"/>
                                        <p:tgtEl>
                                          <p:spTgt spid="37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2214563" y="0"/>
            <a:ext cx="4857750"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Спорт</a:t>
            </a:r>
            <a:endParaRPr lang="ru-RU" sz="8000" dirty="0">
              <a:solidFill>
                <a:schemeClr val="accent2">
                  <a:lumMod val="75000"/>
                </a:schemeClr>
              </a:solidFill>
              <a:latin typeface="Mistral" pitchFamily="66" charset="0"/>
              <a:ea typeface="+mj-ea"/>
              <a:cs typeface="+mj-cs"/>
            </a:endParaRPr>
          </a:p>
        </p:txBody>
      </p:sp>
      <p:sp>
        <p:nvSpPr>
          <p:cNvPr id="38915" name="TextBox 3"/>
          <p:cNvSpPr txBox="1">
            <a:spLocks noChangeArrowheads="1"/>
          </p:cNvSpPr>
          <p:nvPr/>
        </p:nvSpPr>
        <p:spPr bwMode="auto">
          <a:xfrm>
            <a:off x="285750" y="1643063"/>
            <a:ext cx="3357563" cy="5078412"/>
          </a:xfrm>
          <a:prstGeom prst="rect">
            <a:avLst/>
          </a:prstGeom>
          <a:noFill/>
          <a:ln w="9525">
            <a:noFill/>
            <a:miter lim="800000"/>
            <a:headEnd/>
            <a:tailEnd/>
          </a:ln>
        </p:spPr>
        <p:txBody>
          <a:bodyPr>
            <a:spAutoFit/>
          </a:bodyPr>
          <a:lstStyle/>
          <a:p>
            <a:r>
              <a:rPr lang="ru-RU">
                <a:latin typeface="Comic Sans MS" pitchFamily="66" charset="0"/>
              </a:rPr>
              <a:t>В Японии популярны бейсбол, футбол и другие игры с мячом. Также традиционно популярны некоторые виды боевых искусств (дзюдо, кэндо и карате).</a:t>
            </a:r>
          </a:p>
          <a:p>
            <a:r>
              <a:rPr lang="ru-RU">
                <a:latin typeface="Comic Sans MS" pitchFamily="66" charset="0"/>
              </a:rPr>
              <a:t>Борьба сумо хотя и не является официальным спортом в Японии, но по мнению профессиональной ассоциации сумо, считается национальным видом спорта.</a:t>
            </a:r>
          </a:p>
          <a:p>
            <a:r>
              <a:rPr lang="ru-RU">
                <a:latin typeface="Comic Sans MS" pitchFamily="66" charset="0"/>
              </a:rPr>
              <a:t>Кюдо («путь лука») — стрельба из лука</a:t>
            </a:r>
          </a:p>
          <a:p>
            <a:r>
              <a:rPr lang="ru-RU">
                <a:latin typeface="Comic Sans MS" pitchFamily="66" charset="0"/>
              </a:rPr>
              <a:t>Айкидо («путь гармоничного духа»)</a:t>
            </a:r>
          </a:p>
        </p:txBody>
      </p:sp>
      <p:pic>
        <p:nvPicPr>
          <p:cNvPr id="36865" name="Picture 1" descr="D:\Новая папка\Анаит\Картинки\История\Японская культура\pict_big_2_37_2.jpg"/>
          <p:cNvPicPr>
            <a:picLocks noChangeAspect="1" noChangeArrowheads="1"/>
          </p:cNvPicPr>
          <p:nvPr/>
        </p:nvPicPr>
        <p:blipFill>
          <a:blip r:embed="rId3" cstate="print"/>
          <a:srcRect/>
          <a:stretch>
            <a:fillRect/>
          </a:stretch>
        </p:blipFill>
        <p:spPr bwMode="auto">
          <a:xfrm>
            <a:off x="3643306" y="1928802"/>
            <a:ext cx="5500694" cy="3572995"/>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7358082" y="6000768"/>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6500826" y="6072206"/>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8215338" y="6072206"/>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6865"/>
                                        </p:tgtEl>
                                        <p:attrNameLst>
                                          <p:attrName>style.visibility</p:attrName>
                                        </p:attrNameLst>
                                      </p:cBhvr>
                                      <p:to>
                                        <p:strVal val="visible"/>
                                      </p:to>
                                    </p:set>
                                    <p:animEffect transition="in" filter="wipe(left)">
                                      <p:cBhvr>
                                        <p:cTn id="12" dur="500"/>
                                        <p:tgtEl>
                                          <p:spTgt spid="368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2214563" y="0"/>
            <a:ext cx="4857750"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Религия</a:t>
            </a:r>
            <a:endParaRPr lang="ru-RU" sz="8000" dirty="0">
              <a:solidFill>
                <a:schemeClr val="accent2">
                  <a:lumMod val="75000"/>
                </a:schemeClr>
              </a:solidFill>
              <a:latin typeface="Mistral" pitchFamily="66" charset="0"/>
              <a:ea typeface="+mj-ea"/>
              <a:cs typeface="+mj-cs"/>
            </a:endParaRPr>
          </a:p>
        </p:txBody>
      </p:sp>
      <p:sp>
        <p:nvSpPr>
          <p:cNvPr id="39939" name="TextBox 3"/>
          <p:cNvSpPr txBox="1">
            <a:spLocks noChangeArrowheads="1"/>
          </p:cNvSpPr>
          <p:nvPr/>
        </p:nvSpPr>
        <p:spPr bwMode="auto">
          <a:xfrm>
            <a:off x="4357688" y="1571625"/>
            <a:ext cx="4572000" cy="5078413"/>
          </a:xfrm>
          <a:prstGeom prst="rect">
            <a:avLst/>
          </a:prstGeom>
          <a:noFill/>
          <a:ln w="9525">
            <a:noFill/>
            <a:miter lim="800000"/>
            <a:headEnd/>
            <a:tailEnd/>
          </a:ln>
        </p:spPr>
        <p:txBody>
          <a:bodyPr>
            <a:spAutoFit/>
          </a:bodyPr>
          <a:lstStyle/>
          <a:p>
            <a:r>
              <a:rPr lang="ru-RU">
                <a:latin typeface="Comic Sans MS" pitchFamily="66" charset="0"/>
              </a:rPr>
              <a:t>На раннем этапе развития японского общества был широко распространён тотемизм. Из древних японских религиозных верований сформировались представления </a:t>
            </a:r>
            <a:r>
              <a:rPr lang="ru-RU" b="1">
                <a:latin typeface="Comic Sans MS" pitchFamily="66" charset="0"/>
              </a:rPr>
              <a:t>синто</a:t>
            </a:r>
            <a:r>
              <a:rPr lang="ru-RU">
                <a:latin typeface="Comic Sans MS" pitchFamily="66" charset="0"/>
              </a:rPr>
              <a:t> — основной религии Японии. </a:t>
            </a:r>
            <a:r>
              <a:rPr lang="ru-RU" i="1">
                <a:latin typeface="Comic Sans MS" pitchFamily="66" charset="0"/>
              </a:rPr>
              <a:t>Синтоизм</a:t>
            </a:r>
            <a:r>
              <a:rPr lang="ru-RU">
                <a:latin typeface="Comic Sans MS" pitchFamily="66" charset="0"/>
              </a:rPr>
              <a:t> (или </a:t>
            </a:r>
            <a:r>
              <a:rPr lang="ru-RU" i="1">
                <a:latin typeface="Comic Sans MS" pitchFamily="66" charset="0"/>
              </a:rPr>
              <a:t>синто</a:t>
            </a:r>
            <a:r>
              <a:rPr lang="ru-RU">
                <a:latin typeface="Comic Sans MS" pitchFamily="66" charset="0"/>
              </a:rPr>
              <a:t>) дословно можно перевести как «путь множества </a:t>
            </a:r>
            <a:r>
              <a:rPr lang="ru-RU" b="1">
                <a:latin typeface="Comic Sans MS" pitchFamily="66" charset="0"/>
              </a:rPr>
              <a:t>ками</a:t>
            </a:r>
            <a:r>
              <a:rPr lang="ru-RU">
                <a:latin typeface="Comic Sans MS" pitchFamily="66" charset="0"/>
              </a:rPr>
              <a:t> (богов)»). Основу этого течения составляет поклонение силам природы. Согласно представлениям синто солнце, деревья, горы, камни и природные явления являются ками (или микото) и наделены душой, им поклоняются в специально построенных для этой цели храмах. Важной особенностью синтоизма является культ предков.</a:t>
            </a:r>
          </a:p>
        </p:txBody>
      </p:sp>
      <p:pic>
        <p:nvPicPr>
          <p:cNvPr id="35841" name="Picture 1" descr="D:\Новая папка\Анаит\Картинки\История\Японская культура\204994.jpg"/>
          <p:cNvPicPr>
            <a:picLocks noChangeAspect="1" noChangeArrowheads="1"/>
          </p:cNvPicPr>
          <p:nvPr/>
        </p:nvPicPr>
        <p:blipFill>
          <a:blip r:embed="rId3" cstate="print"/>
          <a:srcRect/>
          <a:stretch>
            <a:fillRect/>
          </a:stretch>
        </p:blipFill>
        <p:spPr bwMode="auto">
          <a:xfrm>
            <a:off x="285720" y="1714488"/>
            <a:ext cx="3857652" cy="4999515"/>
          </a:xfrm>
          <a:prstGeom prst="rect">
            <a:avLst/>
          </a:prstGeom>
          <a:ln>
            <a:noFill/>
          </a:ln>
          <a:effectLst>
            <a:softEdge rad="112500"/>
          </a:effectLst>
        </p:spPr>
      </p:pic>
      <p:sp>
        <p:nvSpPr>
          <p:cNvPr id="6" name="Управляющая кнопка: в начало 5">
            <a:hlinkClick r:id="" action="ppaction://hlinkshowjump?jump=previousslide" highlightClick="1"/>
          </p:cNvPr>
          <p:cNvSpPr/>
          <p:nvPr/>
        </p:nvSpPr>
        <p:spPr>
          <a:xfrm>
            <a:off x="428596" y="6143644"/>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3357554" y="6143644"/>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35841"/>
                                        </p:tgtEl>
                                        <p:attrNameLst>
                                          <p:attrName>style.visibility</p:attrName>
                                        </p:attrNameLst>
                                      </p:cBhvr>
                                      <p:to>
                                        <p:strVal val="visible"/>
                                      </p:to>
                                    </p:set>
                                    <p:animEffect transition="in" filter="wipe(left)">
                                      <p:cBhvr>
                                        <p:cTn id="12" dur="1000"/>
                                        <p:tgtEl>
                                          <p:spTgt spid="35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2214563" y="0"/>
            <a:ext cx="4857750"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Религия</a:t>
            </a:r>
            <a:endParaRPr lang="ru-RU" sz="8000" dirty="0">
              <a:solidFill>
                <a:schemeClr val="accent2">
                  <a:lumMod val="75000"/>
                </a:schemeClr>
              </a:solidFill>
              <a:latin typeface="Mistral" pitchFamily="66" charset="0"/>
              <a:ea typeface="+mj-ea"/>
              <a:cs typeface="+mj-cs"/>
            </a:endParaRPr>
          </a:p>
        </p:txBody>
      </p:sp>
      <p:sp>
        <p:nvSpPr>
          <p:cNvPr id="40963" name="TextBox 3"/>
          <p:cNvSpPr txBox="1">
            <a:spLocks noChangeArrowheads="1"/>
          </p:cNvSpPr>
          <p:nvPr/>
        </p:nvSpPr>
        <p:spPr bwMode="auto">
          <a:xfrm>
            <a:off x="428625" y="1714500"/>
            <a:ext cx="3857625" cy="4800600"/>
          </a:xfrm>
          <a:prstGeom prst="rect">
            <a:avLst/>
          </a:prstGeom>
          <a:noFill/>
          <a:ln w="9525">
            <a:noFill/>
            <a:miter lim="800000"/>
            <a:headEnd/>
            <a:tailEnd/>
          </a:ln>
        </p:spPr>
        <p:txBody>
          <a:bodyPr>
            <a:spAutoFit/>
          </a:bodyPr>
          <a:lstStyle/>
          <a:p>
            <a:r>
              <a:rPr lang="ru-RU">
                <a:latin typeface="Comic Sans MS" pitchFamily="66" charset="0"/>
              </a:rPr>
              <a:t>Древние японцы считали, что японские острова и люди, населявшие их, были созданы ками, что нашло своё отражение в японской мифологии. С этими представлениями связан также культ императора — считалось, что императорская семья происходила от богов-создателей японского архипелага. Древние мифы и легенды синтоизма о создании японских островов богами и передаче власти над страной потомкам богов (Дзимму и Ниниги) сохранились в сводах «Кодзики» и «Нихонги». </a:t>
            </a:r>
          </a:p>
        </p:txBody>
      </p:sp>
      <p:pic>
        <p:nvPicPr>
          <p:cNvPr id="40962" name="Picture 2" descr="D:\Новая папка\Анаит\Картинки\История\Японская культура\11 Black Dragon222.jpg"/>
          <p:cNvPicPr>
            <a:picLocks noChangeAspect="1" noChangeArrowheads="1"/>
          </p:cNvPicPr>
          <p:nvPr/>
        </p:nvPicPr>
        <p:blipFill>
          <a:blip r:embed="rId3" cstate="print"/>
          <a:srcRect/>
          <a:stretch>
            <a:fillRect/>
          </a:stretch>
        </p:blipFill>
        <p:spPr bwMode="auto">
          <a:xfrm>
            <a:off x="4257012" y="1643050"/>
            <a:ext cx="4672674" cy="4643470"/>
          </a:xfrm>
          <a:prstGeom prst="rect">
            <a:avLst/>
          </a:prstGeom>
          <a:ln>
            <a:noFill/>
          </a:ln>
          <a:effectLst>
            <a:softEdge rad="112500"/>
          </a:effectLst>
        </p:spPr>
      </p:pic>
      <p:sp>
        <p:nvSpPr>
          <p:cNvPr id="6" name="Управляющая кнопка: в начало 5">
            <a:hlinkClick r:id="" action="ppaction://hlinkshowjump?jump=previousslide" highlightClick="1"/>
          </p:cNvPr>
          <p:cNvSpPr/>
          <p:nvPr/>
        </p:nvSpPr>
        <p:spPr>
          <a:xfrm>
            <a:off x="4857752"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конец 6">
            <a:hlinkClick r:id="" action="ppaction://hlinkshowjump?jump=nextslide" highlightClick="1"/>
          </p:cNvPr>
          <p:cNvSpPr/>
          <p:nvPr/>
        </p:nvSpPr>
        <p:spPr>
          <a:xfrm>
            <a:off x="7786710"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40962"/>
                                        </p:tgtEl>
                                        <p:attrNameLst>
                                          <p:attrName>style.visibility</p:attrName>
                                        </p:attrNameLst>
                                      </p:cBhvr>
                                      <p:to>
                                        <p:strVal val="visible"/>
                                      </p:to>
                                    </p:set>
                                    <p:animEffect transition="in" filter="wipe(left)">
                                      <p:cBhvr>
                                        <p:cTn id="12"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2214563" y="0"/>
            <a:ext cx="4857750" cy="1643063"/>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42875" y="214313"/>
            <a:ext cx="9001125" cy="1214437"/>
          </a:xfrm>
          <a:prstGeom prst="rect">
            <a:avLst/>
          </a:prstGeom>
          <a:effectLst>
            <a:outerShdw blurRad="50800" dist="38100" dir="18900000" algn="bl" rotWithShape="0">
              <a:prstClr val="black">
                <a:alpha val="40000"/>
              </a:prstClr>
            </a:outerShdw>
          </a:effectLst>
        </p:spPr>
        <p:txBody>
          <a:bodyPr anchor="ctr"/>
          <a:lstStyle/>
          <a:p>
            <a:pPr algn="ctr" fontAlgn="auto">
              <a:spcAft>
                <a:spcPts val="0"/>
              </a:spcAft>
              <a:defRPr/>
            </a:pPr>
            <a:r>
              <a:rPr lang="ru-RU" sz="8000" dirty="0">
                <a:solidFill>
                  <a:schemeClr val="accent2">
                    <a:lumMod val="75000"/>
                  </a:schemeClr>
                </a:solidFill>
                <a:latin typeface="Mistral" pitchFamily="66" charset="0"/>
                <a:ea typeface="+mj-ea"/>
                <a:cs typeface="+mj-cs"/>
              </a:rPr>
              <a:t>Религия</a:t>
            </a:r>
            <a:endParaRPr lang="ru-RU" sz="8000" dirty="0">
              <a:solidFill>
                <a:schemeClr val="accent2">
                  <a:lumMod val="75000"/>
                </a:schemeClr>
              </a:solidFill>
              <a:latin typeface="Mistral" pitchFamily="66" charset="0"/>
              <a:ea typeface="+mj-ea"/>
              <a:cs typeface="+mj-cs"/>
            </a:endParaRPr>
          </a:p>
        </p:txBody>
      </p:sp>
      <p:sp>
        <p:nvSpPr>
          <p:cNvPr id="41987" name="TextBox 3"/>
          <p:cNvSpPr txBox="1">
            <a:spLocks noChangeArrowheads="1"/>
          </p:cNvSpPr>
          <p:nvPr/>
        </p:nvSpPr>
        <p:spPr bwMode="auto">
          <a:xfrm>
            <a:off x="2857500" y="1571625"/>
            <a:ext cx="6072188" cy="5078413"/>
          </a:xfrm>
          <a:prstGeom prst="rect">
            <a:avLst/>
          </a:prstGeom>
          <a:noFill/>
          <a:ln w="9525">
            <a:noFill/>
            <a:miter lim="800000"/>
            <a:headEnd/>
            <a:tailEnd/>
          </a:ln>
        </p:spPr>
        <p:txBody>
          <a:bodyPr>
            <a:spAutoFit/>
          </a:bodyPr>
          <a:lstStyle/>
          <a:p>
            <a:r>
              <a:rPr lang="ru-RU">
                <a:latin typeface="Comic Sans MS" pitchFamily="66" charset="0"/>
              </a:rPr>
              <a:t>Позже, из Индии через Корею и Китай, в страну проникает буддизм, 552 год считается официальной датой признания новой религии. Буддизм оказал большое влияние на образование, литературу и искусство Японии, хотя сам значительно трансформировался и сильно отличается от индийского и китайского буддизма. При императоре Сёму (правил в 724—749) буддизм был признан государственной религией.</a:t>
            </a:r>
          </a:p>
          <a:p>
            <a:r>
              <a:rPr lang="ru-RU">
                <a:latin typeface="Comic Sans MS" pitchFamily="66" charset="0"/>
              </a:rPr>
              <a:t>В середине XVI века в Японию пришло христианство, поддержаное Ода Нобунагой и запрещённое впоследствии сёгунатом Токугава. Запрет на христианство был снят после реставрации Мэйдзи.</a:t>
            </a:r>
          </a:p>
          <a:p>
            <a:r>
              <a:rPr lang="ru-RU">
                <a:latin typeface="Comic Sans MS" pitchFamily="66" charset="0"/>
              </a:rPr>
              <a:t>В современной Японии доля населения, одновременно исповедующего две религии — буддизм и синтоизм, составляет 84 %, около 0,7 % населения страны исповедует христианство. </a:t>
            </a:r>
          </a:p>
        </p:txBody>
      </p:sp>
      <p:pic>
        <p:nvPicPr>
          <p:cNvPr id="41986" name="Picture 2" descr="D:\Новая папка\Анаит\Картинки\История\Японская культура\1235333786_risunok1.jpg"/>
          <p:cNvPicPr>
            <a:picLocks noChangeAspect="1" noChangeArrowheads="1"/>
          </p:cNvPicPr>
          <p:nvPr/>
        </p:nvPicPr>
        <p:blipFill>
          <a:blip r:embed="rId3" cstate="print"/>
          <a:srcRect r="66434" b="49022"/>
          <a:stretch>
            <a:fillRect/>
          </a:stretch>
        </p:blipFill>
        <p:spPr bwMode="auto">
          <a:xfrm>
            <a:off x="0" y="1643050"/>
            <a:ext cx="2795262" cy="4050010"/>
          </a:xfrm>
          <a:prstGeom prst="rect">
            <a:avLst/>
          </a:prstGeom>
          <a:ln>
            <a:noFill/>
          </a:ln>
          <a:effectLst>
            <a:softEdge rad="112500"/>
          </a:effectLst>
        </p:spPr>
      </p:pic>
      <p:sp>
        <p:nvSpPr>
          <p:cNvPr id="6" name="Управляющая кнопка: домой 5">
            <a:hlinkClick r:id="rId4" action="ppaction://hlinksldjump" highlightClick="1"/>
          </p:cNvPr>
          <p:cNvSpPr/>
          <p:nvPr/>
        </p:nvSpPr>
        <p:spPr>
          <a:xfrm>
            <a:off x="1142976" y="5929330"/>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7" name="Управляющая кнопка: в начало 6">
            <a:hlinkClick r:id="" action="ppaction://hlinkshowjump?jump=previousslide" highlightClick="1"/>
          </p:cNvPr>
          <p:cNvSpPr/>
          <p:nvPr/>
        </p:nvSpPr>
        <p:spPr>
          <a:xfrm>
            <a:off x="285720"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8" name="Управляющая кнопка: в конец 7">
            <a:hlinkClick r:id="" action="ppaction://hlinkshowjump?jump=nextslide" highlightClick="1"/>
          </p:cNvPr>
          <p:cNvSpPr/>
          <p:nvPr/>
        </p:nvSpPr>
        <p:spPr>
          <a:xfrm>
            <a:off x="2000232"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41986"/>
                                        </p:tgtEl>
                                        <p:attrNameLst>
                                          <p:attrName>style.visibility</p:attrName>
                                        </p:attrNameLst>
                                      </p:cBhvr>
                                      <p:to>
                                        <p:strVal val="visible"/>
                                      </p:to>
                                    </p:set>
                                    <p:animEffect transition="in" filter="wipe(left)">
                                      <p:cBhvr>
                                        <p:cTn id="12" dur="1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785813" y="0"/>
            <a:ext cx="7500937" cy="28575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effectLst>
                <a:glow rad="228600">
                  <a:schemeClr val="accent4">
                    <a:satMod val="175000"/>
                    <a:alpha val="40000"/>
                  </a:schemeClr>
                </a:glow>
              </a:effectLst>
            </a:endParaRPr>
          </a:p>
        </p:txBody>
      </p:sp>
      <p:sp>
        <p:nvSpPr>
          <p:cNvPr id="3" name="Заголовок 1"/>
          <p:cNvSpPr txBox="1">
            <a:spLocks/>
          </p:cNvSpPr>
          <p:nvPr/>
        </p:nvSpPr>
        <p:spPr>
          <a:xfrm>
            <a:off x="1500188" y="428625"/>
            <a:ext cx="6357937" cy="2071688"/>
          </a:xfrm>
          <a:prstGeom prst="rect">
            <a:avLst/>
          </a:prstGeom>
          <a:effectLst>
            <a:outerShdw blurRad="50800" dist="38100" dir="18900000" algn="bl" rotWithShape="0">
              <a:prstClr val="black">
                <a:alpha val="40000"/>
              </a:prstClr>
            </a:outerShdw>
          </a:effectLst>
        </p:spPr>
        <p:txBody>
          <a:bodyPr anchor="ctr"/>
          <a:lstStyle/>
          <a:p>
            <a:pPr algn="ctr"/>
            <a:r>
              <a:rPr lang="ru-RU" sz="5400">
                <a:solidFill>
                  <a:srgbClr val="953735"/>
                </a:solidFill>
                <a:latin typeface="Mistral"/>
              </a:rPr>
              <a:t>Традиции, обычаи, этикет</a:t>
            </a:r>
          </a:p>
        </p:txBody>
      </p:sp>
      <p:sp>
        <p:nvSpPr>
          <p:cNvPr id="43011" name="TextBox 3"/>
          <p:cNvSpPr txBox="1">
            <a:spLocks noChangeArrowheads="1"/>
          </p:cNvSpPr>
          <p:nvPr/>
        </p:nvSpPr>
        <p:spPr bwMode="auto">
          <a:xfrm>
            <a:off x="142875" y="2786063"/>
            <a:ext cx="6929438" cy="3970337"/>
          </a:xfrm>
          <a:prstGeom prst="rect">
            <a:avLst/>
          </a:prstGeom>
          <a:noFill/>
          <a:ln w="9525">
            <a:noFill/>
            <a:miter lim="800000"/>
            <a:headEnd/>
            <a:tailEnd/>
          </a:ln>
        </p:spPr>
        <p:txBody>
          <a:bodyPr>
            <a:spAutoFit/>
          </a:bodyPr>
          <a:lstStyle/>
          <a:p>
            <a:r>
              <a:rPr lang="ru-RU">
                <a:latin typeface="Comic Sans MS" pitchFamily="66" charset="0"/>
              </a:rPr>
              <a:t>Для японского общества характерно явно выраженное ощущение принадлежности к определённой социальной группе (рабочий коллектив, семья, студенческая группа), что также выражается в особых отношениях внутри группы. </a:t>
            </a:r>
          </a:p>
          <a:p>
            <a:r>
              <a:rPr lang="ru-RU">
                <a:latin typeface="Comic Sans MS" pitchFamily="66" charset="0"/>
              </a:rPr>
              <a:t>В Японии большое значение придаётся понятиям о «долге» и «обязательстве», обычно называемые </a:t>
            </a:r>
            <a:r>
              <a:rPr lang="ru-RU" b="1">
                <a:latin typeface="Comic Sans MS" pitchFamily="66" charset="0"/>
              </a:rPr>
              <a:t>гири</a:t>
            </a:r>
            <a:r>
              <a:rPr lang="ru-RU">
                <a:latin typeface="Comic Sans MS" pitchFamily="66" charset="0"/>
              </a:rPr>
              <a:t> (яп. 義理). Хотя гири является общей социальной нормой поведения японцев, в некоторых случаях, например в отношениях среди молодёжи, к этому понятию относятся проще.</a:t>
            </a:r>
          </a:p>
          <a:p>
            <a:r>
              <a:rPr lang="ru-RU">
                <a:latin typeface="Comic Sans MS" pitchFamily="66" charset="0"/>
              </a:rPr>
              <a:t>Следует знать, что в Японии существуют определенные правила жестикуляции, и чем сдержаннее человек, тем больше уважения он вызывает, поэтому панибратское похлопывание по плечу и хватание за руку в Японии не вызовут радости.</a:t>
            </a:r>
          </a:p>
        </p:txBody>
      </p:sp>
      <p:pic>
        <p:nvPicPr>
          <p:cNvPr id="43010" name="Picture 2" descr="D:\Новая папка\Анаит\Картинки\История\Японская культура\этика бизнесменов.jpg"/>
          <p:cNvPicPr>
            <a:picLocks noChangeAspect="1" noChangeArrowheads="1"/>
          </p:cNvPicPr>
          <p:nvPr/>
        </p:nvPicPr>
        <p:blipFill>
          <a:blip r:embed="rId3" cstate="print"/>
          <a:srcRect/>
          <a:stretch>
            <a:fillRect/>
          </a:stretch>
        </p:blipFill>
        <p:spPr bwMode="auto">
          <a:xfrm>
            <a:off x="6858016" y="2643182"/>
            <a:ext cx="2111969" cy="1668456"/>
          </a:xfrm>
          <a:prstGeom prst="rect">
            <a:avLst/>
          </a:prstGeom>
          <a:ln>
            <a:noFill/>
          </a:ln>
          <a:effectLst>
            <a:softEdge rad="112500"/>
          </a:effectLst>
        </p:spPr>
      </p:pic>
      <p:sp>
        <p:nvSpPr>
          <p:cNvPr id="43013" name="TextBox 5"/>
          <p:cNvSpPr txBox="1">
            <a:spLocks noChangeArrowheads="1"/>
          </p:cNvSpPr>
          <p:nvPr/>
        </p:nvSpPr>
        <p:spPr bwMode="auto">
          <a:xfrm>
            <a:off x="6929438" y="4429125"/>
            <a:ext cx="2000250" cy="646113"/>
          </a:xfrm>
          <a:prstGeom prst="rect">
            <a:avLst/>
          </a:prstGeom>
          <a:noFill/>
          <a:ln w="9525">
            <a:noFill/>
            <a:miter lim="800000"/>
            <a:headEnd/>
            <a:tailEnd/>
          </a:ln>
        </p:spPr>
        <p:txBody>
          <a:bodyPr>
            <a:spAutoFit/>
          </a:bodyPr>
          <a:lstStyle/>
          <a:p>
            <a:pPr algn="ctr"/>
            <a:r>
              <a:rPr lang="ru-RU">
                <a:latin typeface="Comic Sans MS" pitchFamily="66" charset="0"/>
              </a:rPr>
              <a:t>Этика бизнесменов</a:t>
            </a:r>
          </a:p>
        </p:txBody>
      </p:sp>
      <p:sp>
        <p:nvSpPr>
          <p:cNvPr id="8" name="Управляющая кнопка: домой 7">
            <a:hlinkClick r:id="rId4" action="ppaction://hlinksldjump" highlightClick="1"/>
          </p:cNvPr>
          <p:cNvSpPr/>
          <p:nvPr/>
        </p:nvSpPr>
        <p:spPr>
          <a:xfrm>
            <a:off x="7500958" y="5929330"/>
            <a:ext cx="642942" cy="642942"/>
          </a:xfrm>
          <a:prstGeom prst="actionButtonHom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9" name="Управляющая кнопка: в начало 8">
            <a:hlinkClick r:id="" action="ppaction://hlinkshowjump?jump=previousslide" highlightClick="1"/>
          </p:cNvPr>
          <p:cNvSpPr/>
          <p:nvPr/>
        </p:nvSpPr>
        <p:spPr>
          <a:xfrm>
            <a:off x="6643702" y="6000768"/>
            <a:ext cx="642942" cy="571504"/>
          </a:xfrm>
          <a:prstGeom prst="actionButtonBeginning">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
        <p:nvSpPr>
          <p:cNvPr id="10" name="Управляющая кнопка: в конец 9">
            <a:hlinkClick r:id="" action="ppaction://hlinkshowjump?jump=nextslide" highlightClick="1"/>
          </p:cNvPr>
          <p:cNvSpPr/>
          <p:nvPr/>
        </p:nvSpPr>
        <p:spPr>
          <a:xfrm>
            <a:off x="8358214" y="6000768"/>
            <a:ext cx="642942" cy="571504"/>
          </a:xfrm>
          <a:prstGeom prst="actionButtonEnd">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afterEffect">
                                  <p:stCondLst>
                                    <p:cond delay="0"/>
                                  </p:stCondLst>
                                  <p:iterate type="lt">
                                    <p:tmPct val="10000"/>
                                  </p:iterate>
                                  <p:childTnLst>
                                    <p:animScale>
                                      <p:cBhvr>
                                        <p:cTn id="6" dur="250" autoRev="1" fill="hold">
                                          <p:stCondLst>
                                            <p:cond delay="0"/>
                                          </p:stCondLst>
                                        </p:cTn>
                                        <p:tgtEl>
                                          <p:spTgt spid="3"/>
                                        </p:tgtEl>
                                      </p:cBhvr>
                                      <p:to x="80000" y="100000"/>
                                    </p:animScale>
                                    <p:anim by="(#ppt_w*0.10)" calcmode="lin" valueType="num">
                                      <p:cBhvr>
                                        <p:cTn id="7" dur="250" autoRev="1" fill="hold">
                                          <p:stCondLst>
                                            <p:cond delay="0"/>
                                          </p:stCondLst>
                                        </p:cTn>
                                        <p:tgtEl>
                                          <p:spTgt spid="3"/>
                                        </p:tgtEl>
                                        <p:attrNameLst>
                                          <p:attrName>ppt_x</p:attrName>
                                        </p:attrNameLst>
                                      </p:cBhvr>
                                    </p:anim>
                                    <p:anim by="(-#ppt_w*0.10)" calcmode="lin" valueType="num">
                                      <p:cBhvr>
                                        <p:cTn id="8" dur="250" autoRev="1" fill="hold">
                                          <p:stCondLst>
                                            <p:cond delay="0"/>
                                          </p:stCondLst>
                                        </p:cTn>
                                        <p:tgtEl>
                                          <p:spTgt spid="3"/>
                                        </p:tgtEl>
                                        <p:attrNameLst>
                                          <p:attrName>ppt_y</p:attrName>
                                        </p:attrNameLst>
                                      </p:cBhvr>
                                    </p:anim>
                                    <p:animRot by="-480000">
                                      <p:cBhvr>
                                        <p:cTn id="9" dur="250" autoRev="1" fill="hold">
                                          <p:stCondLst>
                                            <p:cond delay="0"/>
                                          </p:stCondLst>
                                        </p:cTn>
                                        <p:tgtEl>
                                          <p:spTgt spid="3"/>
                                        </p:tgtEl>
                                        <p:attrNameLst>
                                          <p:attrName>r</p:attrName>
                                        </p:attrNameLst>
                                      </p:cBhvr>
                                    </p:animRot>
                                  </p:childTnLst>
                                </p:cTn>
                              </p:par>
                              <p:par>
                                <p:cTn id="10" presetID="22" presetClass="entr" presetSubtype="8" fill="hold" nodeType="with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wipe(left)">
                                      <p:cBhvr>
                                        <p:cTn id="12" dur="2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Новая папка\Анаит\Картинки\История\Японская культура\0_1d752_99caa5b9_XL.jpg"/>
          <p:cNvPicPr>
            <a:picLocks noChangeAspect="1" noChangeArrowheads="1"/>
          </p:cNvPicPr>
          <p:nvPr/>
        </p:nvPicPr>
        <p:blipFill>
          <a:blip r:embed="rId3" cstate="print"/>
          <a:srcRect/>
          <a:stretch>
            <a:fillRect/>
          </a:stretch>
        </p:blipFill>
        <p:spPr bwMode="auto">
          <a:xfrm>
            <a:off x="3000364" y="214290"/>
            <a:ext cx="3762378" cy="6449791"/>
          </a:xfrm>
          <a:prstGeom prst="rect">
            <a:avLst/>
          </a:prstGeom>
          <a:ln>
            <a:noFill/>
          </a:ln>
          <a:effectLst>
            <a:softEdge rad="112500"/>
          </a:effectLst>
        </p:spPr>
      </p:pic>
      <p:pic>
        <p:nvPicPr>
          <p:cNvPr id="44035" name="Picture 3" descr="D:\Новая папка\Анаит\Картинки\История\Японская культура\11105.jpg"/>
          <p:cNvPicPr>
            <a:picLocks noChangeAspect="1" noChangeArrowheads="1"/>
          </p:cNvPicPr>
          <p:nvPr/>
        </p:nvPicPr>
        <p:blipFill>
          <a:blip r:embed="rId4" cstate="print"/>
          <a:srcRect/>
          <a:stretch>
            <a:fillRect/>
          </a:stretch>
        </p:blipFill>
        <p:spPr bwMode="auto">
          <a:xfrm>
            <a:off x="2665088" y="0"/>
            <a:ext cx="4583430" cy="6858000"/>
          </a:xfrm>
          <a:prstGeom prst="rect">
            <a:avLst/>
          </a:prstGeom>
          <a:ln>
            <a:noFill/>
          </a:ln>
          <a:effectLst>
            <a:softEdge rad="112500"/>
          </a:effectLst>
        </p:spPr>
      </p:pic>
      <p:pic>
        <p:nvPicPr>
          <p:cNvPr id="44036" name="Picture 4" descr="D:\Новая папка\Анаит\Картинки\История\Японская культура\17138_09_04_08_10_07_06.jpg"/>
          <p:cNvPicPr>
            <a:picLocks noChangeAspect="1" noChangeArrowheads="1"/>
          </p:cNvPicPr>
          <p:nvPr/>
        </p:nvPicPr>
        <p:blipFill>
          <a:blip r:embed="rId5" cstate="print"/>
          <a:srcRect/>
          <a:stretch>
            <a:fillRect/>
          </a:stretch>
        </p:blipFill>
        <p:spPr bwMode="auto">
          <a:xfrm>
            <a:off x="2285984" y="0"/>
            <a:ext cx="5047488" cy="6858000"/>
          </a:xfrm>
          <a:prstGeom prst="rect">
            <a:avLst/>
          </a:prstGeom>
          <a:ln>
            <a:noFill/>
          </a:ln>
          <a:effectLst>
            <a:softEdge rad="112500"/>
          </a:effectLst>
        </p:spPr>
      </p:pic>
      <p:pic>
        <p:nvPicPr>
          <p:cNvPr id="44037" name="Picture 5" descr="D:\Новая папка\Анаит\Картинки\История\Японская культура\3538278.jpg"/>
          <p:cNvPicPr>
            <a:picLocks noChangeAspect="1" noChangeArrowheads="1"/>
          </p:cNvPicPr>
          <p:nvPr/>
        </p:nvPicPr>
        <p:blipFill>
          <a:blip r:embed="rId6" cstate="print"/>
          <a:srcRect/>
          <a:stretch>
            <a:fillRect/>
          </a:stretch>
        </p:blipFill>
        <p:spPr bwMode="auto">
          <a:xfrm>
            <a:off x="2786050" y="0"/>
            <a:ext cx="3857652" cy="6738257"/>
          </a:xfrm>
          <a:prstGeom prst="rect">
            <a:avLst/>
          </a:prstGeom>
          <a:ln>
            <a:noFill/>
          </a:ln>
          <a:effectLst>
            <a:softEdge rad="112500"/>
          </a:effectLst>
        </p:spPr>
      </p:pic>
      <p:pic>
        <p:nvPicPr>
          <p:cNvPr id="44038" name="Picture 6" descr="D:\Новая папка\Анаит\Картинки\История\Японская культура\5980993_plants.jpg"/>
          <p:cNvPicPr>
            <a:picLocks noChangeAspect="1" noChangeArrowheads="1"/>
          </p:cNvPicPr>
          <p:nvPr/>
        </p:nvPicPr>
        <p:blipFill>
          <a:blip r:embed="rId7" cstate="print"/>
          <a:srcRect/>
          <a:stretch>
            <a:fillRect/>
          </a:stretch>
        </p:blipFill>
        <p:spPr bwMode="auto">
          <a:xfrm>
            <a:off x="2571736" y="-12080"/>
            <a:ext cx="4400565" cy="6870080"/>
          </a:xfrm>
          <a:prstGeom prst="rect">
            <a:avLst/>
          </a:prstGeom>
          <a:ln>
            <a:noFill/>
          </a:ln>
          <a:effectLst>
            <a:softEdge rad="112500"/>
          </a:effectLst>
        </p:spPr>
      </p:pic>
      <p:pic>
        <p:nvPicPr>
          <p:cNvPr id="44039" name="Picture 7" descr="D:\Новая папка\Анаит\Картинки\История\Японская культура\1219676227_1.jpg"/>
          <p:cNvPicPr>
            <a:picLocks noChangeAspect="1" noChangeArrowheads="1"/>
          </p:cNvPicPr>
          <p:nvPr/>
        </p:nvPicPr>
        <p:blipFill>
          <a:blip r:embed="rId8" cstate="print"/>
          <a:srcRect/>
          <a:stretch>
            <a:fillRect/>
          </a:stretch>
        </p:blipFill>
        <p:spPr bwMode="auto">
          <a:xfrm>
            <a:off x="2357422" y="0"/>
            <a:ext cx="4510105" cy="6839970"/>
          </a:xfrm>
          <a:prstGeom prst="rect">
            <a:avLst/>
          </a:prstGeom>
          <a:ln>
            <a:noFill/>
          </a:ln>
          <a:effectLst>
            <a:softEdge rad="112500"/>
          </a:effectLst>
        </p:spPr>
      </p:pic>
      <p:pic>
        <p:nvPicPr>
          <p:cNvPr id="44040" name="Picture 8" descr="D:\Новая папка\Анаит\Картинки\История\Японская культура\1255439781_21131728_1206341127_7840_2283.jpg"/>
          <p:cNvPicPr>
            <a:picLocks noChangeAspect="1" noChangeArrowheads="1"/>
          </p:cNvPicPr>
          <p:nvPr/>
        </p:nvPicPr>
        <p:blipFill>
          <a:blip r:embed="rId9" cstate="print"/>
          <a:srcRect/>
          <a:stretch>
            <a:fillRect/>
          </a:stretch>
        </p:blipFill>
        <p:spPr bwMode="auto">
          <a:xfrm>
            <a:off x="2500298" y="-38654"/>
            <a:ext cx="4386272" cy="6896654"/>
          </a:xfrm>
          <a:prstGeom prst="rect">
            <a:avLst/>
          </a:prstGeom>
          <a:ln>
            <a:noFill/>
          </a:ln>
          <a:effectLst>
            <a:softEdge rad="112500"/>
          </a:effectLst>
        </p:spPr>
      </p:pic>
      <p:pic>
        <p:nvPicPr>
          <p:cNvPr id="44042" name="Picture 10" descr="D:\Новая папка\Анаит\Картинки\История\Японская культура\DSC03453.JPG"/>
          <p:cNvPicPr>
            <a:picLocks noChangeAspect="1" noChangeArrowheads="1"/>
          </p:cNvPicPr>
          <p:nvPr/>
        </p:nvPicPr>
        <p:blipFill>
          <a:blip r:embed="rId10" cstate="print"/>
          <a:srcRect/>
          <a:stretch>
            <a:fillRect/>
          </a:stretch>
        </p:blipFill>
        <p:spPr bwMode="auto">
          <a:xfrm>
            <a:off x="2214546" y="0"/>
            <a:ext cx="5143509" cy="6858012"/>
          </a:xfrm>
          <a:prstGeom prst="rect">
            <a:avLst/>
          </a:prstGeom>
          <a:ln>
            <a:noFill/>
          </a:ln>
          <a:effectLst>
            <a:softEdge rad="112500"/>
          </a:effectLst>
        </p:spPr>
      </p:pic>
      <p:pic>
        <p:nvPicPr>
          <p:cNvPr id="44043" name="Picture 11" descr="D:\Новая папка\Анаит\Картинки\История\Японская культура\DSC04138.jpg"/>
          <p:cNvPicPr>
            <a:picLocks noChangeAspect="1" noChangeArrowheads="1"/>
          </p:cNvPicPr>
          <p:nvPr/>
        </p:nvPicPr>
        <p:blipFill>
          <a:blip r:embed="rId11" cstate="print"/>
          <a:srcRect/>
          <a:stretch>
            <a:fillRect/>
          </a:stretch>
        </p:blipFill>
        <p:spPr bwMode="auto">
          <a:xfrm>
            <a:off x="2214546" y="0"/>
            <a:ext cx="5143500" cy="6858000"/>
          </a:xfrm>
          <a:prstGeom prst="rect">
            <a:avLst/>
          </a:prstGeom>
          <a:ln>
            <a:noFill/>
          </a:ln>
          <a:effectLst>
            <a:softEdge rad="112500"/>
          </a:effectLst>
        </p:spPr>
      </p:pic>
      <p:pic>
        <p:nvPicPr>
          <p:cNvPr id="44044" name="Picture 12" descr="D:\Новая папка\Анаит\Картинки\История\Японская культура\image001.jpg"/>
          <p:cNvPicPr>
            <a:picLocks noChangeAspect="1" noChangeArrowheads="1"/>
          </p:cNvPicPr>
          <p:nvPr/>
        </p:nvPicPr>
        <p:blipFill>
          <a:blip r:embed="rId12" cstate="print"/>
          <a:srcRect/>
          <a:stretch>
            <a:fillRect/>
          </a:stretch>
        </p:blipFill>
        <p:spPr bwMode="auto">
          <a:xfrm>
            <a:off x="2984214" y="0"/>
            <a:ext cx="3816626" cy="6858000"/>
          </a:xfrm>
          <a:prstGeom prst="rect">
            <a:avLst/>
          </a:prstGeom>
          <a:ln>
            <a:noFill/>
          </a:ln>
          <a:effectLst>
            <a:softEdge rad="112500"/>
          </a:effectLst>
        </p:spPr>
      </p:pic>
      <p:pic>
        <p:nvPicPr>
          <p:cNvPr id="44045" name="Picture 13" descr="D:\Новая папка\Анаит\Картинки\История\Японская культура\image002.jpg"/>
          <p:cNvPicPr>
            <a:picLocks noChangeAspect="1" noChangeArrowheads="1"/>
          </p:cNvPicPr>
          <p:nvPr/>
        </p:nvPicPr>
        <p:blipFill>
          <a:blip r:embed="rId13"/>
          <a:srcRect/>
          <a:stretch>
            <a:fillRect/>
          </a:stretch>
        </p:blipFill>
        <p:spPr bwMode="auto">
          <a:xfrm>
            <a:off x="2428875" y="0"/>
            <a:ext cx="4819650" cy="6875463"/>
          </a:xfrm>
          <a:prstGeom prst="rect">
            <a:avLst/>
          </a:prstGeom>
          <a:noFill/>
          <a:ln w="9525">
            <a:noFill/>
            <a:miter lim="800000"/>
            <a:headEnd/>
            <a:tailEnd/>
          </a:ln>
        </p:spPr>
      </p:pic>
      <p:pic>
        <p:nvPicPr>
          <p:cNvPr id="44046" name="Picture 14" descr="D:\Новая папка\Анаит\Картинки\История\Японская культура\jap1.jpg"/>
          <p:cNvPicPr>
            <a:picLocks noChangeAspect="1" noChangeArrowheads="1"/>
          </p:cNvPicPr>
          <p:nvPr/>
        </p:nvPicPr>
        <p:blipFill>
          <a:blip r:embed="rId14" cstate="print"/>
          <a:srcRect/>
          <a:stretch>
            <a:fillRect/>
          </a:stretch>
        </p:blipFill>
        <p:spPr bwMode="auto">
          <a:xfrm>
            <a:off x="2143108" y="0"/>
            <a:ext cx="5191140" cy="6878261"/>
          </a:xfrm>
          <a:prstGeom prst="rect">
            <a:avLst/>
          </a:prstGeom>
          <a:ln>
            <a:noFill/>
          </a:ln>
          <a:effectLst>
            <a:softEdge rad="112500"/>
          </a:effectLst>
        </p:spPr>
      </p:pic>
      <p:pic>
        <p:nvPicPr>
          <p:cNvPr id="44047" name="Picture 15" descr="D:\Новая папка\Анаит\Картинки\История\Японская культура\mori_tao.jpg"/>
          <p:cNvPicPr>
            <a:picLocks noChangeAspect="1" noChangeArrowheads="1"/>
          </p:cNvPicPr>
          <p:nvPr/>
        </p:nvPicPr>
        <p:blipFill>
          <a:blip r:embed="rId15" cstate="print"/>
          <a:srcRect/>
          <a:stretch>
            <a:fillRect/>
          </a:stretch>
        </p:blipFill>
        <p:spPr bwMode="auto">
          <a:xfrm>
            <a:off x="2643174" y="-38918"/>
            <a:ext cx="4083071" cy="6896918"/>
          </a:xfrm>
          <a:prstGeom prst="rect">
            <a:avLst/>
          </a:prstGeom>
          <a:ln>
            <a:noFill/>
          </a:ln>
          <a:effectLst>
            <a:softEdge rad="112500"/>
          </a:effectLst>
        </p:spPr>
      </p:pic>
      <p:pic>
        <p:nvPicPr>
          <p:cNvPr id="44048" name="Picture 16" descr="D:\Новая папка\Анаит\Картинки\История\Японская культура\palochki_mandarin.jpg"/>
          <p:cNvPicPr>
            <a:picLocks noChangeAspect="1" noChangeArrowheads="1"/>
          </p:cNvPicPr>
          <p:nvPr/>
        </p:nvPicPr>
        <p:blipFill>
          <a:blip r:embed="rId16" cstate="print"/>
          <a:srcRect/>
          <a:stretch>
            <a:fillRect/>
          </a:stretch>
        </p:blipFill>
        <p:spPr bwMode="auto">
          <a:xfrm>
            <a:off x="2357422" y="0"/>
            <a:ext cx="4557738" cy="6836607"/>
          </a:xfrm>
          <a:prstGeom prst="rect">
            <a:avLst/>
          </a:prstGeom>
          <a:ln>
            <a:noFill/>
          </a:ln>
          <a:effectLst>
            <a:softEdge rad="112500"/>
          </a:effectLst>
        </p:spPr>
      </p:pic>
      <p:pic>
        <p:nvPicPr>
          <p:cNvPr id="44049" name="Picture 17" descr="D:\Новая папка\Анаит\Картинки\История\Японская культура\logo.jpg"/>
          <p:cNvPicPr>
            <a:picLocks noChangeAspect="1" noChangeArrowheads="1"/>
          </p:cNvPicPr>
          <p:nvPr/>
        </p:nvPicPr>
        <p:blipFill>
          <a:blip r:embed="rId17" cstate="print"/>
          <a:srcRect/>
          <a:stretch>
            <a:fillRect/>
          </a:stretch>
        </p:blipFill>
        <p:spPr bwMode="auto">
          <a:xfrm>
            <a:off x="2071670" y="0"/>
            <a:ext cx="5081601" cy="6908521"/>
          </a:xfrm>
          <a:prstGeom prst="rect">
            <a:avLst/>
          </a:prstGeom>
          <a:ln>
            <a:noFill/>
          </a:ln>
          <a:effectLst>
            <a:softEdge rad="112500"/>
          </a:effectLst>
        </p:spPr>
      </p:pic>
      <p:pic>
        <p:nvPicPr>
          <p:cNvPr id="44050" name="Picture 18" descr="D:\Новая папка\Анаит\Картинки\История\Японская культура\schreit.JPG"/>
          <p:cNvPicPr>
            <a:picLocks noChangeAspect="1" noChangeArrowheads="1"/>
          </p:cNvPicPr>
          <p:nvPr/>
        </p:nvPicPr>
        <p:blipFill>
          <a:blip r:embed="rId18" cstate="print"/>
          <a:srcRect/>
          <a:stretch>
            <a:fillRect/>
          </a:stretch>
        </p:blipFill>
        <p:spPr bwMode="auto">
          <a:xfrm>
            <a:off x="2000232" y="-1"/>
            <a:ext cx="5227666" cy="6893625"/>
          </a:xfrm>
          <a:prstGeom prst="rect">
            <a:avLst/>
          </a:prstGeom>
          <a:ln>
            <a:noFill/>
          </a:ln>
          <a:effectLst>
            <a:softEdge rad="112500"/>
          </a:effectLst>
        </p:spPr>
      </p:pic>
      <p:pic>
        <p:nvPicPr>
          <p:cNvPr id="44051" name="Picture 19" descr="D:\Новая папка\Анаит\Картинки\История\Японская культура\post12199_img1_2.jpg"/>
          <p:cNvPicPr>
            <a:picLocks noChangeAspect="1" noChangeArrowheads="1"/>
          </p:cNvPicPr>
          <p:nvPr/>
        </p:nvPicPr>
        <p:blipFill>
          <a:blip r:embed="rId19" cstate="print"/>
          <a:srcRect/>
          <a:stretch>
            <a:fillRect/>
          </a:stretch>
        </p:blipFill>
        <p:spPr bwMode="auto">
          <a:xfrm>
            <a:off x="2428860" y="0"/>
            <a:ext cx="4767277" cy="6805583"/>
          </a:xfrm>
          <a:prstGeom prst="rect">
            <a:avLst/>
          </a:prstGeom>
          <a:ln>
            <a:noFill/>
          </a:ln>
          <a:effectLst>
            <a:softEdge rad="112500"/>
          </a:effectLst>
        </p:spPr>
      </p:pic>
      <p:pic>
        <p:nvPicPr>
          <p:cNvPr id="44052" name="Picture 20" descr="D:\Новая папка\Анаит\Картинки\История\Японская культура\к8567ш578.jpg"/>
          <p:cNvPicPr>
            <a:picLocks noChangeAspect="1" noChangeArrowheads="1"/>
          </p:cNvPicPr>
          <p:nvPr/>
        </p:nvPicPr>
        <p:blipFill>
          <a:blip r:embed="rId20" cstate="print"/>
          <a:srcRect/>
          <a:stretch>
            <a:fillRect/>
          </a:stretch>
        </p:blipFill>
        <p:spPr bwMode="auto">
          <a:xfrm>
            <a:off x="2428861" y="0"/>
            <a:ext cx="4533102" cy="6858000"/>
          </a:xfrm>
          <a:prstGeom prst="rect">
            <a:avLst/>
          </a:prstGeom>
          <a:ln>
            <a:noFill/>
          </a:ln>
          <a:effectLst>
            <a:softEdge rad="112500"/>
          </a:effectLst>
        </p:spPr>
      </p:pic>
      <p:pic>
        <p:nvPicPr>
          <p:cNvPr id="44053" name="Picture 21" descr="D:\Новая папка\Анаит\Картинки\История\Японская культура\0_1c61a_b00283cd_XL.jpg"/>
          <p:cNvPicPr>
            <a:picLocks noChangeAspect="1" noChangeArrowheads="1"/>
          </p:cNvPicPr>
          <p:nvPr/>
        </p:nvPicPr>
        <p:blipFill>
          <a:blip r:embed="rId21" cstate="print"/>
          <a:srcRect/>
          <a:stretch>
            <a:fillRect/>
          </a:stretch>
        </p:blipFill>
        <p:spPr bwMode="auto">
          <a:xfrm>
            <a:off x="0" y="0"/>
            <a:ext cx="9144000" cy="6858001"/>
          </a:xfrm>
          <a:prstGeom prst="rect">
            <a:avLst/>
          </a:prstGeom>
          <a:ln>
            <a:noFill/>
          </a:ln>
          <a:effectLst>
            <a:softEdge rad="112500"/>
          </a:effectLst>
        </p:spPr>
      </p:pic>
      <p:pic>
        <p:nvPicPr>
          <p:cNvPr id="44054" name="Picture 22" descr="D:\Новая папка\Анаит\Картинки\История\Японская культура\0_133c9_821994df_XL.jpg"/>
          <p:cNvPicPr>
            <a:picLocks noChangeAspect="1" noChangeArrowheads="1"/>
          </p:cNvPicPr>
          <p:nvPr/>
        </p:nvPicPr>
        <p:blipFill>
          <a:blip r:embed="rId22" cstate="print"/>
          <a:srcRect/>
          <a:stretch>
            <a:fillRect/>
          </a:stretch>
        </p:blipFill>
        <p:spPr bwMode="auto">
          <a:xfrm>
            <a:off x="0" y="0"/>
            <a:ext cx="9144000" cy="6858001"/>
          </a:xfrm>
          <a:prstGeom prst="rect">
            <a:avLst/>
          </a:prstGeom>
          <a:ln>
            <a:noFill/>
          </a:ln>
          <a:effectLst>
            <a:softEdge rad="112500"/>
          </a:effectLst>
        </p:spPr>
      </p:pic>
      <p:pic>
        <p:nvPicPr>
          <p:cNvPr id="44055" name="Picture 23" descr="D:\Новая папка\Анаит\Картинки\История\Японская культура\0_632a_a482f1c5_XL.jpg"/>
          <p:cNvPicPr>
            <a:picLocks noChangeAspect="1" noChangeArrowheads="1"/>
          </p:cNvPicPr>
          <p:nvPr/>
        </p:nvPicPr>
        <p:blipFill>
          <a:blip r:embed="rId23" cstate="print"/>
          <a:srcRect/>
          <a:stretch>
            <a:fillRect/>
          </a:stretch>
        </p:blipFill>
        <p:spPr bwMode="auto">
          <a:xfrm>
            <a:off x="-1" y="0"/>
            <a:ext cx="9153809" cy="6858000"/>
          </a:xfrm>
          <a:prstGeom prst="rect">
            <a:avLst/>
          </a:prstGeom>
          <a:ln>
            <a:noFill/>
          </a:ln>
          <a:effectLst>
            <a:softEdge rad="112500"/>
          </a:effectLst>
        </p:spPr>
      </p:pic>
      <p:pic>
        <p:nvPicPr>
          <p:cNvPr id="44056" name="Picture 24" descr="D:\Новая папка\Анаит\Картинки\История\Японская культура\5b2bec5a7821.jpg"/>
          <p:cNvPicPr>
            <a:picLocks noChangeAspect="1" noChangeArrowheads="1"/>
          </p:cNvPicPr>
          <p:nvPr/>
        </p:nvPicPr>
        <p:blipFill>
          <a:blip r:embed="rId24" cstate="print"/>
          <a:srcRect/>
          <a:stretch>
            <a:fillRect/>
          </a:stretch>
        </p:blipFill>
        <p:spPr bwMode="auto">
          <a:xfrm>
            <a:off x="214282" y="0"/>
            <a:ext cx="8715404" cy="6931471"/>
          </a:xfrm>
          <a:prstGeom prst="rect">
            <a:avLst/>
          </a:prstGeom>
          <a:ln>
            <a:noFill/>
          </a:ln>
          <a:effectLst>
            <a:softEdge rad="112500"/>
          </a:effectLst>
        </p:spPr>
      </p:pic>
      <p:pic>
        <p:nvPicPr>
          <p:cNvPr id="44058" name="Picture 26" descr="D:\Новая папка\Анаит\Картинки\История\Японская культура\61c08278af31.jpeg"/>
          <p:cNvPicPr>
            <a:picLocks noChangeAspect="1" noChangeArrowheads="1"/>
          </p:cNvPicPr>
          <p:nvPr/>
        </p:nvPicPr>
        <p:blipFill>
          <a:blip r:embed="rId25" cstate="print"/>
          <a:srcRect/>
          <a:stretch>
            <a:fillRect/>
          </a:stretch>
        </p:blipFill>
        <p:spPr bwMode="auto">
          <a:xfrm>
            <a:off x="2143108" y="0"/>
            <a:ext cx="5214974" cy="6905997"/>
          </a:xfrm>
          <a:prstGeom prst="rect">
            <a:avLst/>
          </a:prstGeom>
          <a:ln>
            <a:noFill/>
          </a:ln>
          <a:effectLst>
            <a:softEdge rad="112500"/>
          </a:effectLst>
        </p:spPr>
      </p:pic>
      <p:pic>
        <p:nvPicPr>
          <p:cNvPr id="44059" name="Picture 27" descr="D:\Новая папка\Анаит\Картинки\История\Японская культура\84_2.jpg"/>
          <p:cNvPicPr>
            <a:picLocks noChangeAspect="1" noChangeArrowheads="1"/>
          </p:cNvPicPr>
          <p:nvPr/>
        </p:nvPicPr>
        <p:blipFill>
          <a:blip r:embed="rId26" cstate="print"/>
          <a:srcRect/>
          <a:stretch>
            <a:fillRect/>
          </a:stretch>
        </p:blipFill>
        <p:spPr bwMode="auto">
          <a:xfrm>
            <a:off x="0" y="-1"/>
            <a:ext cx="9144000" cy="6858000"/>
          </a:xfrm>
          <a:prstGeom prst="rect">
            <a:avLst/>
          </a:prstGeom>
          <a:ln>
            <a:noFill/>
          </a:ln>
          <a:effectLst>
            <a:softEdge rad="112500"/>
          </a:effectLst>
        </p:spPr>
      </p:pic>
      <p:pic>
        <p:nvPicPr>
          <p:cNvPr id="44061" name="Picture 29" descr="D:\Новая папка\Анаит\Картинки\История\Японская культура\5211.jpg"/>
          <p:cNvPicPr>
            <a:picLocks noChangeAspect="1" noChangeArrowheads="1"/>
          </p:cNvPicPr>
          <p:nvPr/>
        </p:nvPicPr>
        <p:blipFill>
          <a:blip r:embed="rId27" cstate="print"/>
          <a:srcRect/>
          <a:stretch>
            <a:fillRect/>
          </a:stretch>
        </p:blipFill>
        <p:spPr bwMode="auto">
          <a:xfrm>
            <a:off x="0" y="0"/>
            <a:ext cx="9144000" cy="6734534"/>
          </a:xfrm>
          <a:prstGeom prst="rect">
            <a:avLst/>
          </a:prstGeom>
          <a:ln>
            <a:noFill/>
          </a:ln>
          <a:effectLst>
            <a:softEdge rad="112500"/>
          </a:effectLst>
        </p:spPr>
      </p:pic>
      <p:pic>
        <p:nvPicPr>
          <p:cNvPr id="44062" name="Picture 30" descr="D:\Новая папка\Анаит\Картинки\История\Японская культура\1596.jpg"/>
          <p:cNvPicPr>
            <a:picLocks noChangeAspect="1" noChangeArrowheads="1"/>
          </p:cNvPicPr>
          <p:nvPr/>
        </p:nvPicPr>
        <p:blipFill>
          <a:blip r:embed="rId28" cstate="print"/>
          <a:srcRect/>
          <a:stretch>
            <a:fillRect/>
          </a:stretch>
        </p:blipFill>
        <p:spPr bwMode="auto">
          <a:xfrm>
            <a:off x="0" y="0"/>
            <a:ext cx="9159240" cy="6858000"/>
          </a:xfrm>
          <a:prstGeom prst="rect">
            <a:avLst/>
          </a:prstGeom>
          <a:ln>
            <a:noFill/>
          </a:ln>
          <a:effectLst>
            <a:softEdge rad="112500"/>
          </a:effectLst>
        </p:spPr>
      </p:pic>
      <p:pic>
        <p:nvPicPr>
          <p:cNvPr id="44063" name="Picture 31" descr="D:\Новая папка\Анаит\Картинки\История\Японская культура\2005_06300020.JPG"/>
          <p:cNvPicPr>
            <a:picLocks noChangeAspect="1" noChangeArrowheads="1"/>
          </p:cNvPicPr>
          <p:nvPr/>
        </p:nvPicPr>
        <p:blipFill>
          <a:blip r:embed="rId29" cstate="print"/>
          <a:srcRect/>
          <a:stretch>
            <a:fillRect/>
          </a:stretch>
        </p:blipFill>
        <p:spPr bwMode="auto">
          <a:xfrm>
            <a:off x="0" y="0"/>
            <a:ext cx="9144000" cy="6858001"/>
          </a:xfrm>
          <a:prstGeom prst="rect">
            <a:avLst/>
          </a:prstGeom>
          <a:ln>
            <a:noFill/>
          </a:ln>
          <a:effectLst>
            <a:softEdge rad="112500"/>
          </a:effectLst>
        </p:spPr>
      </p:pic>
      <p:pic>
        <p:nvPicPr>
          <p:cNvPr id="44064" name="Picture 32" descr="D:\Новая папка\Анаит\Картинки\История\Японская культура\7604.jpg"/>
          <p:cNvPicPr>
            <a:picLocks noChangeAspect="1" noChangeArrowheads="1"/>
          </p:cNvPicPr>
          <p:nvPr/>
        </p:nvPicPr>
        <p:blipFill>
          <a:blip r:embed="rId30" cstate="print"/>
          <a:srcRect/>
          <a:stretch>
            <a:fillRect/>
          </a:stretch>
        </p:blipFill>
        <p:spPr bwMode="auto">
          <a:xfrm>
            <a:off x="1214414" y="0"/>
            <a:ext cx="6773333" cy="6858000"/>
          </a:xfrm>
          <a:prstGeom prst="rect">
            <a:avLst/>
          </a:prstGeom>
          <a:ln>
            <a:noFill/>
          </a:ln>
          <a:effectLst>
            <a:softEdge rad="112500"/>
          </a:effectLst>
        </p:spPr>
      </p:pic>
      <p:pic>
        <p:nvPicPr>
          <p:cNvPr id="44065" name="Picture 33" descr="D:\Новая папка\Анаит\Картинки\История\Японская культура\34688b.jpg"/>
          <p:cNvPicPr>
            <a:picLocks noChangeAspect="1" noChangeArrowheads="1"/>
          </p:cNvPicPr>
          <p:nvPr/>
        </p:nvPicPr>
        <p:blipFill>
          <a:blip r:embed="rId31" cstate="print"/>
          <a:srcRect/>
          <a:stretch>
            <a:fillRect/>
          </a:stretch>
        </p:blipFill>
        <p:spPr bwMode="auto">
          <a:xfrm>
            <a:off x="1285852" y="0"/>
            <a:ext cx="7000892" cy="6921786"/>
          </a:xfrm>
          <a:prstGeom prst="rect">
            <a:avLst/>
          </a:prstGeom>
          <a:ln>
            <a:noFill/>
          </a:ln>
          <a:effectLst>
            <a:softEdge rad="112500"/>
          </a:effectLst>
        </p:spPr>
      </p:pic>
      <p:pic>
        <p:nvPicPr>
          <p:cNvPr id="44066" name="Picture 34" descr="D:\Новая папка\Анаит\Картинки\История\Японская культура\3841589_japanese.jpg"/>
          <p:cNvPicPr>
            <a:picLocks noChangeAspect="1" noChangeArrowheads="1"/>
          </p:cNvPicPr>
          <p:nvPr/>
        </p:nvPicPr>
        <p:blipFill>
          <a:blip r:embed="rId32" cstate="print"/>
          <a:srcRect/>
          <a:stretch>
            <a:fillRect/>
          </a:stretch>
        </p:blipFill>
        <p:spPr bwMode="auto">
          <a:xfrm>
            <a:off x="285720" y="0"/>
            <a:ext cx="8858280" cy="6801476"/>
          </a:xfrm>
          <a:prstGeom prst="rect">
            <a:avLst/>
          </a:prstGeom>
          <a:ln>
            <a:noFill/>
          </a:ln>
          <a:effectLst>
            <a:softEdge rad="112500"/>
          </a:effectLst>
        </p:spPr>
      </p:pic>
      <p:pic>
        <p:nvPicPr>
          <p:cNvPr id="44067" name="Picture 35" descr="D:\Новая папка\Анаит\Картинки\История\Японская культура\39507067.jpg"/>
          <p:cNvPicPr>
            <a:picLocks noChangeAspect="1" noChangeArrowheads="1"/>
          </p:cNvPicPr>
          <p:nvPr/>
        </p:nvPicPr>
        <p:blipFill>
          <a:blip r:embed="rId33" cstate="print"/>
          <a:srcRect/>
          <a:stretch>
            <a:fillRect/>
          </a:stretch>
        </p:blipFill>
        <p:spPr bwMode="auto">
          <a:xfrm>
            <a:off x="0" y="500042"/>
            <a:ext cx="9144000" cy="5867400"/>
          </a:xfrm>
          <a:prstGeom prst="rect">
            <a:avLst/>
          </a:prstGeom>
          <a:ln>
            <a:noFill/>
          </a:ln>
          <a:effectLst>
            <a:softEdge rad="112500"/>
          </a:effectLst>
        </p:spPr>
      </p:pic>
      <p:pic>
        <p:nvPicPr>
          <p:cNvPr id="44068" name="Picture 36" descr="D:\Новая папка\Анаит\Картинки\История\Японская культура\1160014892.26225_5718410.jpg"/>
          <p:cNvPicPr>
            <a:picLocks noChangeAspect="1" noChangeArrowheads="1"/>
          </p:cNvPicPr>
          <p:nvPr/>
        </p:nvPicPr>
        <p:blipFill>
          <a:blip r:embed="rId34" cstate="print"/>
          <a:srcRect/>
          <a:stretch>
            <a:fillRect/>
          </a:stretch>
        </p:blipFill>
        <p:spPr bwMode="auto">
          <a:xfrm>
            <a:off x="0" y="428604"/>
            <a:ext cx="9108309" cy="6072206"/>
          </a:xfrm>
          <a:prstGeom prst="rect">
            <a:avLst/>
          </a:prstGeom>
          <a:ln>
            <a:noFill/>
          </a:ln>
          <a:effectLst>
            <a:softEdge rad="112500"/>
          </a:effectLst>
        </p:spPr>
      </p:pic>
      <p:pic>
        <p:nvPicPr>
          <p:cNvPr id="44069" name="Picture 37" descr="D:\Новая папка\Анаит\Картинки\История\Японская культура\1203177043-3.jpg"/>
          <p:cNvPicPr>
            <a:picLocks noChangeAspect="1" noChangeArrowheads="1"/>
          </p:cNvPicPr>
          <p:nvPr/>
        </p:nvPicPr>
        <p:blipFill>
          <a:blip r:embed="rId35" cstate="print"/>
          <a:srcRect/>
          <a:stretch>
            <a:fillRect/>
          </a:stretch>
        </p:blipFill>
        <p:spPr bwMode="auto">
          <a:xfrm>
            <a:off x="357158" y="0"/>
            <a:ext cx="8572500" cy="6858000"/>
          </a:xfrm>
          <a:prstGeom prst="rect">
            <a:avLst/>
          </a:prstGeom>
          <a:ln>
            <a:noFill/>
          </a:ln>
          <a:effectLst>
            <a:softEdge rad="112500"/>
          </a:effectLst>
        </p:spPr>
      </p:pic>
      <p:pic>
        <p:nvPicPr>
          <p:cNvPr id="44070" name="Picture 38" descr="D:\Новая папка\Анаит\Картинки\История\Японская культура\1224021450_ph00463.jpg"/>
          <p:cNvPicPr>
            <a:picLocks noChangeAspect="1" noChangeArrowheads="1"/>
          </p:cNvPicPr>
          <p:nvPr/>
        </p:nvPicPr>
        <p:blipFill>
          <a:blip r:embed="rId36" cstate="print"/>
          <a:srcRect/>
          <a:stretch>
            <a:fillRect/>
          </a:stretch>
        </p:blipFill>
        <p:spPr bwMode="auto">
          <a:xfrm>
            <a:off x="0" y="357166"/>
            <a:ext cx="9144000" cy="6101123"/>
          </a:xfrm>
          <a:prstGeom prst="rect">
            <a:avLst/>
          </a:prstGeom>
          <a:ln>
            <a:noFill/>
          </a:ln>
          <a:effectLst>
            <a:softEdge rad="112500"/>
          </a:effectLst>
        </p:spPr>
      </p:pic>
      <p:pic>
        <p:nvPicPr>
          <p:cNvPr id="44071" name="Picture 39" descr="D:\Новая папка\Анаит\Картинки\История\Японская культура\f_16518450.jpg"/>
          <p:cNvPicPr>
            <a:picLocks noChangeAspect="1" noChangeArrowheads="1"/>
          </p:cNvPicPr>
          <p:nvPr/>
        </p:nvPicPr>
        <p:blipFill>
          <a:blip r:embed="rId37" cstate="print"/>
          <a:srcRect/>
          <a:stretch>
            <a:fillRect/>
          </a:stretch>
        </p:blipFill>
        <p:spPr bwMode="auto">
          <a:xfrm>
            <a:off x="0" y="0"/>
            <a:ext cx="9144000" cy="6861052"/>
          </a:xfrm>
          <a:prstGeom prst="rect">
            <a:avLst/>
          </a:prstGeom>
          <a:ln>
            <a:noFill/>
          </a:ln>
          <a:effectLst>
            <a:softEdge rad="112500"/>
          </a:effectLst>
        </p:spPr>
      </p:pic>
      <p:pic>
        <p:nvPicPr>
          <p:cNvPr id="44074" name="Picture 42" descr="D:\Новая папка\Анаит\Картинки\История\Японская культура\nihonnobi_080801_01.jpg"/>
          <p:cNvPicPr>
            <a:picLocks noChangeAspect="1" noChangeArrowheads="1"/>
          </p:cNvPicPr>
          <p:nvPr/>
        </p:nvPicPr>
        <p:blipFill>
          <a:blip r:embed="rId38" cstate="print"/>
          <a:srcRect/>
          <a:stretch>
            <a:fillRect/>
          </a:stretch>
        </p:blipFill>
        <p:spPr bwMode="auto">
          <a:xfrm>
            <a:off x="0" y="0"/>
            <a:ext cx="9144000" cy="6858000"/>
          </a:xfrm>
          <a:prstGeom prst="rect">
            <a:avLst/>
          </a:prstGeom>
          <a:ln>
            <a:noFill/>
          </a:ln>
          <a:effectLst>
            <a:softEdge rad="112500"/>
          </a:effectLst>
        </p:spPr>
      </p:pic>
    </p:spTree>
  </p:cSld>
  <p:clrMapOvr>
    <a:masterClrMapping/>
  </p:clrMapOvr>
  <p:transition spd="slow">
    <p:dissolv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checkerboard(across)">
                                      <p:cBhvr>
                                        <p:cTn id="7" dur="500"/>
                                        <p:tgtEl>
                                          <p:spTgt spid="4403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4036"/>
                                        </p:tgtEl>
                                        <p:attrNameLst>
                                          <p:attrName>style.visibility</p:attrName>
                                        </p:attrNameLst>
                                      </p:cBhvr>
                                      <p:to>
                                        <p:strVal val="visible"/>
                                      </p:to>
                                    </p:set>
                                    <p:animEffect transition="in" filter="checkerboard(across)">
                                      <p:cBhvr>
                                        <p:cTn id="12" dur="500"/>
                                        <p:tgtEl>
                                          <p:spTgt spid="4403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4037"/>
                                        </p:tgtEl>
                                        <p:attrNameLst>
                                          <p:attrName>style.visibility</p:attrName>
                                        </p:attrNameLst>
                                      </p:cBhvr>
                                      <p:to>
                                        <p:strVal val="visible"/>
                                      </p:to>
                                    </p:set>
                                    <p:animEffect transition="in" filter="checkerboard(across)">
                                      <p:cBhvr>
                                        <p:cTn id="17" dur="500"/>
                                        <p:tgtEl>
                                          <p:spTgt spid="4403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4038"/>
                                        </p:tgtEl>
                                        <p:attrNameLst>
                                          <p:attrName>style.visibility</p:attrName>
                                        </p:attrNameLst>
                                      </p:cBhvr>
                                      <p:to>
                                        <p:strVal val="visible"/>
                                      </p:to>
                                    </p:set>
                                    <p:animEffect transition="in" filter="checkerboard(across)">
                                      <p:cBhvr>
                                        <p:cTn id="22" dur="500"/>
                                        <p:tgtEl>
                                          <p:spTgt spid="4403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4039"/>
                                        </p:tgtEl>
                                        <p:attrNameLst>
                                          <p:attrName>style.visibility</p:attrName>
                                        </p:attrNameLst>
                                      </p:cBhvr>
                                      <p:to>
                                        <p:strVal val="visible"/>
                                      </p:to>
                                    </p:set>
                                    <p:animEffect transition="in" filter="checkerboard(across)">
                                      <p:cBhvr>
                                        <p:cTn id="27" dur="500"/>
                                        <p:tgtEl>
                                          <p:spTgt spid="44039"/>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4040"/>
                                        </p:tgtEl>
                                        <p:attrNameLst>
                                          <p:attrName>style.visibility</p:attrName>
                                        </p:attrNameLst>
                                      </p:cBhvr>
                                      <p:to>
                                        <p:strVal val="visible"/>
                                      </p:to>
                                    </p:set>
                                    <p:animEffect transition="in" filter="checkerboard(across)">
                                      <p:cBhvr>
                                        <p:cTn id="32" dur="500"/>
                                        <p:tgtEl>
                                          <p:spTgt spid="4404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4042"/>
                                        </p:tgtEl>
                                        <p:attrNameLst>
                                          <p:attrName>style.visibility</p:attrName>
                                        </p:attrNameLst>
                                      </p:cBhvr>
                                      <p:to>
                                        <p:strVal val="visible"/>
                                      </p:to>
                                    </p:set>
                                    <p:animEffect transition="in" filter="checkerboard(across)">
                                      <p:cBhvr>
                                        <p:cTn id="37" dur="500"/>
                                        <p:tgtEl>
                                          <p:spTgt spid="4404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4043"/>
                                        </p:tgtEl>
                                        <p:attrNameLst>
                                          <p:attrName>style.visibility</p:attrName>
                                        </p:attrNameLst>
                                      </p:cBhvr>
                                      <p:to>
                                        <p:strVal val="visible"/>
                                      </p:to>
                                    </p:set>
                                    <p:animEffect transition="in" filter="checkerboard(across)">
                                      <p:cBhvr>
                                        <p:cTn id="42" dur="500"/>
                                        <p:tgtEl>
                                          <p:spTgt spid="44043"/>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4044"/>
                                        </p:tgtEl>
                                        <p:attrNameLst>
                                          <p:attrName>style.visibility</p:attrName>
                                        </p:attrNameLst>
                                      </p:cBhvr>
                                      <p:to>
                                        <p:strVal val="visible"/>
                                      </p:to>
                                    </p:set>
                                    <p:animEffect transition="in" filter="checkerboard(across)">
                                      <p:cBhvr>
                                        <p:cTn id="47" dur="500"/>
                                        <p:tgtEl>
                                          <p:spTgt spid="44044"/>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44045"/>
                                        </p:tgtEl>
                                        <p:attrNameLst>
                                          <p:attrName>style.visibility</p:attrName>
                                        </p:attrNameLst>
                                      </p:cBhvr>
                                      <p:to>
                                        <p:strVal val="visible"/>
                                      </p:to>
                                    </p:set>
                                    <p:animEffect transition="in" filter="checkerboard(across)">
                                      <p:cBhvr>
                                        <p:cTn id="52" dur="500"/>
                                        <p:tgtEl>
                                          <p:spTgt spid="44045"/>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44046"/>
                                        </p:tgtEl>
                                        <p:attrNameLst>
                                          <p:attrName>style.visibility</p:attrName>
                                        </p:attrNameLst>
                                      </p:cBhvr>
                                      <p:to>
                                        <p:strVal val="visible"/>
                                      </p:to>
                                    </p:set>
                                    <p:animEffect transition="in" filter="checkerboard(across)">
                                      <p:cBhvr>
                                        <p:cTn id="57" dur="500"/>
                                        <p:tgtEl>
                                          <p:spTgt spid="44046"/>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44047"/>
                                        </p:tgtEl>
                                        <p:attrNameLst>
                                          <p:attrName>style.visibility</p:attrName>
                                        </p:attrNameLst>
                                      </p:cBhvr>
                                      <p:to>
                                        <p:strVal val="visible"/>
                                      </p:to>
                                    </p:set>
                                    <p:animEffect transition="in" filter="checkerboard(across)">
                                      <p:cBhvr>
                                        <p:cTn id="62" dur="500"/>
                                        <p:tgtEl>
                                          <p:spTgt spid="44047"/>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44048"/>
                                        </p:tgtEl>
                                        <p:attrNameLst>
                                          <p:attrName>style.visibility</p:attrName>
                                        </p:attrNameLst>
                                      </p:cBhvr>
                                      <p:to>
                                        <p:strVal val="visible"/>
                                      </p:to>
                                    </p:set>
                                    <p:animEffect transition="in" filter="checkerboard(across)">
                                      <p:cBhvr>
                                        <p:cTn id="67" dur="500"/>
                                        <p:tgtEl>
                                          <p:spTgt spid="44048"/>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44049"/>
                                        </p:tgtEl>
                                        <p:attrNameLst>
                                          <p:attrName>style.visibility</p:attrName>
                                        </p:attrNameLst>
                                      </p:cBhvr>
                                      <p:to>
                                        <p:strVal val="visible"/>
                                      </p:to>
                                    </p:set>
                                    <p:animEffect transition="in" filter="checkerboard(across)">
                                      <p:cBhvr>
                                        <p:cTn id="72" dur="500"/>
                                        <p:tgtEl>
                                          <p:spTgt spid="44049"/>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44050"/>
                                        </p:tgtEl>
                                        <p:attrNameLst>
                                          <p:attrName>style.visibility</p:attrName>
                                        </p:attrNameLst>
                                      </p:cBhvr>
                                      <p:to>
                                        <p:strVal val="visible"/>
                                      </p:to>
                                    </p:set>
                                    <p:animEffect transition="in" filter="checkerboard(across)">
                                      <p:cBhvr>
                                        <p:cTn id="77" dur="500"/>
                                        <p:tgtEl>
                                          <p:spTgt spid="44050"/>
                                        </p:tgtEl>
                                      </p:cBhvr>
                                    </p:animEffec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nodeType="clickEffect">
                                  <p:stCondLst>
                                    <p:cond delay="0"/>
                                  </p:stCondLst>
                                  <p:childTnLst>
                                    <p:set>
                                      <p:cBhvr>
                                        <p:cTn id="81" dur="1" fill="hold">
                                          <p:stCondLst>
                                            <p:cond delay="0"/>
                                          </p:stCondLst>
                                        </p:cTn>
                                        <p:tgtEl>
                                          <p:spTgt spid="44051"/>
                                        </p:tgtEl>
                                        <p:attrNameLst>
                                          <p:attrName>style.visibility</p:attrName>
                                        </p:attrNameLst>
                                      </p:cBhvr>
                                      <p:to>
                                        <p:strVal val="visible"/>
                                      </p:to>
                                    </p:set>
                                    <p:animEffect transition="in" filter="checkerboard(across)">
                                      <p:cBhvr>
                                        <p:cTn id="82" dur="500"/>
                                        <p:tgtEl>
                                          <p:spTgt spid="44051"/>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1" fill="hold">
                                          <p:stCondLst>
                                            <p:cond delay="0"/>
                                          </p:stCondLst>
                                        </p:cTn>
                                        <p:tgtEl>
                                          <p:spTgt spid="44052"/>
                                        </p:tgtEl>
                                        <p:attrNameLst>
                                          <p:attrName>style.visibility</p:attrName>
                                        </p:attrNameLst>
                                      </p:cBhvr>
                                      <p:to>
                                        <p:strVal val="visible"/>
                                      </p:to>
                                    </p:set>
                                    <p:animEffect transition="in" filter="checkerboard(across)">
                                      <p:cBhvr>
                                        <p:cTn id="87" dur="500"/>
                                        <p:tgtEl>
                                          <p:spTgt spid="44052"/>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nodeType="clickEffect">
                                  <p:stCondLst>
                                    <p:cond delay="0"/>
                                  </p:stCondLst>
                                  <p:childTnLst>
                                    <p:set>
                                      <p:cBhvr>
                                        <p:cTn id="91" dur="1" fill="hold">
                                          <p:stCondLst>
                                            <p:cond delay="0"/>
                                          </p:stCondLst>
                                        </p:cTn>
                                        <p:tgtEl>
                                          <p:spTgt spid="44053"/>
                                        </p:tgtEl>
                                        <p:attrNameLst>
                                          <p:attrName>style.visibility</p:attrName>
                                        </p:attrNameLst>
                                      </p:cBhvr>
                                      <p:to>
                                        <p:strVal val="visible"/>
                                      </p:to>
                                    </p:set>
                                    <p:animEffect transition="in" filter="checkerboard(across)">
                                      <p:cBhvr>
                                        <p:cTn id="92" dur="500"/>
                                        <p:tgtEl>
                                          <p:spTgt spid="44053"/>
                                        </p:tgtEl>
                                      </p:cBhvr>
                                    </p:animEffect>
                                  </p:childTnLst>
                                </p:cTn>
                              </p:par>
                            </p:childTnLst>
                          </p:cTn>
                        </p:par>
                      </p:childTnLst>
                    </p:cTn>
                  </p:par>
                  <p:par>
                    <p:cTn id="93" fill="hold">
                      <p:stCondLst>
                        <p:cond delay="indefinite"/>
                      </p:stCondLst>
                      <p:childTnLst>
                        <p:par>
                          <p:cTn id="94" fill="hold">
                            <p:stCondLst>
                              <p:cond delay="0"/>
                            </p:stCondLst>
                            <p:childTnLst>
                              <p:par>
                                <p:cTn id="95" presetID="5" presetClass="entr" presetSubtype="10" fill="hold" nodeType="clickEffect">
                                  <p:stCondLst>
                                    <p:cond delay="0"/>
                                  </p:stCondLst>
                                  <p:childTnLst>
                                    <p:set>
                                      <p:cBhvr>
                                        <p:cTn id="96" dur="1" fill="hold">
                                          <p:stCondLst>
                                            <p:cond delay="0"/>
                                          </p:stCondLst>
                                        </p:cTn>
                                        <p:tgtEl>
                                          <p:spTgt spid="44054"/>
                                        </p:tgtEl>
                                        <p:attrNameLst>
                                          <p:attrName>style.visibility</p:attrName>
                                        </p:attrNameLst>
                                      </p:cBhvr>
                                      <p:to>
                                        <p:strVal val="visible"/>
                                      </p:to>
                                    </p:set>
                                    <p:animEffect transition="in" filter="checkerboard(across)">
                                      <p:cBhvr>
                                        <p:cTn id="97" dur="500"/>
                                        <p:tgtEl>
                                          <p:spTgt spid="44054"/>
                                        </p:tgtEl>
                                      </p:cBhvr>
                                    </p:animEffect>
                                  </p:childTnLst>
                                </p:cTn>
                              </p:par>
                            </p:childTnLst>
                          </p:cTn>
                        </p:par>
                      </p:childTnLst>
                    </p:cTn>
                  </p:par>
                  <p:par>
                    <p:cTn id="98" fill="hold">
                      <p:stCondLst>
                        <p:cond delay="indefinite"/>
                      </p:stCondLst>
                      <p:childTnLst>
                        <p:par>
                          <p:cTn id="99" fill="hold">
                            <p:stCondLst>
                              <p:cond delay="0"/>
                            </p:stCondLst>
                            <p:childTnLst>
                              <p:par>
                                <p:cTn id="100" presetID="5" presetClass="entr" presetSubtype="10" fill="hold" nodeType="clickEffect">
                                  <p:stCondLst>
                                    <p:cond delay="0"/>
                                  </p:stCondLst>
                                  <p:childTnLst>
                                    <p:set>
                                      <p:cBhvr>
                                        <p:cTn id="101" dur="1" fill="hold">
                                          <p:stCondLst>
                                            <p:cond delay="0"/>
                                          </p:stCondLst>
                                        </p:cTn>
                                        <p:tgtEl>
                                          <p:spTgt spid="44055"/>
                                        </p:tgtEl>
                                        <p:attrNameLst>
                                          <p:attrName>style.visibility</p:attrName>
                                        </p:attrNameLst>
                                      </p:cBhvr>
                                      <p:to>
                                        <p:strVal val="visible"/>
                                      </p:to>
                                    </p:set>
                                    <p:animEffect transition="in" filter="checkerboard(across)">
                                      <p:cBhvr>
                                        <p:cTn id="102" dur="500"/>
                                        <p:tgtEl>
                                          <p:spTgt spid="44055"/>
                                        </p:tgtEl>
                                      </p:cBhvr>
                                    </p:animEffect>
                                  </p:childTnLst>
                                </p:cTn>
                              </p:par>
                            </p:childTnLst>
                          </p:cTn>
                        </p:par>
                      </p:childTnLst>
                    </p:cTn>
                  </p:par>
                  <p:par>
                    <p:cTn id="103" fill="hold">
                      <p:stCondLst>
                        <p:cond delay="indefinite"/>
                      </p:stCondLst>
                      <p:childTnLst>
                        <p:par>
                          <p:cTn id="104" fill="hold">
                            <p:stCondLst>
                              <p:cond delay="0"/>
                            </p:stCondLst>
                            <p:childTnLst>
                              <p:par>
                                <p:cTn id="105" presetID="5" presetClass="entr" presetSubtype="10" fill="hold" nodeType="clickEffect">
                                  <p:stCondLst>
                                    <p:cond delay="0"/>
                                  </p:stCondLst>
                                  <p:childTnLst>
                                    <p:set>
                                      <p:cBhvr>
                                        <p:cTn id="106" dur="1" fill="hold">
                                          <p:stCondLst>
                                            <p:cond delay="0"/>
                                          </p:stCondLst>
                                        </p:cTn>
                                        <p:tgtEl>
                                          <p:spTgt spid="44056"/>
                                        </p:tgtEl>
                                        <p:attrNameLst>
                                          <p:attrName>style.visibility</p:attrName>
                                        </p:attrNameLst>
                                      </p:cBhvr>
                                      <p:to>
                                        <p:strVal val="visible"/>
                                      </p:to>
                                    </p:set>
                                    <p:animEffect transition="in" filter="checkerboard(across)">
                                      <p:cBhvr>
                                        <p:cTn id="107" dur="500"/>
                                        <p:tgtEl>
                                          <p:spTgt spid="44056"/>
                                        </p:tgtEl>
                                      </p:cBhvr>
                                    </p:animEffect>
                                  </p:childTnLst>
                                </p:cTn>
                              </p:par>
                            </p:childTnLst>
                          </p:cTn>
                        </p:par>
                      </p:childTnLst>
                    </p:cTn>
                  </p:par>
                  <p:par>
                    <p:cTn id="108" fill="hold">
                      <p:stCondLst>
                        <p:cond delay="indefinite"/>
                      </p:stCondLst>
                      <p:childTnLst>
                        <p:par>
                          <p:cTn id="109" fill="hold">
                            <p:stCondLst>
                              <p:cond delay="0"/>
                            </p:stCondLst>
                            <p:childTnLst>
                              <p:par>
                                <p:cTn id="110" presetID="5" presetClass="entr" presetSubtype="10" fill="hold" nodeType="clickEffect">
                                  <p:stCondLst>
                                    <p:cond delay="0"/>
                                  </p:stCondLst>
                                  <p:childTnLst>
                                    <p:set>
                                      <p:cBhvr>
                                        <p:cTn id="111" dur="1" fill="hold">
                                          <p:stCondLst>
                                            <p:cond delay="0"/>
                                          </p:stCondLst>
                                        </p:cTn>
                                        <p:tgtEl>
                                          <p:spTgt spid="44058"/>
                                        </p:tgtEl>
                                        <p:attrNameLst>
                                          <p:attrName>style.visibility</p:attrName>
                                        </p:attrNameLst>
                                      </p:cBhvr>
                                      <p:to>
                                        <p:strVal val="visible"/>
                                      </p:to>
                                    </p:set>
                                    <p:animEffect transition="in" filter="checkerboard(across)">
                                      <p:cBhvr>
                                        <p:cTn id="112" dur="500"/>
                                        <p:tgtEl>
                                          <p:spTgt spid="44058"/>
                                        </p:tgtEl>
                                      </p:cBhvr>
                                    </p:animEffect>
                                  </p:childTnLst>
                                </p:cTn>
                              </p:par>
                            </p:childTnLst>
                          </p:cTn>
                        </p:par>
                      </p:childTnLst>
                    </p:cTn>
                  </p:par>
                  <p:par>
                    <p:cTn id="113" fill="hold">
                      <p:stCondLst>
                        <p:cond delay="indefinite"/>
                      </p:stCondLst>
                      <p:childTnLst>
                        <p:par>
                          <p:cTn id="114" fill="hold">
                            <p:stCondLst>
                              <p:cond delay="0"/>
                            </p:stCondLst>
                            <p:childTnLst>
                              <p:par>
                                <p:cTn id="115" presetID="5" presetClass="entr" presetSubtype="10" fill="hold" nodeType="clickEffect">
                                  <p:stCondLst>
                                    <p:cond delay="0"/>
                                  </p:stCondLst>
                                  <p:childTnLst>
                                    <p:set>
                                      <p:cBhvr>
                                        <p:cTn id="116" dur="1" fill="hold">
                                          <p:stCondLst>
                                            <p:cond delay="0"/>
                                          </p:stCondLst>
                                        </p:cTn>
                                        <p:tgtEl>
                                          <p:spTgt spid="44059"/>
                                        </p:tgtEl>
                                        <p:attrNameLst>
                                          <p:attrName>style.visibility</p:attrName>
                                        </p:attrNameLst>
                                      </p:cBhvr>
                                      <p:to>
                                        <p:strVal val="visible"/>
                                      </p:to>
                                    </p:set>
                                    <p:animEffect transition="in" filter="checkerboard(across)">
                                      <p:cBhvr>
                                        <p:cTn id="117" dur="500"/>
                                        <p:tgtEl>
                                          <p:spTgt spid="44059"/>
                                        </p:tgtEl>
                                      </p:cBhvr>
                                    </p:animEffect>
                                  </p:childTnLst>
                                </p:cTn>
                              </p:par>
                            </p:childTnLst>
                          </p:cTn>
                        </p:par>
                      </p:childTnLst>
                    </p:cTn>
                  </p:par>
                  <p:par>
                    <p:cTn id="118" fill="hold">
                      <p:stCondLst>
                        <p:cond delay="indefinite"/>
                      </p:stCondLst>
                      <p:childTnLst>
                        <p:par>
                          <p:cTn id="119" fill="hold">
                            <p:stCondLst>
                              <p:cond delay="0"/>
                            </p:stCondLst>
                            <p:childTnLst>
                              <p:par>
                                <p:cTn id="120" presetID="5" presetClass="entr" presetSubtype="10" fill="hold" nodeType="clickEffect">
                                  <p:stCondLst>
                                    <p:cond delay="0"/>
                                  </p:stCondLst>
                                  <p:childTnLst>
                                    <p:set>
                                      <p:cBhvr>
                                        <p:cTn id="121" dur="1" fill="hold">
                                          <p:stCondLst>
                                            <p:cond delay="0"/>
                                          </p:stCondLst>
                                        </p:cTn>
                                        <p:tgtEl>
                                          <p:spTgt spid="44061"/>
                                        </p:tgtEl>
                                        <p:attrNameLst>
                                          <p:attrName>style.visibility</p:attrName>
                                        </p:attrNameLst>
                                      </p:cBhvr>
                                      <p:to>
                                        <p:strVal val="visible"/>
                                      </p:to>
                                    </p:set>
                                    <p:animEffect transition="in" filter="checkerboard(across)">
                                      <p:cBhvr>
                                        <p:cTn id="122" dur="500"/>
                                        <p:tgtEl>
                                          <p:spTgt spid="44061"/>
                                        </p:tgtEl>
                                      </p:cBhvr>
                                    </p:animEffect>
                                  </p:childTnLst>
                                </p:cTn>
                              </p:par>
                            </p:childTnLst>
                          </p:cTn>
                        </p:par>
                      </p:childTnLst>
                    </p:cTn>
                  </p:par>
                  <p:par>
                    <p:cTn id="123" fill="hold">
                      <p:stCondLst>
                        <p:cond delay="indefinite"/>
                      </p:stCondLst>
                      <p:childTnLst>
                        <p:par>
                          <p:cTn id="124" fill="hold">
                            <p:stCondLst>
                              <p:cond delay="0"/>
                            </p:stCondLst>
                            <p:childTnLst>
                              <p:par>
                                <p:cTn id="125" presetID="5" presetClass="entr" presetSubtype="10" fill="hold" nodeType="clickEffect">
                                  <p:stCondLst>
                                    <p:cond delay="0"/>
                                  </p:stCondLst>
                                  <p:childTnLst>
                                    <p:set>
                                      <p:cBhvr>
                                        <p:cTn id="126" dur="1" fill="hold">
                                          <p:stCondLst>
                                            <p:cond delay="0"/>
                                          </p:stCondLst>
                                        </p:cTn>
                                        <p:tgtEl>
                                          <p:spTgt spid="44062"/>
                                        </p:tgtEl>
                                        <p:attrNameLst>
                                          <p:attrName>style.visibility</p:attrName>
                                        </p:attrNameLst>
                                      </p:cBhvr>
                                      <p:to>
                                        <p:strVal val="visible"/>
                                      </p:to>
                                    </p:set>
                                    <p:animEffect transition="in" filter="checkerboard(across)">
                                      <p:cBhvr>
                                        <p:cTn id="127" dur="500"/>
                                        <p:tgtEl>
                                          <p:spTgt spid="44062"/>
                                        </p:tgtEl>
                                      </p:cBhvr>
                                    </p:animEffect>
                                  </p:childTnLst>
                                </p:cTn>
                              </p:par>
                            </p:childTnLst>
                          </p:cTn>
                        </p:par>
                      </p:childTnLst>
                    </p:cTn>
                  </p:par>
                  <p:par>
                    <p:cTn id="128" fill="hold">
                      <p:stCondLst>
                        <p:cond delay="indefinite"/>
                      </p:stCondLst>
                      <p:childTnLst>
                        <p:par>
                          <p:cTn id="129" fill="hold">
                            <p:stCondLst>
                              <p:cond delay="0"/>
                            </p:stCondLst>
                            <p:childTnLst>
                              <p:par>
                                <p:cTn id="130" presetID="5" presetClass="entr" presetSubtype="10" fill="hold" nodeType="clickEffect">
                                  <p:stCondLst>
                                    <p:cond delay="0"/>
                                  </p:stCondLst>
                                  <p:childTnLst>
                                    <p:set>
                                      <p:cBhvr>
                                        <p:cTn id="131" dur="1" fill="hold">
                                          <p:stCondLst>
                                            <p:cond delay="0"/>
                                          </p:stCondLst>
                                        </p:cTn>
                                        <p:tgtEl>
                                          <p:spTgt spid="44063"/>
                                        </p:tgtEl>
                                        <p:attrNameLst>
                                          <p:attrName>style.visibility</p:attrName>
                                        </p:attrNameLst>
                                      </p:cBhvr>
                                      <p:to>
                                        <p:strVal val="visible"/>
                                      </p:to>
                                    </p:set>
                                    <p:animEffect transition="in" filter="checkerboard(across)">
                                      <p:cBhvr>
                                        <p:cTn id="132" dur="500"/>
                                        <p:tgtEl>
                                          <p:spTgt spid="44063"/>
                                        </p:tgtEl>
                                      </p:cBhvr>
                                    </p:animEffect>
                                  </p:childTnLst>
                                </p:cTn>
                              </p:par>
                            </p:childTnLst>
                          </p:cTn>
                        </p:par>
                      </p:childTnLst>
                    </p:cTn>
                  </p:par>
                  <p:par>
                    <p:cTn id="133" fill="hold">
                      <p:stCondLst>
                        <p:cond delay="indefinite"/>
                      </p:stCondLst>
                      <p:childTnLst>
                        <p:par>
                          <p:cTn id="134" fill="hold">
                            <p:stCondLst>
                              <p:cond delay="0"/>
                            </p:stCondLst>
                            <p:childTnLst>
                              <p:par>
                                <p:cTn id="135" presetID="5" presetClass="entr" presetSubtype="10" fill="hold" nodeType="clickEffect">
                                  <p:stCondLst>
                                    <p:cond delay="0"/>
                                  </p:stCondLst>
                                  <p:childTnLst>
                                    <p:set>
                                      <p:cBhvr>
                                        <p:cTn id="136" dur="1" fill="hold">
                                          <p:stCondLst>
                                            <p:cond delay="0"/>
                                          </p:stCondLst>
                                        </p:cTn>
                                        <p:tgtEl>
                                          <p:spTgt spid="44064"/>
                                        </p:tgtEl>
                                        <p:attrNameLst>
                                          <p:attrName>style.visibility</p:attrName>
                                        </p:attrNameLst>
                                      </p:cBhvr>
                                      <p:to>
                                        <p:strVal val="visible"/>
                                      </p:to>
                                    </p:set>
                                    <p:animEffect transition="in" filter="checkerboard(across)">
                                      <p:cBhvr>
                                        <p:cTn id="137" dur="500"/>
                                        <p:tgtEl>
                                          <p:spTgt spid="44064"/>
                                        </p:tgtEl>
                                      </p:cBhvr>
                                    </p:animEffect>
                                  </p:childTnLst>
                                </p:cTn>
                              </p:par>
                            </p:childTnLst>
                          </p:cTn>
                        </p:par>
                      </p:childTnLst>
                    </p:cTn>
                  </p:par>
                  <p:par>
                    <p:cTn id="138" fill="hold">
                      <p:stCondLst>
                        <p:cond delay="indefinite"/>
                      </p:stCondLst>
                      <p:childTnLst>
                        <p:par>
                          <p:cTn id="139" fill="hold">
                            <p:stCondLst>
                              <p:cond delay="0"/>
                            </p:stCondLst>
                            <p:childTnLst>
                              <p:par>
                                <p:cTn id="140" presetID="5" presetClass="entr" presetSubtype="10" fill="hold" nodeType="clickEffect">
                                  <p:stCondLst>
                                    <p:cond delay="0"/>
                                  </p:stCondLst>
                                  <p:childTnLst>
                                    <p:set>
                                      <p:cBhvr>
                                        <p:cTn id="141" dur="1" fill="hold">
                                          <p:stCondLst>
                                            <p:cond delay="0"/>
                                          </p:stCondLst>
                                        </p:cTn>
                                        <p:tgtEl>
                                          <p:spTgt spid="44065"/>
                                        </p:tgtEl>
                                        <p:attrNameLst>
                                          <p:attrName>style.visibility</p:attrName>
                                        </p:attrNameLst>
                                      </p:cBhvr>
                                      <p:to>
                                        <p:strVal val="visible"/>
                                      </p:to>
                                    </p:set>
                                    <p:animEffect transition="in" filter="checkerboard(across)">
                                      <p:cBhvr>
                                        <p:cTn id="142" dur="500"/>
                                        <p:tgtEl>
                                          <p:spTgt spid="44065"/>
                                        </p:tgtEl>
                                      </p:cBhvr>
                                    </p:animEffect>
                                  </p:childTnLst>
                                </p:cTn>
                              </p:par>
                            </p:childTnLst>
                          </p:cTn>
                        </p:par>
                      </p:childTnLst>
                    </p:cTn>
                  </p:par>
                  <p:par>
                    <p:cTn id="143" fill="hold">
                      <p:stCondLst>
                        <p:cond delay="indefinite"/>
                      </p:stCondLst>
                      <p:childTnLst>
                        <p:par>
                          <p:cTn id="144" fill="hold">
                            <p:stCondLst>
                              <p:cond delay="0"/>
                            </p:stCondLst>
                            <p:childTnLst>
                              <p:par>
                                <p:cTn id="145" presetID="5" presetClass="entr" presetSubtype="10" fill="hold" nodeType="clickEffect">
                                  <p:stCondLst>
                                    <p:cond delay="0"/>
                                  </p:stCondLst>
                                  <p:childTnLst>
                                    <p:set>
                                      <p:cBhvr>
                                        <p:cTn id="146" dur="1" fill="hold">
                                          <p:stCondLst>
                                            <p:cond delay="0"/>
                                          </p:stCondLst>
                                        </p:cTn>
                                        <p:tgtEl>
                                          <p:spTgt spid="44066"/>
                                        </p:tgtEl>
                                        <p:attrNameLst>
                                          <p:attrName>style.visibility</p:attrName>
                                        </p:attrNameLst>
                                      </p:cBhvr>
                                      <p:to>
                                        <p:strVal val="visible"/>
                                      </p:to>
                                    </p:set>
                                    <p:animEffect transition="in" filter="checkerboard(across)">
                                      <p:cBhvr>
                                        <p:cTn id="147" dur="500"/>
                                        <p:tgtEl>
                                          <p:spTgt spid="44066"/>
                                        </p:tgtEl>
                                      </p:cBhvr>
                                    </p:animEffect>
                                  </p:childTnLst>
                                </p:cTn>
                              </p:par>
                            </p:childTnLst>
                          </p:cTn>
                        </p:par>
                      </p:childTnLst>
                    </p:cTn>
                  </p:par>
                  <p:par>
                    <p:cTn id="148" fill="hold">
                      <p:stCondLst>
                        <p:cond delay="indefinite"/>
                      </p:stCondLst>
                      <p:childTnLst>
                        <p:par>
                          <p:cTn id="149" fill="hold">
                            <p:stCondLst>
                              <p:cond delay="0"/>
                            </p:stCondLst>
                            <p:childTnLst>
                              <p:par>
                                <p:cTn id="150" presetID="5" presetClass="entr" presetSubtype="10" fill="hold" nodeType="clickEffect">
                                  <p:stCondLst>
                                    <p:cond delay="0"/>
                                  </p:stCondLst>
                                  <p:childTnLst>
                                    <p:set>
                                      <p:cBhvr>
                                        <p:cTn id="151" dur="1" fill="hold">
                                          <p:stCondLst>
                                            <p:cond delay="0"/>
                                          </p:stCondLst>
                                        </p:cTn>
                                        <p:tgtEl>
                                          <p:spTgt spid="44067"/>
                                        </p:tgtEl>
                                        <p:attrNameLst>
                                          <p:attrName>style.visibility</p:attrName>
                                        </p:attrNameLst>
                                      </p:cBhvr>
                                      <p:to>
                                        <p:strVal val="visible"/>
                                      </p:to>
                                    </p:set>
                                    <p:animEffect transition="in" filter="checkerboard(across)">
                                      <p:cBhvr>
                                        <p:cTn id="152" dur="500"/>
                                        <p:tgtEl>
                                          <p:spTgt spid="44067"/>
                                        </p:tgtEl>
                                      </p:cBhvr>
                                    </p:animEffect>
                                  </p:childTnLst>
                                </p:cTn>
                              </p:par>
                            </p:childTnLst>
                          </p:cTn>
                        </p:par>
                      </p:childTnLst>
                    </p:cTn>
                  </p:par>
                  <p:par>
                    <p:cTn id="153" fill="hold">
                      <p:stCondLst>
                        <p:cond delay="indefinite"/>
                      </p:stCondLst>
                      <p:childTnLst>
                        <p:par>
                          <p:cTn id="154" fill="hold">
                            <p:stCondLst>
                              <p:cond delay="0"/>
                            </p:stCondLst>
                            <p:childTnLst>
                              <p:par>
                                <p:cTn id="155" presetID="5" presetClass="entr" presetSubtype="10" fill="hold" nodeType="clickEffect">
                                  <p:stCondLst>
                                    <p:cond delay="0"/>
                                  </p:stCondLst>
                                  <p:childTnLst>
                                    <p:set>
                                      <p:cBhvr>
                                        <p:cTn id="156" dur="1" fill="hold">
                                          <p:stCondLst>
                                            <p:cond delay="0"/>
                                          </p:stCondLst>
                                        </p:cTn>
                                        <p:tgtEl>
                                          <p:spTgt spid="44068"/>
                                        </p:tgtEl>
                                        <p:attrNameLst>
                                          <p:attrName>style.visibility</p:attrName>
                                        </p:attrNameLst>
                                      </p:cBhvr>
                                      <p:to>
                                        <p:strVal val="visible"/>
                                      </p:to>
                                    </p:set>
                                    <p:animEffect transition="in" filter="checkerboard(across)">
                                      <p:cBhvr>
                                        <p:cTn id="157" dur="500"/>
                                        <p:tgtEl>
                                          <p:spTgt spid="44068"/>
                                        </p:tgtEl>
                                      </p:cBhvr>
                                    </p:animEffect>
                                  </p:childTnLst>
                                </p:cTn>
                              </p:par>
                            </p:childTnLst>
                          </p:cTn>
                        </p:par>
                      </p:childTnLst>
                    </p:cTn>
                  </p:par>
                  <p:par>
                    <p:cTn id="158" fill="hold">
                      <p:stCondLst>
                        <p:cond delay="indefinite"/>
                      </p:stCondLst>
                      <p:childTnLst>
                        <p:par>
                          <p:cTn id="159" fill="hold">
                            <p:stCondLst>
                              <p:cond delay="0"/>
                            </p:stCondLst>
                            <p:childTnLst>
                              <p:par>
                                <p:cTn id="160" presetID="5" presetClass="entr" presetSubtype="10" fill="hold" nodeType="clickEffect">
                                  <p:stCondLst>
                                    <p:cond delay="0"/>
                                  </p:stCondLst>
                                  <p:childTnLst>
                                    <p:set>
                                      <p:cBhvr>
                                        <p:cTn id="161" dur="1" fill="hold">
                                          <p:stCondLst>
                                            <p:cond delay="0"/>
                                          </p:stCondLst>
                                        </p:cTn>
                                        <p:tgtEl>
                                          <p:spTgt spid="44069"/>
                                        </p:tgtEl>
                                        <p:attrNameLst>
                                          <p:attrName>style.visibility</p:attrName>
                                        </p:attrNameLst>
                                      </p:cBhvr>
                                      <p:to>
                                        <p:strVal val="visible"/>
                                      </p:to>
                                    </p:set>
                                    <p:animEffect transition="in" filter="checkerboard(across)">
                                      <p:cBhvr>
                                        <p:cTn id="162" dur="500"/>
                                        <p:tgtEl>
                                          <p:spTgt spid="44069"/>
                                        </p:tgtEl>
                                      </p:cBhvr>
                                    </p:animEffect>
                                  </p:childTnLst>
                                </p:cTn>
                              </p:par>
                            </p:childTnLst>
                          </p:cTn>
                        </p:par>
                      </p:childTnLst>
                    </p:cTn>
                  </p:par>
                  <p:par>
                    <p:cTn id="163" fill="hold">
                      <p:stCondLst>
                        <p:cond delay="indefinite"/>
                      </p:stCondLst>
                      <p:childTnLst>
                        <p:par>
                          <p:cTn id="164" fill="hold">
                            <p:stCondLst>
                              <p:cond delay="0"/>
                            </p:stCondLst>
                            <p:childTnLst>
                              <p:par>
                                <p:cTn id="165" presetID="5" presetClass="entr" presetSubtype="10" fill="hold" nodeType="clickEffect">
                                  <p:stCondLst>
                                    <p:cond delay="0"/>
                                  </p:stCondLst>
                                  <p:childTnLst>
                                    <p:set>
                                      <p:cBhvr>
                                        <p:cTn id="166" dur="1" fill="hold">
                                          <p:stCondLst>
                                            <p:cond delay="0"/>
                                          </p:stCondLst>
                                        </p:cTn>
                                        <p:tgtEl>
                                          <p:spTgt spid="44070"/>
                                        </p:tgtEl>
                                        <p:attrNameLst>
                                          <p:attrName>style.visibility</p:attrName>
                                        </p:attrNameLst>
                                      </p:cBhvr>
                                      <p:to>
                                        <p:strVal val="visible"/>
                                      </p:to>
                                    </p:set>
                                    <p:animEffect transition="in" filter="checkerboard(across)">
                                      <p:cBhvr>
                                        <p:cTn id="167" dur="500"/>
                                        <p:tgtEl>
                                          <p:spTgt spid="44070"/>
                                        </p:tgtEl>
                                      </p:cBhvr>
                                    </p:animEffect>
                                  </p:childTnLst>
                                </p:cTn>
                              </p:par>
                            </p:childTnLst>
                          </p:cTn>
                        </p:par>
                      </p:childTnLst>
                    </p:cTn>
                  </p:par>
                  <p:par>
                    <p:cTn id="168" fill="hold">
                      <p:stCondLst>
                        <p:cond delay="indefinite"/>
                      </p:stCondLst>
                      <p:childTnLst>
                        <p:par>
                          <p:cTn id="169" fill="hold">
                            <p:stCondLst>
                              <p:cond delay="0"/>
                            </p:stCondLst>
                            <p:childTnLst>
                              <p:par>
                                <p:cTn id="170" presetID="5" presetClass="entr" presetSubtype="10" fill="hold" nodeType="clickEffect">
                                  <p:stCondLst>
                                    <p:cond delay="0"/>
                                  </p:stCondLst>
                                  <p:childTnLst>
                                    <p:set>
                                      <p:cBhvr>
                                        <p:cTn id="171" dur="1" fill="hold">
                                          <p:stCondLst>
                                            <p:cond delay="0"/>
                                          </p:stCondLst>
                                        </p:cTn>
                                        <p:tgtEl>
                                          <p:spTgt spid="44071"/>
                                        </p:tgtEl>
                                        <p:attrNameLst>
                                          <p:attrName>style.visibility</p:attrName>
                                        </p:attrNameLst>
                                      </p:cBhvr>
                                      <p:to>
                                        <p:strVal val="visible"/>
                                      </p:to>
                                    </p:set>
                                    <p:animEffect transition="in" filter="checkerboard(across)">
                                      <p:cBhvr>
                                        <p:cTn id="172" dur="500"/>
                                        <p:tgtEl>
                                          <p:spTgt spid="44071"/>
                                        </p:tgtEl>
                                      </p:cBhvr>
                                    </p:animEffect>
                                  </p:childTnLst>
                                </p:cTn>
                              </p:par>
                            </p:childTnLst>
                          </p:cTn>
                        </p:par>
                      </p:childTnLst>
                    </p:cTn>
                  </p:par>
                  <p:par>
                    <p:cTn id="173" fill="hold">
                      <p:stCondLst>
                        <p:cond delay="indefinite"/>
                      </p:stCondLst>
                      <p:childTnLst>
                        <p:par>
                          <p:cTn id="174" fill="hold">
                            <p:stCondLst>
                              <p:cond delay="0"/>
                            </p:stCondLst>
                            <p:childTnLst>
                              <p:par>
                                <p:cTn id="175" presetID="5" presetClass="entr" presetSubtype="10" fill="hold" nodeType="clickEffect">
                                  <p:stCondLst>
                                    <p:cond delay="0"/>
                                  </p:stCondLst>
                                  <p:childTnLst>
                                    <p:set>
                                      <p:cBhvr>
                                        <p:cTn id="176" dur="1" fill="hold">
                                          <p:stCondLst>
                                            <p:cond delay="0"/>
                                          </p:stCondLst>
                                        </p:cTn>
                                        <p:tgtEl>
                                          <p:spTgt spid="44074"/>
                                        </p:tgtEl>
                                        <p:attrNameLst>
                                          <p:attrName>style.visibility</p:attrName>
                                        </p:attrNameLst>
                                      </p:cBhvr>
                                      <p:to>
                                        <p:strVal val="visible"/>
                                      </p:to>
                                    </p:set>
                                    <p:animEffect transition="in" filter="checkerboard(across)">
                                      <p:cBhvr>
                                        <p:cTn id="177" dur="500"/>
                                        <p:tgtEl>
                                          <p:spTgt spid="44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Box 1"/>
          <p:cNvSpPr txBox="1">
            <a:spLocks noChangeArrowheads="1"/>
          </p:cNvSpPr>
          <p:nvPr/>
        </p:nvSpPr>
        <p:spPr bwMode="auto">
          <a:xfrm>
            <a:off x="1071563" y="285750"/>
            <a:ext cx="7215187" cy="4203700"/>
          </a:xfrm>
          <a:prstGeom prst="rect">
            <a:avLst/>
          </a:prstGeom>
          <a:noFill/>
          <a:ln w="9525">
            <a:noFill/>
            <a:miter lim="800000"/>
            <a:headEnd/>
            <a:tailEnd/>
          </a:ln>
        </p:spPr>
        <p:txBody>
          <a:bodyPr>
            <a:spAutoFit/>
          </a:bodyPr>
          <a:lstStyle/>
          <a:p>
            <a:pPr algn="ctr"/>
            <a:r>
              <a:rPr lang="ru-RU" sz="5400">
                <a:solidFill>
                  <a:srgbClr val="0000FF"/>
                </a:solidFill>
                <a:latin typeface="Mistral"/>
              </a:rPr>
              <a:t>Презентацию подготовил ученик 10 «б» класса</a:t>
            </a:r>
          </a:p>
          <a:p>
            <a:pPr algn="ctr"/>
            <a:r>
              <a:rPr lang="ru-RU" sz="5400">
                <a:solidFill>
                  <a:srgbClr val="0000FF"/>
                </a:solidFill>
                <a:latin typeface="Mistral"/>
              </a:rPr>
              <a:t>Щербаков Владимир Вячеславович</a:t>
            </a:r>
          </a:p>
        </p:txBody>
      </p:sp>
      <p:pic>
        <p:nvPicPr>
          <p:cNvPr id="45059" name="Picture 2" descr="D:\Новая папка\Анаит\Изображения\AG00154_.GIF"/>
          <p:cNvPicPr>
            <a:picLocks noChangeAspect="1" noChangeArrowheads="1" noCrop="1"/>
          </p:cNvPicPr>
          <p:nvPr/>
        </p:nvPicPr>
        <p:blipFill>
          <a:blip r:embed="rId3"/>
          <a:srcRect/>
          <a:stretch>
            <a:fillRect/>
          </a:stretch>
        </p:blipFill>
        <p:spPr bwMode="auto">
          <a:xfrm>
            <a:off x="6715125" y="1857375"/>
            <a:ext cx="1379538" cy="1214438"/>
          </a:xfrm>
          <a:prstGeom prst="rect">
            <a:avLst/>
          </a:prstGeom>
          <a:noFill/>
          <a:ln w="9525">
            <a:noFill/>
            <a:miter lim="800000"/>
            <a:headEnd/>
            <a:tailEnd/>
          </a:ln>
        </p:spPr>
      </p:pic>
      <p:pic>
        <p:nvPicPr>
          <p:cNvPr id="45060" name="Picture 4" descr="D:\Новая папка\Анаит\Изображения\AN00932_.WMF"/>
          <p:cNvPicPr>
            <a:picLocks noChangeAspect="1" noChangeArrowheads="1"/>
          </p:cNvPicPr>
          <p:nvPr/>
        </p:nvPicPr>
        <p:blipFill>
          <a:blip r:embed="rId4"/>
          <a:srcRect/>
          <a:stretch>
            <a:fillRect/>
          </a:stretch>
        </p:blipFill>
        <p:spPr bwMode="auto">
          <a:xfrm>
            <a:off x="3995738" y="4221163"/>
            <a:ext cx="4186237" cy="2741612"/>
          </a:xfrm>
          <a:prstGeom prst="rect">
            <a:avLst/>
          </a:prstGeom>
          <a:noFill/>
          <a:ln w="9525">
            <a:noFill/>
            <a:miter lim="800000"/>
            <a:headEnd/>
            <a:tailEnd/>
          </a:ln>
        </p:spPr>
      </p:pic>
    </p:spTree>
  </p:cSld>
  <p:clrMapOvr>
    <a:masterClrMapping/>
  </p:clrMapOvr>
  <p:transition spd="slow">
    <p:dissolve/>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2165</Words>
  <Application>Microsoft Office PowerPoint</Application>
  <PresentationFormat>Экран (4:3)</PresentationFormat>
  <Paragraphs>122</Paragraphs>
  <Slides>32</Slides>
  <Notes>0</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1</vt:i4>
      </vt:variant>
      <vt:variant>
        <vt:lpstr>Заголовки слайдов</vt:lpstr>
      </vt:variant>
      <vt:variant>
        <vt:i4>32</vt:i4>
      </vt:variant>
    </vt:vector>
  </HeadingPairs>
  <TitlesOfParts>
    <vt:vector size="39" baseType="lpstr">
      <vt:lpstr>Calibri</vt:lpstr>
      <vt:lpstr>Arial</vt:lpstr>
      <vt:lpstr>Mistral</vt:lpstr>
      <vt:lpstr>Comic Sans MS</vt:lpstr>
      <vt:lpstr>Times New Roman</vt:lpstr>
      <vt:lpstr>ＭＳ Ｐゴシック</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WIN7XP</cp:lastModifiedBy>
  <cp:revision>2</cp:revision>
  <dcterms:modified xsi:type="dcterms:W3CDTF">2011-04-15T02:21:57Z</dcterms:modified>
</cp:coreProperties>
</file>