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D85A532-7290-488D-BF39-3114C15D9670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63C055D-8AFC-405C-883F-F8462109828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0"/>
            <a:ext cx="8136904" cy="26642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Результаты экономической деятельности  таможенных органов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pic_13588378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852936"/>
            <a:ext cx="8319445" cy="371928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004048" y="2924944"/>
            <a:ext cx="373801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cs typeface="Times New Roman" pitchFamily="18" charset="0"/>
              </a:rPr>
              <a:t>Выполнила: Гавриленко Анна</a:t>
            </a:r>
            <a:endParaRPr lang="ru-RU" sz="2000" b="1" cap="none" spc="0" dirty="0">
              <a:ln w="50800"/>
              <a:solidFill>
                <a:schemeClr val="bg1">
                  <a:shade val="5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20688"/>
            <a:ext cx="7848872" cy="5256584"/>
          </a:xfrm>
        </p:spPr>
        <p:txBody>
          <a:bodyPr anchor="ctr"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рыночной экономике государство осуществляет регулирование ВЭД в целях обеспечения безопасности страны и защиты общенациональных интересов. Деятельность государственных органов по регулированию ВЭД осуществляется практически во всех странах мира, но ее масштабы, формы и методы, конкретные цели и задачи определяются каждой страной исходя из ее масштабов, положения в современном мире, внешней и внутренней политикой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государства.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92696"/>
            <a:ext cx="8136904" cy="5328592"/>
          </a:xfrm>
        </p:spPr>
        <p:txBody>
          <a:bodyPr numCol="1">
            <a:noAutofit/>
          </a:bodyPr>
          <a:lstStyle/>
          <a:p>
            <a:pPr algn="just">
              <a:buNone/>
            </a:pPr>
            <a:r>
              <a:rPr lang="ru-RU" sz="2400" dirty="0" smtClean="0"/>
              <a:t> 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Экономический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эффект в таможенном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деле выраженный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стоимостной (денежной) форме результат каких-либо действий (в частности, перечисленных выше таможенных мероприятий). Хотя по самому определению результат и эффект являются родственными понятиями (эффект - определенная форма результата), потребности экономической практики вынуждают в ряде случаев разграничивать указанные термины. При этом под условным понятием экономический результат обычно подразумевают общий результат (в частности, выручка, доход), а под понятием экономический эффект – прибыль. 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331236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Если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результаты экономической деятельности таможенных органов превышают затраты, говорят о положительном эффекте (в частности, таможенные органы получает прибыль), в противоположном случае - об отрицательном эффекте (убытке, ущербе, пр.).</a:t>
            </a:r>
            <a:r>
              <a:rPr lang="ru-RU" sz="2800" dirty="0" smtClean="0"/>
              <a:t> </a:t>
            </a:r>
            <a:endParaRPr lang="ru-RU" sz="2800" dirty="0"/>
          </a:p>
        </p:txBody>
      </p:sp>
      <p:pic>
        <p:nvPicPr>
          <p:cNvPr id="4" name="Рисунок 3" descr="162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3068960"/>
            <a:ext cx="7848872" cy="3527203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0648"/>
            <a:ext cx="7467600" cy="597666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3200" dirty="0" smtClean="0"/>
              <a:t>  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эффективность — это соответствие результатов хозяйственной деятельности социальным целям общества. Она выражает степень удовлетворения всей совокупности потребностей. Экономическая и социальная эффективность неразрывно связаны. Рост экономической эффективности служит основой достижения высоких социальных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результатов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333375"/>
            <a:ext cx="8147050" cy="6191250"/>
          </a:xfrm>
        </p:spPr>
        <p:txBody>
          <a:bodyPr>
            <a:normAutofit fontScale="77500" lnSpcReduction="20000"/>
          </a:bodyPr>
          <a:lstStyle/>
          <a:p>
            <a:pPr marL="550926" lvl="0" indent="-514350" algn="just">
              <a:buNone/>
            </a:pP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1.</a:t>
            </a:r>
            <a:r>
              <a:rPr lang="ru-RU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Отношение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общих доходов таможенной службы (суммы таможенных платежей, перечисляемых в федеральный бюджет) к общим фондам, которым располагают таможенные органы для осуществления административно-производственной деятельности и оплаты труда. </a:t>
            </a:r>
          </a:p>
          <a:p>
            <a:pPr marL="550926" lvl="0" indent="-51435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Рассмотрение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таможенного дела как выполнение определённой совокупности государственных функций. При таком подходе эффективность оценивается как степень достижения поставленных целей (результативность). </a:t>
            </a:r>
          </a:p>
          <a:p>
            <a:pPr marL="550926" lvl="0" indent="-514350" algn="just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Доля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таможенных платежей, перечисленных в бюджет с нарушением сроков </a:t>
            </a:r>
          </a:p>
          <a:p>
            <a:pPr marL="550926" lvl="0" indent="-51435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Уровень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собираемости таможенных платежей </a:t>
            </a:r>
          </a:p>
          <a:p>
            <a:pPr marL="550926" lvl="0" indent="-51435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Уровень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нелегального ввоза товаров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Типология </a:t>
            </a:r>
            <a:r>
              <a:rPr lang="ru-RU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показателей экономической деятельности таможенных органов</a:t>
            </a:r>
            <a:endParaRPr lang="ru-RU" sz="36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0131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Показатели входящих ресурсов - показатели, характеризующие завтра на осуществление деятельности таможенных органов и набор требований к профессиональным и личным навыкам сотрудников. </a:t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Показатели процессов - показатели, характеризующие сроки и нормативы выполнения определенного вида деятельности </a:t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Показатели непосредственных результатов - показатели, характеризующие объем проделанной работы (оказанных услуг) </a:t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Показатели конечных эффектов - показатели, характеризующие степень достижения целей и задач органов РТУ </a:t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Показатели влияния - показатели, характеризующие эффект воздействия конкретного сотрудника таможенных органов на управляемую подсистему или определенную целевую группу</a:t>
            </a:r>
            <a:r>
              <a:rPr lang="ru-RU" sz="2100" b="1" dirty="0" smtClean="0"/>
              <a:t> 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4149080"/>
          </a:xfrm>
        </p:spPr>
        <p:txBody>
          <a:bodyPr>
            <a:normAutofit fontScale="70000" lnSpcReduction="20000"/>
          </a:bodyPr>
          <a:lstStyle/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качестве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результата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используется отношение общих доходов таможенной службы (суммы таможенных платежей, перечисляемых в федеральный бюджет) к общим фондам, которым располагают таможенные органы для осуществления административно-производственной деятельности и оплаты труда, либо удельная сумма перечислений в бюджет в расчете на одного сотрудника, либо другие аналогичные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показатели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>
              <a:buNone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   Результатом при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оценке эффективности таможенного администрирования и контроля является эффективность с точки зрения важнейших социально-экономических потребностей народного хозяйства. Другими словами, потенциал таможни и её деятельность должны оцениваться исходя из того, какой вклад она вносит в решение стратегических народнохозяйственных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задач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EAES_KR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4293096"/>
            <a:ext cx="7272808" cy="2564904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0"/>
            <a:ext cx="8352928" cy="3645023"/>
          </a:xfrm>
        </p:spPr>
        <p:txBody>
          <a:bodyPr>
            <a:normAutofit fontScale="85000" lnSpcReduction="10000"/>
          </a:bodyPr>
          <a:lstStyle/>
          <a:p>
            <a:pPr lvl="0" algn="just">
              <a:buNone/>
            </a:pPr>
            <a:r>
              <a:rPr lang="ru-RU" b="1" dirty="0" smtClean="0"/>
              <a:t>        </a:t>
            </a:r>
            <a:r>
              <a:rPr lang="ru-RU" b="1" dirty="0" smtClean="0">
                <a:solidFill>
                  <a:srgbClr val="FF0000"/>
                </a:solidFill>
              </a:rPr>
              <a:t>-</a:t>
            </a:r>
            <a:r>
              <a:rPr lang="ru-RU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Доля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таможенных платежей, перечисленных в бюджет с нарушением сроков, характеризует результативность (эффективность) фискальной функции таможенной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службы;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собираемости таможенных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платежей;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" name="Рисунок 4" descr="1389720301_to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48263"/>
            <a:ext cx="9144000" cy="3909737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3501007"/>
          </a:xfrm>
        </p:spPr>
        <p:txBody>
          <a:bodyPr>
            <a:normAutofit fontScale="92500"/>
          </a:bodyPr>
          <a:lstStyle/>
          <a:p>
            <a:pPr lvl="0" algn="just">
              <a:lnSpc>
                <a:spcPct val="110000"/>
              </a:lnSpc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Уровень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нелегального ввоза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товаров;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качестве дополнительного показателя можно использовать сумму недополученных таможенных платежей в связи с нелегальным ввозом товаров, исчисленных исходя из объемов нелегального ввоза и фактического среднего уровня налогообложения в отчетном бюджетном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периоде.</a:t>
            </a:r>
            <a:endParaRPr lang="ru-RU" dirty="0"/>
          </a:p>
        </p:txBody>
      </p:sp>
      <p:pic>
        <p:nvPicPr>
          <p:cNvPr id="4" name="Рисунок 3" descr="122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3573016"/>
            <a:ext cx="5549518" cy="3284984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9919" y="692696"/>
            <a:ext cx="9163919" cy="92333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Рисунок 4" descr="tamozhnja_kolumbija_pikchers_ne_predstavljaet_kak_na_tamozhne_narod_zazhiga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1916832"/>
            <a:ext cx="4653136" cy="4653136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Другая 1">
      <a:dk1>
        <a:sysClr val="windowText" lastClr="000000"/>
      </a:dk1>
      <a:lt1>
        <a:sysClr val="window" lastClr="FFFFFF"/>
      </a:lt1>
      <a:dk2>
        <a:srgbClr val="146218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64</TotalTime>
  <Words>344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Техническая</vt:lpstr>
      <vt:lpstr>Результаты экономической деятельности  таможенных органов</vt:lpstr>
      <vt:lpstr>Слайд 2</vt:lpstr>
      <vt:lpstr>Слайд 3</vt:lpstr>
      <vt:lpstr>Слайд 4</vt:lpstr>
      <vt:lpstr>Слайд 5</vt:lpstr>
      <vt:lpstr>Слайд 6</vt:lpstr>
      <vt:lpstr>Типология показателей экономической деятельности таможенных органов</vt:lpstr>
      <vt:lpstr>Слайд 8</vt:lpstr>
      <vt:lpstr>Слайд 9</vt:lpstr>
      <vt:lpstr>Слайд 10</vt:lpstr>
      <vt:lpstr>Слайд 11</vt:lpstr>
    </vt:vector>
  </TitlesOfParts>
  <Company>Функциональность ограничена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экономической деятельности  таможенных органов</dc:title>
  <dc:creator>Демонстрационная версия</dc:creator>
  <cp:lastModifiedBy>Демонстрационная версия</cp:lastModifiedBy>
  <cp:revision>7</cp:revision>
  <dcterms:created xsi:type="dcterms:W3CDTF">2016-05-31T21:30:16Z</dcterms:created>
  <dcterms:modified xsi:type="dcterms:W3CDTF">2016-05-31T22:34:31Z</dcterms:modified>
</cp:coreProperties>
</file>