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86CE-0EE7-496B-906C-D7EFA3943700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08A8-B534-4427-B8C4-031AAD514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2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86CE-0EE7-496B-906C-D7EFA3943700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08A8-B534-4427-B8C4-031AAD514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268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86CE-0EE7-496B-906C-D7EFA3943700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08A8-B534-4427-B8C4-031AAD514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643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86CE-0EE7-496B-906C-D7EFA3943700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08A8-B534-4427-B8C4-031AAD514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548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86CE-0EE7-496B-906C-D7EFA3943700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08A8-B534-4427-B8C4-031AAD514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137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86CE-0EE7-496B-906C-D7EFA3943700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08A8-B534-4427-B8C4-031AAD514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88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86CE-0EE7-496B-906C-D7EFA3943700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08A8-B534-4427-B8C4-031AAD514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063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86CE-0EE7-496B-906C-D7EFA3943700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08A8-B534-4427-B8C4-031AAD514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219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86CE-0EE7-496B-906C-D7EFA3943700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08A8-B534-4427-B8C4-031AAD514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63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86CE-0EE7-496B-906C-D7EFA3943700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08A8-B534-4427-B8C4-031AAD514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738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86CE-0EE7-496B-906C-D7EFA3943700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08A8-B534-4427-B8C4-031AAD514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98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786CE-0EE7-496B-906C-D7EFA3943700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708A8-B534-4427-B8C4-031AAD514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27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13800" b="1" dirty="0" smtClean="0">
                <a:latin typeface="Sprite Graffiti Shadow" panose="00000500000000000000" pitchFamily="50" charset="-52"/>
              </a:rPr>
              <a:t>№ 142</a:t>
            </a:r>
            <a:endParaRPr lang="ru-RU" sz="5400" b="1" dirty="0">
              <a:latin typeface="DS Moster" panose="02000506030000020004" pitchFamily="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09150" y="6438900"/>
            <a:ext cx="2882900" cy="495300"/>
          </a:xfrm>
          <a:solidFill>
            <a:schemeClr val="bg1">
              <a:alpha val="2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tx1">
                    <a:alpha val="30000"/>
                  </a:schemeClr>
                </a:solidFill>
                <a:latin typeface="Sprite Graffiti Shadow" panose="00000500000000000000" pitchFamily="50" charset="-52"/>
              </a:rPr>
              <a:t>Лутовинов А.И.</a:t>
            </a:r>
            <a:endParaRPr lang="ru-RU" dirty="0">
              <a:solidFill>
                <a:schemeClr val="tx1">
                  <a:alpha val="30000"/>
                </a:schemeClr>
              </a:solidFill>
              <a:latin typeface="Sprite Graffiti Shadow" panose="00000500000000000000" pitchFamily="50" charset="-52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39700" y="119063"/>
            <a:ext cx="4470400" cy="4905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3800" b="1" dirty="0" smtClean="0">
                <a:latin typeface="Sprite Graffiti Shadow" panose="00000500000000000000" pitchFamily="50" charset="-52"/>
              </a:rPr>
              <a:t>ГЕОМЕТРИЯ 7 класс</a:t>
            </a:r>
            <a:endParaRPr lang="ru-RU" sz="13800" b="1" dirty="0">
              <a:latin typeface="Sprite Graffiti Shadow" panose="00000500000000000000" pitchFamily="50" charset="-52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39700" y="609600"/>
            <a:ext cx="4470400" cy="4905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3800" b="1" smtClean="0">
                <a:latin typeface="Sprite Graffiti Shadow" panose="00000500000000000000" pitchFamily="50" charset="-52"/>
              </a:rPr>
              <a:t>АтанАсян</a:t>
            </a:r>
            <a:r>
              <a:rPr lang="ru-RU" sz="13800" b="1" dirty="0" smtClean="0">
                <a:latin typeface="Sprite Graffiti Shadow" panose="00000500000000000000" pitchFamily="50" charset="-52"/>
              </a:rPr>
              <a:t> </a:t>
            </a:r>
            <a:r>
              <a:rPr lang="ru-RU" sz="13800" b="1" dirty="0" smtClean="0">
                <a:latin typeface="Sprite Graffiti Shadow" panose="00000500000000000000" pitchFamily="50" charset="-52"/>
              </a:rPr>
              <a:t>Л.С.</a:t>
            </a:r>
            <a:endParaRPr lang="ru-RU" sz="13800" b="1" dirty="0">
              <a:latin typeface="Sprite Graffiti Shadow" panose="00000500000000000000" pitchFamily="50" charset="-52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82550" y="3775076"/>
            <a:ext cx="12109450" cy="167322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Равнобедренные треугольники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ADC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BCD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общее основание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DC.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Прямая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пересекает отрезок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точке О.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Докажите, что: а)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ADB=ACB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б)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DO=OC.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00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481" y="275605"/>
            <a:ext cx="37321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</a:p>
          <a:p>
            <a:pPr marL="0" indent="0">
              <a:buNone/>
            </a:pP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147524" y="-17490"/>
            <a:ext cx="4498313" cy="4044525"/>
            <a:chOff x="7147524" y="-17490"/>
            <a:chExt cx="4498313" cy="4044525"/>
          </a:xfrm>
        </p:grpSpPr>
        <p:sp>
          <p:nvSpPr>
            <p:cNvPr id="19" name="TextBox 18"/>
            <p:cNvSpPr txBox="1"/>
            <p:nvPr/>
          </p:nvSpPr>
          <p:spPr>
            <a:xfrm>
              <a:off x="9245036" y="-1749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47524" y="365770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337739" y="365770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</a:t>
              </a:r>
              <a:endParaRPr lang="ru-RU" dirty="0"/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7470050" y="323488"/>
              <a:ext cx="3867689" cy="3334215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450896" y="698136"/>
            <a:ext cx="43473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i="1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– </a:t>
            </a:r>
            <a:endParaRPr lang="ru-RU" sz="2600" i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  <a:blipFill>
                <a:blip r:embed="rId2"/>
                <a:stretch>
                  <a:fillRect t="-11111" r="-8427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1328080" y="713457"/>
            <a:ext cx="3626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и</a:t>
            </a:r>
            <a:endParaRPr lang="ru-RU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BC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  <a:blipFill>
                <a:blip r:embed="rId3"/>
                <a:stretch>
                  <a:fillRect t="-11111" r="-9581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397803" y="1136930"/>
            <a:ext cx="252101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равнобедренные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7469388" y="1230305"/>
            <a:ext cx="3867689" cy="2428868"/>
            <a:chOff x="5377347" y="3872966"/>
            <a:chExt cx="3867689" cy="2428868"/>
          </a:xfrm>
        </p:grpSpPr>
        <p:sp>
          <p:nvSpPr>
            <p:cNvPr id="49" name="Равнобедренный треугольник 48"/>
            <p:cNvSpPr/>
            <p:nvPr/>
          </p:nvSpPr>
          <p:spPr>
            <a:xfrm>
              <a:off x="5377347" y="4126543"/>
              <a:ext cx="3867689" cy="217529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329735" y="3872966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endParaRPr lang="ru-RU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8608356" y="1414971"/>
            <a:ext cx="1623404" cy="948871"/>
            <a:chOff x="8608356" y="1414971"/>
            <a:chExt cx="1623404" cy="948871"/>
          </a:xfrm>
        </p:grpSpPr>
        <p:cxnSp>
          <p:nvCxnSpPr>
            <p:cNvPr id="54" name="Прямая соединительная линия 53"/>
            <p:cNvCxnSpPr/>
            <p:nvPr/>
          </p:nvCxnSpPr>
          <p:spPr>
            <a:xfrm>
              <a:off x="8608356" y="1414971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flipV="1">
              <a:off x="10053340" y="1417895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8709912" y="2084330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8619912" y="2158983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V="1">
              <a:off x="9951354" y="2090701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9976753" y="2185422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Прямоугольник 68"/>
          <p:cNvSpPr/>
          <p:nvPr/>
        </p:nvSpPr>
        <p:spPr>
          <a:xfrm>
            <a:off x="833579" y="1798410"/>
            <a:ext cx="214071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Определение:</a:t>
            </a:r>
            <a:endParaRPr lang="ru-RU" sz="2600" dirty="0">
              <a:solidFill>
                <a:srgbClr val="FF000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833579" y="2158983"/>
            <a:ext cx="620593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Треугольник называется равнобедренным,</a:t>
            </a:r>
          </a:p>
          <a:p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е</a:t>
            </a:r>
            <a:r>
              <a:rPr lang="ru-RU" sz="2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сли две его стороны равны</a:t>
            </a:r>
            <a:endParaRPr lang="ru-RU" sz="2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единительная линия 26"/>
          <p:cNvCxnSpPr>
            <a:stCxn id="4" idx="0"/>
            <a:endCxn id="49" idx="2"/>
          </p:cNvCxnSpPr>
          <p:nvPr/>
        </p:nvCxnSpPr>
        <p:spPr>
          <a:xfrm flipH="1">
            <a:off x="7469388" y="323488"/>
            <a:ext cx="1934507" cy="33356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>
            <a:stCxn id="19" idx="2"/>
          </p:cNvCxnSpPr>
          <p:nvPr/>
        </p:nvCxnSpPr>
        <p:spPr>
          <a:xfrm>
            <a:off x="9403894" y="351842"/>
            <a:ext cx="1951064" cy="33058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>
            <a:stCxn id="49" idx="0"/>
            <a:endCxn id="49" idx="2"/>
          </p:cNvCxnSpPr>
          <p:nvPr/>
        </p:nvCxnSpPr>
        <p:spPr>
          <a:xfrm flipH="1">
            <a:off x="7469388" y="1483882"/>
            <a:ext cx="1933845" cy="217529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>
            <a:stCxn id="49" idx="0"/>
            <a:endCxn id="49" idx="4"/>
          </p:cNvCxnSpPr>
          <p:nvPr/>
        </p:nvCxnSpPr>
        <p:spPr>
          <a:xfrm>
            <a:off x="9403233" y="1483882"/>
            <a:ext cx="1933844" cy="217529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14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3" grpId="0"/>
      <p:bldP spid="69" grpId="0"/>
      <p:bldP spid="69" grpId="1"/>
      <p:bldP spid="70" grpId="0"/>
      <p:bldP spid="7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481" y="275605"/>
            <a:ext cx="37321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</a:p>
          <a:p>
            <a:pPr marL="0" indent="0">
              <a:buNone/>
            </a:pP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147524" y="-17490"/>
            <a:ext cx="4498313" cy="4044525"/>
            <a:chOff x="7147524" y="-17490"/>
            <a:chExt cx="4498313" cy="4044525"/>
          </a:xfrm>
        </p:grpSpPr>
        <p:sp>
          <p:nvSpPr>
            <p:cNvPr id="19" name="TextBox 18"/>
            <p:cNvSpPr txBox="1"/>
            <p:nvPr/>
          </p:nvSpPr>
          <p:spPr>
            <a:xfrm>
              <a:off x="9245036" y="-1749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47524" y="365770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337739" y="365770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</a:t>
              </a:r>
              <a:endParaRPr lang="ru-RU" dirty="0"/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7470050" y="323488"/>
              <a:ext cx="3867689" cy="3334215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450896" y="698136"/>
            <a:ext cx="43473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i="1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– </a:t>
            </a:r>
            <a:endParaRPr lang="ru-RU" sz="2600" i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  <a:blipFill>
                <a:blip r:embed="rId2"/>
                <a:stretch>
                  <a:fillRect t="-11111" r="-8427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1328080" y="713457"/>
            <a:ext cx="3626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и</a:t>
            </a:r>
            <a:endParaRPr lang="ru-RU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BC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  <a:blipFill>
                <a:blip r:embed="rId3"/>
                <a:stretch>
                  <a:fillRect t="-11111" r="-9581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397803" y="1136930"/>
            <a:ext cx="252101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равнобедренные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7469388" y="1230305"/>
            <a:ext cx="3867689" cy="2428868"/>
            <a:chOff x="5377347" y="3872966"/>
            <a:chExt cx="3867689" cy="2428868"/>
          </a:xfrm>
        </p:grpSpPr>
        <p:sp>
          <p:nvSpPr>
            <p:cNvPr id="49" name="Равнобедренный треугольник 48"/>
            <p:cNvSpPr/>
            <p:nvPr/>
          </p:nvSpPr>
          <p:spPr>
            <a:xfrm>
              <a:off x="5377347" y="4126543"/>
              <a:ext cx="3867689" cy="217529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329735" y="3872966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endParaRPr lang="ru-RU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8608356" y="1414971"/>
            <a:ext cx="1623404" cy="948871"/>
            <a:chOff x="8608356" y="1414971"/>
            <a:chExt cx="1623404" cy="948871"/>
          </a:xfrm>
        </p:grpSpPr>
        <p:cxnSp>
          <p:nvCxnSpPr>
            <p:cNvPr id="54" name="Прямая соединительная линия 53"/>
            <p:cNvCxnSpPr/>
            <p:nvPr/>
          </p:nvCxnSpPr>
          <p:spPr>
            <a:xfrm>
              <a:off x="8608356" y="1414971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flipV="1">
              <a:off x="10053340" y="1417895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8709912" y="2084330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8619912" y="2158983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V="1">
              <a:off x="9951354" y="2090701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9976753" y="2185422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Прямая соединительная линия 30"/>
          <p:cNvCxnSpPr/>
          <p:nvPr/>
        </p:nvCxnSpPr>
        <p:spPr>
          <a:xfrm flipH="1">
            <a:off x="7469388" y="323488"/>
            <a:ext cx="1934507" cy="33356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9403894" y="351842"/>
            <a:ext cx="1951064" cy="33058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364619" y="1498152"/>
            <a:ext cx="131638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AD=AC</a:t>
            </a:r>
            <a:endParaRPr lang="ru-RU" sz="2600" dirty="0">
              <a:solidFill>
                <a:srgbClr val="FF000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2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481" y="275605"/>
            <a:ext cx="37321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</a:p>
          <a:p>
            <a:pPr marL="0" indent="0">
              <a:buNone/>
            </a:pP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147524" y="-17490"/>
            <a:ext cx="4498313" cy="4044525"/>
            <a:chOff x="7147524" y="-17490"/>
            <a:chExt cx="4498313" cy="4044525"/>
          </a:xfrm>
        </p:grpSpPr>
        <p:sp>
          <p:nvSpPr>
            <p:cNvPr id="19" name="TextBox 18"/>
            <p:cNvSpPr txBox="1"/>
            <p:nvPr/>
          </p:nvSpPr>
          <p:spPr>
            <a:xfrm>
              <a:off x="9245036" y="-1749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47524" y="365770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337739" y="365770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</a:t>
              </a:r>
              <a:endParaRPr lang="ru-RU" dirty="0"/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7470050" y="323488"/>
              <a:ext cx="3867689" cy="3334215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450896" y="698136"/>
            <a:ext cx="43473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i="1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– </a:t>
            </a:r>
            <a:endParaRPr lang="ru-RU" sz="2600" i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  <a:blipFill>
                <a:blip r:embed="rId2"/>
                <a:stretch>
                  <a:fillRect t="-11111" r="-8427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1328080" y="713457"/>
            <a:ext cx="3626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и</a:t>
            </a:r>
            <a:endParaRPr lang="ru-RU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BC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  <a:blipFill>
                <a:blip r:embed="rId3"/>
                <a:stretch>
                  <a:fillRect t="-11111" r="-9581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397803" y="1136930"/>
            <a:ext cx="252101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равнобедренные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7469388" y="1230305"/>
            <a:ext cx="3867689" cy="2428868"/>
            <a:chOff x="5377347" y="3872966"/>
            <a:chExt cx="3867689" cy="2428868"/>
          </a:xfrm>
        </p:grpSpPr>
        <p:sp>
          <p:nvSpPr>
            <p:cNvPr id="49" name="Равнобедренный треугольник 48"/>
            <p:cNvSpPr/>
            <p:nvPr/>
          </p:nvSpPr>
          <p:spPr>
            <a:xfrm>
              <a:off x="5377347" y="4126543"/>
              <a:ext cx="3867689" cy="217529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329735" y="3872966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endParaRPr lang="ru-RU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8608356" y="1414971"/>
            <a:ext cx="1623404" cy="948871"/>
            <a:chOff x="8608356" y="1414971"/>
            <a:chExt cx="1623404" cy="948871"/>
          </a:xfrm>
        </p:grpSpPr>
        <p:cxnSp>
          <p:nvCxnSpPr>
            <p:cNvPr id="54" name="Прямая соединительная линия 53"/>
            <p:cNvCxnSpPr/>
            <p:nvPr/>
          </p:nvCxnSpPr>
          <p:spPr>
            <a:xfrm>
              <a:off x="8608356" y="1414971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flipV="1">
              <a:off x="10053340" y="1417895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8709912" y="2084330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8619912" y="2158983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V="1">
              <a:off x="9951354" y="2090701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9976753" y="2185422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Прямая соединительная линия 32"/>
          <p:cNvCxnSpPr/>
          <p:nvPr/>
        </p:nvCxnSpPr>
        <p:spPr>
          <a:xfrm flipH="1">
            <a:off x="7469388" y="1483882"/>
            <a:ext cx="1933845" cy="217529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9403233" y="1483882"/>
            <a:ext cx="1933844" cy="217529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364619" y="1498152"/>
            <a:ext cx="131638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AD=AC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63481" y="1801555"/>
            <a:ext cx="128112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BD=BC</a:t>
            </a:r>
            <a:endParaRPr lang="ru-RU" sz="2600" dirty="0">
              <a:solidFill>
                <a:srgbClr val="0070C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30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481" y="275605"/>
            <a:ext cx="37321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</a:p>
          <a:p>
            <a:pPr marL="0" indent="0">
              <a:buNone/>
            </a:pP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147524" y="-17490"/>
            <a:ext cx="4498313" cy="4044525"/>
            <a:chOff x="7147524" y="-17490"/>
            <a:chExt cx="4498313" cy="4044525"/>
          </a:xfrm>
        </p:grpSpPr>
        <p:sp>
          <p:nvSpPr>
            <p:cNvPr id="19" name="TextBox 18"/>
            <p:cNvSpPr txBox="1"/>
            <p:nvPr/>
          </p:nvSpPr>
          <p:spPr>
            <a:xfrm>
              <a:off x="9245036" y="-1749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47524" y="365770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337739" y="365770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</a:t>
              </a:r>
              <a:endParaRPr lang="ru-RU" dirty="0"/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7470050" y="323488"/>
              <a:ext cx="3867689" cy="3334215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450896" y="698136"/>
            <a:ext cx="43473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i="1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– </a:t>
            </a:r>
            <a:endParaRPr lang="ru-RU" sz="2600" i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  <a:blipFill>
                <a:blip r:embed="rId2"/>
                <a:stretch>
                  <a:fillRect t="-11111" r="-8427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1328080" y="713457"/>
            <a:ext cx="3626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и</a:t>
            </a:r>
            <a:endParaRPr lang="ru-RU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BC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  <a:blipFill>
                <a:blip r:embed="rId3"/>
                <a:stretch>
                  <a:fillRect t="-11111" r="-9581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397803" y="1136930"/>
            <a:ext cx="252101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равнобедренные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7469388" y="1230305"/>
            <a:ext cx="3867689" cy="2428868"/>
            <a:chOff x="5377347" y="3872966"/>
            <a:chExt cx="3867689" cy="2428868"/>
          </a:xfrm>
        </p:grpSpPr>
        <p:sp>
          <p:nvSpPr>
            <p:cNvPr id="49" name="Равнобедренный треугольник 48"/>
            <p:cNvSpPr/>
            <p:nvPr/>
          </p:nvSpPr>
          <p:spPr>
            <a:xfrm>
              <a:off x="5377347" y="4126543"/>
              <a:ext cx="3867689" cy="217529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329735" y="3872966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endParaRPr lang="ru-RU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8608356" y="1414971"/>
            <a:ext cx="1623404" cy="948871"/>
            <a:chOff x="8608356" y="1414971"/>
            <a:chExt cx="1623404" cy="948871"/>
          </a:xfrm>
        </p:grpSpPr>
        <p:cxnSp>
          <p:nvCxnSpPr>
            <p:cNvPr id="54" name="Прямая соединительная линия 53"/>
            <p:cNvCxnSpPr/>
            <p:nvPr/>
          </p:nvCxnSpPr>
          <p:spPr>
            <a:xfrm>
              <a:off x="8608356" y="1414971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flipV="1">
              <a:off x="10053340" y="1417895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8709912" y="2084330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8619912" y="2158983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V="1">
              <a:off x="9951354" y="2090701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9976753" y="2185422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Прямоугольник 34"/>
          <p:cNvSpPr/>
          <p:nvPr/>
        </p:nvSpPr>
        <p:spPr>
          <a:xfrm>
            <a:off x="364619" y="1498152"/>
            <a:ext cx="131638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AD=AC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63481" y="1821002"/>
            <a:ext cx="128112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BD=BC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363481" y="2143635"/>
                <a:ext cx="1338828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AB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481" y="2143635"/>
                <a:ext cx="1338828" cy="492443"/>
              </a:xfrm>
              <a:prstGeom prst="rect">
                <a:avLst/>
              </a:prstGeom>
              <a:blipFill>
                <a:blip r:embed="rId4"/>
                <a:stretch>
                  <a:fillRect l="-8219" t="-12500" r="-6849" b="-3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Прямая соединительная линия 6"/>
          <p:cNvCxnSpPr>
            <a:stCxn id="4" idx="0"/>
            <a:endCxn id="49" idx="3"/>
          </p:cNvCxnSpPr>
          <p:nvPr/>
        </p:nvCxnSpPr>
        <p:spPr>
          <a:xfrm flipH="1">
            <a:off x="9403233" y="323488"/>
            <a:ext cx="662" cy="33356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258109" y="3657703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545386" y="2132362"/>
            <a:ext cx="61266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35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481" y="275605"/>
            <a:ext cx="37321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</a:p>
          <a:p>
            <a:pPr marL="0" indent="0">
              <a:buNone/>
            </a:pP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147524" y="-17490"/>
            <a:ext cx="4498313" cy="4044525"/>
            <a:chOff x="7147524" y="-17490"/>
            <a:chExt cx="4498313" cy="4044525"/>
          </a:xfrm>
        </p:grpSpPr>
        <p:sp>
          <p:nvSpPr>
            <p:cNvPr id="19" name="TextBox 18"/>
            <p:cNvSpPr txBox="1"/>
            <p:nvPr/>
          </p:nvSpPr>
          <p:spPr>
            <a:xfrm>
              <a:off x="9245036" y="-1749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47524" y="365770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337739" y="365770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</a:t>
              </a:r>
              <a:endParaRPr lang="ru-RU" dirty="0"/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7470050" y="323488"/>
              <a:ext cx="3867689" cy="3334215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450896" y="698136"/>
            <a:ext cx="43473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i="1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– </a:t>
            </a:r>
            <a:endParaRPr lang="ru-RU" sz="2600" i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  <a:blipFill>
                <a:blip r:embed="rId2"/>
                <a:stretch>
                  <a:fillRect t="-11111" r="-8427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1328080" y="713457"/>
            <a:ext cx="3626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и</a:t>
            </a:r>
            <a:endParaRPr lang="ru-RU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BC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  <a:blipFill>
                <a:blip r:embed="rId3"/>
                <a:stretch>
                  <a:fillRect t="-11111" r="-9581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397803" y="1136930"/>
            <a:ext cx="252101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равнобедренные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7469388" y="1230305"/>
            <a:ext cx="3867689" cy="2428868"/>
            <a:chOff x="5377347" y="3872966"/>
            <a:chExt cx="3867689" cy="2428868"/>
          </a:xfrm>
        </p:grpSpPr>
        <p:sp>
          <p:nvSpPr>
            <p:cNvPr id="49" name="Равнобедренный треугольник 48"/>
            <p:cNvSpPr/>
            <p:nvPr/>
          </p:nvSpPr>
          <p:spPr>
            <a:xfrm>
              <a:off x="5377347" y="4126543"/>
              <a:ext cx="3867689" cy="217529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329735" y="3872966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endParaRPr lang="ru-RU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8608356" y="1414971"/>
            <a:ext cx="1623404" cy="948871"/>
            <a:chOff x="8608356" y="1414971"/>
            <a:chExt cx="1623404" cy="948871"/>
          </a:xfrm>
        </p:grpSpPr>
        <p:cxnSp>
          <p:nvCxnSpPr>
            <p:cNvPr id="54" name="Прямая соединительная линия 53"/>
            <p:cNvCxnSpPr/>
            <p:nvPr/>
          </p:nvCxnSpPr>
          <p:spPr>
            <a:xfrm>
              <a:off x="8608356" y="1414971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flipV="1">
              <a:off x="10053340" y="1417895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8709912" y="2084330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8619912" y="2158983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V="1">
              <a:off x="9951354" y="2090701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9976753" y="2185422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Прямоугольник 34"/>
          <p:cNvSpPr/>
          <p:nvPr/>
        </p:nvSpPr>
        <p:spPr>
          <a:xfrm>
            <a:off x="364619" y="1498152"/>
            <a:ext cx="131638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AD=AC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63481" y="1821002"/>
            <a:ext cx="128112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BD=BC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363481" y="2143635"/>
                <a:ext cx="1338828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AB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481" y="2143635"/>
                <a:ext cx="1338828" cy="492443"/>
              </a:xfrm>
              <a:prstGeom prst="rect">
                <a:avLst/>
              </a:prstGeom>
              <a:blipFill>
                <a:blip r:embed="rId4"/>
                <a:stretch>
                  <a:fillRect l="-8219" t="-12500" r="-6849" b="-3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Прямая соединительная линия 6"/>
          <p:cNvCxnSpPr>
            <a:stCxn id="4" idx="0"/>
            <a:endCxn id="49" idx="3"/>
          </p:cNvCxnSpPr>
          <p:nvPr/>
        </p:nvCxnSpPr>
        <p:spPr>
          <a:xfrm flipH="1">
            <a:off x="9403233" y="323488"/>
            <a:ext cx="662" cy="33356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258109" y="3657703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545386" y="2132362"/>
            <a:ext cx="61266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424066" y="351842"/>
            <a:ext cx="2533227" cy="3586976"/>
            <a:chOff x="853190" y="2138803"/>
            <a:chExt cx="2852853" cy="3586976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853190" y="4423039"/>
              <a:ext cx="2852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V="1">
              <a:off x="3691053" y="2138803"/>
              <a:ext cx="0" cy="35869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Прямоугольник 33"/>
          <p:cNvSpPr/>
          <p:nvPr/>
        </p:nvSpPr>
        <p:spPr>
          <a:xfrm>
            <a:off x="363481" y="2635351"/>
            <a:ext cx="154471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Доказать: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63481" y="3045200"/>
            <a:ext cx="254268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а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26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ADB=</a:t>
            </a:r>
            <a:r>
              <a:rPr lang="en-US" sz="26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ACB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63481" y="3446375"/>
            <a:ext cx="168026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б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DO=OC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Прямая соединительная линия 36"/>
          <p:cNvCxnSpPr>
            <a:endCxn id="31" idx="0"/>
          </p:cNvCxnSpPr>
          <p:nvPr/>
        </p:nvCxnSpPr>
        <p:spPr>
          <a:xfrm>
            <a:off x="7473950" y="3657600"/>
            <a:ext cx="1952635" cy="103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9380996" y="3654278"/>
            <a:ext cx="1952635" cy="103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Дуга 1"/>
          <p:cNvSpPr/>
          <p:nvPr/>
        </p:nvSpPr>
        <p:spPr>
          <a:xfrm>
            <a:off x="7739063" y="2851493"/>
            <a:ext cx="338137" cy="240087"/>
          </a:xfrm>
          <a:prstGeom prst="arc">
            <a:avLst>
              <a:gd name="adj1" fmla="val 17069781"/>
              <a:gd name="adj2" fmla="val 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Дуга 39"/>
          <p:cNvSpPr/>
          <p:nvPr/>
        </p:nvSpPr>
        <p:spPr>
          <a:xfrm rot="16741839">
            <a:off x="10668001" y="2889017"/>
            <a:ext cx="338137" cy="240087"/>
          </a:xfrm>
          <a:prstGeom prst="arc">
            <a:avLst>
              <a:gd name="adj1" fmla="val 17069781"/>
              <a:gd name="adj2" fmla="val 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66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51" grpId="0"/>
      <p:bldP spid="2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45"/>
          <p:cNvSpPr/>
          <p:nvPr/>
        </p:nvSpPr>
        <p:spPr>
          <a:xfrm>
            <a:off x="7473950" y="323850"/>
            <a:ext cx="1930400" cy="3333750"/>
          </a:xfrm>
          <a:custGeom>
            <a:avLst/>
            <a:gdLst>
              <a:gd name="connsiteX0" fmla="*/ 1924050 w 1930400"/>
              <a:gd name="connsiteY0" fmla="*/ 0 h 3333750"/>
              <a:gd name="connsiteX1" fmla="*/ 0 w 1930400"/>
              <a:gd name="connsiteY1" fmla="*/ 3333750 h 3333750"/>
              <a:gd name="connsiteX2" fmla="*/ 1930400 w 1930400"/>
              <a:gd name="connsiteY2" fmla="*/ 1168400 h 3333750"/>
              <a:gd name="connsiteX3" fmla="*/ 1924050 w 1930400"/>
              <a:gd name="connsiteY3" fmla="*/ 0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3333750">
                <a:moveTo>
                  <a:pt x="1924050" y="0"/>
                </a:moveTo>
                <a:lnTo>
                  <a:pt x="0" y="3333750"/>
                </a:lnTo>
                <a:lnTo>
                  <a:pt x="1930400" y="1168400"/>
                </a:lnTo>
                <a:cubicBezTo>
                  <a:pt x="1928283" y="778933"/>
                  <a:pt x="1926167" y="389467"/>
                  <a:pt x="192405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 46"/>
          <p:cNvSpPr/>
          <p:nvPr/>
        </p:nvSpPr>
        <p:spPr>
          <a:xfrm flipH="1">
            <a:off x="9403231" y="323850"/>
            <a:ext cx="1937745" cy="3333750"/>
          </a:xfrm>
          <a:custGeom>
            <a:avLst/>
            <a:gdLst>
              <a:gd name="connsiteX0" fmla="*/ 1924050 w 1930400"/>
              <a:gd name="connsiteY0" fmla="*/ 0 h 3333750"/>
              <a:gd name="connsiteX1" fmla="*/ 0 w 1930400"/>
              <a:gd name="connsiteY1" fmla="*/ 3333750 h 3333750"/>
              <a:gd name="connsiteX2" fmla="*/ 1930400 w 1930400"/>
              <a:gd name="connsiteY2" fmla="*/ 1168400 h 3333750"/>
              <a:gd name="connsiteX3" fmla="*/ 1924050 w 1930400"/>
              <a:gd name="connsiteY3" fmla="*/ 0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3333750">
                <a:moveTo>
                  <a:pt x="1924050" y="0"/>
                </a:moveTo>
                <a:lnTo>
                  <a:pt x="0" y="3333750"/>
                </a:lnTo>
                <a:lnTo>
                  <a:pt x="1930400" y="1168400"/>
                </a:lnTo>
                <a:cubicBezTo>
                  <a:pt x="1928283" y="778933"/>
                  <a:pt x="1926167" y="389467"/>
                  <a:pt x="192405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481" y="275605"/>
            <a:ext cx="37321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</a:p>
          <a:p>
            <a:pPr marL="0" indent="0">
              <a:buNone/>
            </a:pP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147524" y="-17490"/>
            <a:ext cx="4498313" cy="4044525"/>
            <a:chOff x="7147524" y="-17490"/>
            <a:chExt cx="4498313" cy="4044525"/>
          </a:xfrm>
        </p:grpSpPr>
        <p:sp>
          <p:nvSpPr>
            <p:cNvPr id="19" name="TextBox 18"/>
            <p:cNvSpPr txBox="1"/>
            <p:nvPr/>
          </p:nvSpPr>
          <p:spPr>
            <a:xfrm>
              <a:off x="9245036" y="-1749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47524" y="365770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337739" y="365770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</a:t>
              </a:r>
              <a:endParaRPr lang="ru-RU" dirty="0"/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7470050" y="323488"/>
              <a:ext cx="3867689" cy="3334215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450896" y="698136"/>
            <a:ext cx="43473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i="1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– </a:t>
            </a:r>
            <a:endParaRPr lang="ru-RU" sz="2600" i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  <a:blipFill>
                <a:blip r:embed="rId2"/>
                <a:stretch>
                  <a:fillRect t="-11111" r="-8427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1328080" y="713457"/>
            <a:ext cx="3626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и</a:t>
            </a:r>
            <a:endParaRPr lang="ru-RU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BC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  <a:blipFill>
                <a:blip r:embed="rId3"/>
                <a:stretch>
                  <a:fillRect t="-11111" r="-9581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397803" y="1136930"/>
            <a:ext cx="252101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равнобедренные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7469388" y="1230305"/>
            <a:ext cx="3867689" cy="2428868"/>
            <a:chOff x="5377347" y="3872966"/>
            <a:chExt cx="3867689" cy="2428868"/>
          </a:xfrm>
        </p:grpSpPr>
        <p:sp>
          <p:nvSpPr>
            <p:cNvPr id="49" name="Равнобедренный треугольник 48"/>
            <p:cNvSpPr/>
            <p:nvPr/>
          </p:nvSpPr>
          <p:spPr>
            <a:xfrm>
              <a:off x="5377347" y="4126543"/>
              <a:ext cx="3867689" cy="217529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329735" y="3872966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endParaRPr lang="ru-RU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8608356" y="1414971"/>
            <a:ext cx="1623404" cy="948871"/>
            <a:chOff x="8608356" y="1414971"/>
            <a:chExt cx="1623404" cy="948871"/>
          </a:xfrm>
        </p:grpSpPr>
        <p:cxnSp>
          <p:nvCxnSpPr>
            <p:cNvPr id="54" name="Прямая соединительная линия 53"/>
            <p:cNvCxnSpPr/>
            <p:nvPr/>
          </p:nvCxnSpPr>
          <p:spPr>
            <a:xfrm>
              <a:off x="8608356" y="1414971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flipV="1">
              <a:off x="10053340" y="1417895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8709912" y="2084330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8619912" y="2158983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V="1">
              <a:off x="9951354" y="2090701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9976753" y="2185422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Прямоугольник 34"/>
          <p:cNvSpPr/>
          <p:nvPr/>
        </p:nvSpPr>
        <p:spPr>
          <a:xfrm>
            <a:off x="364619" y="1498152"/>
            <a:ext cx="131638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AD=AC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63481" y="1821002"/>
            <a:ext cx="128112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BD=BC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363481" y="2143635"/>
                <a:ext cx="1338828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AB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481" y="2143635"/>
                <a:ext cx="1338828" cy="492443"/>
              </a:xfrm>
              <a:prstGeom prst="rect">
                <a:avLst/>
              </a:prstGeom>
              <a:blipFill>
                <a:blip r:embed="rId4"/>
                <a:stretch>
                  <a:fillRect l="-8219" t="-12500" r="-6849" b="-3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Прямая соединительная линия 6"/>
          <p:cNvCxnSpPr>
            <a:stCxn id="4" idx="0"/>
            <a:endCxn id="49" idx="3"/>
          </p:cNvCxnSpPr>
          <p:nvPr/>
        </p:nvCxnSpPr>
        <p:spPr>
          <a:xfrm flipH="1">
            <a:off x="9403233" y="323488"/>
            <a:ext cx="662" cy="33356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258109" y="3657703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545386" y="2132362"/>
            <a:ext cx="61266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424066" y="351842"/>
            <a:ext cx="2533227" cy="3586976"/>
            <a:chOff x="853190" y="2138803"/>
            <a:chExt cx="2852853" cy="3586976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853190" y="4423039"/>
              <a:ext cx="2852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V="1">
              <a:off x="3691053" y="2138803"/>
              <a:ext cx="0" cy="35869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Прямоугольник 33"/>
          <p:cNvSpPr/>
          <p:nvPr/>
        </p:nvSpPr>
        <p:spPr>
          <a:xfrm>
            <a:off x="363481" y="2635351"/>
            <a:ext cx="154471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Доказать: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63481" y="3446375"/>
            <a:ext cx="168026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б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DO=OC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126223" y="275605"/>
            <a:ext cx="151394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Решение: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Прямоугольник 37"/>
              <p:cNvSpPr/>
              <p:nvPr/>
            </p:nvSpPr>
            <p:spPr>
              <a:xfrm>
                <a:off x="2986083" y="655108"/>
                <a:ext cx="5100692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6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) Рассмотрю </a:t>
                </a:r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ADB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ACB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у них: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083" y="655108"/>
                <a:ext cx="5100692" cy="892552"/>
              </a:xfrm>
              <a:prstGeom prst="rect">
                <a:avLst/>
              </a:prstGeom>
              <a:blipFill>
                <a:blip r:embed="rId5"/>
                <a:stretch>
                  <a:fillRect l="-2151" t="-6122" r="-10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Прямоугольник 39"/>
          <p:cNvSpPr/>
          <p:nvPr/>
        </p:nvSpPr>
        <p:spPr>
          <a:xfrm>
            <a:off x="363481" y="3045200"/>
            <a:ext cx="254268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а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26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ADB=</a:t>
            </a:r>
            <a:r>
              <a:rPr lang="en-US" sz="26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ACB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974555" y="1047684"/>
            <a:ext cx="139974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AD=AC,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223472" y="1040488"/>
            <a:ext cx="128112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DB=BC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948217" y="1433064"/>
            <a:ext cx="293420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AB-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общая сторона.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Прямоугольник 44"/>
              <p:cNvSpPr/>
              <p:nvPr/>
            </p:nvSpPr>
            <p:spPr>
              <a:xfrm>
                <a:off x="2971626" y="1777896"/>
                <a:ext cx="5293372" cy="12926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Значит </a:t>
                </a:r>
                <a14:m>
                  <m:oMath xmlns:m="http://schemas.openxmlformats.org/officeDocument/2006/math">
                    <m:r>
                      <a:rPr lang="ru-RU" sz="2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ADB=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ACB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(по 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III </a:t>
                </a:r>
                <a:endParaRPr lang="ru-RU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ризнаку равенства треугольников),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Прямоугольник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626" y="1777896"/>
                <a:ext cx="5293372" cy="1292662"/>
              </a:xfrm>
              <a:prstGeom prst="rect">
                <a:avLst/>
              </a:prstGeom>
              <a:blipFill>
                <a:blip r:embed="rId6"/>
                <a:stretch>
                  <a:fillRect l="-2071" t="-4717" r="-1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Прямая соединительная линия 51"/>
          <p:cNvCxnSpPr/>
          <p:nvPr/>
        </p:nvCxnSpPr>
        <p:spPr>
          <a:xfrm flipH="1">
            <a:off x="7469388" y="323488"/>
            <a:ext cx="1934507" cy="33356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9403894" y="351842"/>
            <a:ext cx="1951064" cy="33058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7469388" y="1483882"/>
            <a:ext cx="1933845" cy="217529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9403233" y="1483882"/>
            <a:ext cx="1933844" cy="217529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4" idx="0"/>
            <a:endCxn id="49" idx="0"/>
          </p:cNvCxnSpPr>
          <p:nvPr/>
        </p:nvCxnSpPr>
        <p:spPr>
          <a:xfrm flipH="1">
            <a:off x="9403233" y="323488"/>
            <a:ext cx="662" cy="1160394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2964517" y="2466485"/>
            <a:ext cx="441031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ледовательно </a:t>
            </a:r>
            <a:r>
              <a:rPr lang="en-US" sz="26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ADB=</a:t>
            </a:r>
            <a:r>
              <a:rPr lang="en-US" sz="26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ACB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Дуга 57"/>
          <p:cNvSpPr/>
          <p:nvPr/>
        </p:nvSpPr>
        <p:spPr>
          <a:xfrm>
            <a:off x="7739063" y="2851493"/>
            <a:ext cx="338137" cy="240087"/>
          </a:xfrm>
          <a:prstGeom prst="arc">
            <a:avLst>
              <a:gd name="adj1" fmla="val 17069781"/>
              <a:gd name="adj2" fmla="val 0"/>
            </a:avLst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Дуга 58"/>
          <p:cNvSpPr/>
          <p:nvPr/>
        </p:nvSpPr>
        <p:spPr>
          <a:xfrm rot="16741839">
            <a:off x="10668001" y="2889017"/>
            <a:ext cx="338137" cy="240087"/>
          </a:xfrm>
          <a:prstGeom prst="arc">
            <a:avLst>
              <a:gd name="adj1" fmla="val 17069781"/>
              <a:gd name="adj2" fmla="val 0"/>
            </a:avLst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957879" y="2768522"/>
            <a:ext cx="421051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ч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то и требовалось доказать.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415532" y="1040488"/>
            <a:ext cx="148149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по </a:t>
            </a:r>
            <a:r>
              <a:rPr lang="ru-RU" sz="2600" dirty="0" err="1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усл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.)</a:t>
            </a:r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75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38" grpId="0"/>
      <p:bldP spid="42" grpId="0"/>
      <p:bldP spid="43" grpId="0"/>
      <p:bldP spid="44" grpId="0"/>
      <p:bldP spid="45" grpId="0"/>
      <p:bldP spid="57" grpId="0"/>
      <p:bldP spid="58" grpId="0" animBg="1"/>
      <p:bldP spid="59" grpId="0" animBg="1"/>
      <p:bldP spid="60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Прямоугольный треугольник 72"/>
          <p:cNvSpPr/>
          <p:nvPr/>
        </p:nvSpPr>
        <p:spPr>
          <a:xfrm flipH="1">
            <a:off x="7468726" y="307805"/>
            <a:ext cx="1931694" cy="3340018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>
            <a:off x="9410927" y="317686"/>
            <a:ext cx="1921343" cy="3340018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481" y="275605"/>
            <a:ext cx="37321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</a:p>
          <a:p>
            <a:pPr marL="0" indent="0">
              <a:buNone/>
            </a:pP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147524" y="-17490"/>
            <a:ext cx="4498313" cy="4044525"/>
            <a:chOff x="7147524" y="-17490"/>
            <a:chExt cx="4498313" cy="4044525"/>
          </a:xfrm>
        </p:grpSpPr>
        <p:sp>
          <p:nvSpPr>
            <p:cNvPr id="19" name="TextBox 18"/>
            <p:cNvSpPr txBox="1"/>
            <p:nvPr/>
          </p:nvSpPr>
          <p:spPr>
            <a:xfrm>
              <a:off x="9245036" y="-1749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47524" y="365770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337739" y="365770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</a:t>
              </a:r>
              <a:endParaRPr lang="ru-RU" dirty="0"/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7470050" y="323488"/>
              <a:ext cx="3867689" cy="3334215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450896" y="698136"/>
            <a:ext cx="43473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i="1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– </a:t>
            </a:r>
            <a:endParaRPr lang="ru-RU" sz="2600" i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  <a:blipFill>
                <a:blip r:embed="rId2"/>
                <a:stretch>
                  <a:fillRect t="-11111" r="-8427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1328080" y="713457"/>
            <a:ext cx="3626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и</a:t>
            </a:r>
            <a:endParaRPr lang="ru-RU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BC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  <a:blipFill>
                <a:blip r:embed="rId3"/>
                <a:stretch>
                  <a:fillRect t="-11111" r="-9581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397803" y="1136930"/>
            <a:ext cx="252101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равнобедренные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7469388" y="1230305"/>
            <a:ext cx="3867689" cy="2428868"/>
            <a:chOff x="5377347" y="3872966"/>
            <a:chExt cx="3867689" cy="2428868"/>
          </a:xfrm>
        </p:grpSpPr>
        <p:sp>
          <p:nvSpPr>
            <p:cNvPr id="49" name="Равнобедренный треугольник 48"/>
            <p:cNvSpPr/>
            <p:nvPr/>
          </p:nvSpPr>
          <p:spPr>
            <a:xfrm>
              <a:off x="5377347" y="4126543"/>
              <a:ext cx="3867689" cy="217529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329735" y="3872966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endParaRPr lang="ru-RU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8608356" y="1414971"/>
            <a:ext cx="1623404" cy="948871"/>
            <a:chOff x="8608356" y="1414971"/>
            <a:chExt cx="1623404" cy="948871"/>
          </a:xfrm>
        </p:grpSpPr>
        <p:cxnSp>
          <p:nvCxnSpPr>
            <p:cNvPr id="54" name="Прямая соединительная линия 53"/>
            <p:cNvCxnSpPr/>
            <p:nvPr/>
          </p:nvCxnSpPr>
          <p:spPr>
            <a:xfrm>
              <a:off x="8608356" y="1414971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flipV="1">
              <a:off x="10053340" y="1417895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8709912" y="2084330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8619912" y="2158983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V="1">
              <a:off x="9951354" y="2090701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9976753" y="2185422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Прямоугольник 34"/>
          <p:cNvSpPr/>
          <p:nvPr/>
        </p:nvSpPr>
        <p:spPr>
          <a:xfrm>
            <a:off x="364619" y="1498152"/>
            <a:ext cx="131638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AD=AC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63481" y="1821002"/>
            <a:ext cx="128112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BD=BC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363481" y="2143635"/>
                <a:ext cx="1338828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AB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481" y="2143635"/>
                <a:ext cx="1338828" cy="492443"/>
              </a:xfrm>
              <a:prstGeom prst="rect">
                <a:avLst/>
              </a:prstGeom>
              <a:blipFill>
                <a:blip r:embed="rId4"/>
                <a:stretch>
                  <a:fillRect l="-8219" t="-12500" r="-6849" b="-3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Прямая соединительная линия 6"/>
          <p:cNvCxnSpPr>
            <a:stCxn id="4" idx="0"/>
            <a:endCxn id="49" idx="3"/>
          </p:cNvCxnSpPr>
          <p:nvPr/>
        </p:nvCxnSpPr>
        <p:spPr>
          <a:xfrm flipH="1">
            <a:off x="9403233" y="323488"/>
            <a:ext cx="662" cy="33356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258109" y="3657703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545386" y="2132362"/>
            <a:ext cx="61266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424066" y="351842"/>
            <a:ext cx="2533227" cy="3586976"/>
            <a:chOff x="853190" y="2138803"/>
            <a:chExt cx="2852853" cy="3586976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853190" y="4423039"/>
              <a:ext cx="2852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V="1">
              <a:off x="3691053" y="2138803"/>
              <a:ext cx="0" cy="35869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Прямоугольник 33"/>
          <p:cNvSpPr/>
          <p:nvPr/>
        </p:nvSpPr>
        <p:spPr>
          <a:xfrm>
            <a:off x="363481" y="2635351"/>
            <a:ext cx="154471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Доказать: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63481" y="3446375"/>
            <a:ext cx="168026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б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DO=OC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126223" y="275605"/>
            <a:ext cx="151394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Решение: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Прямоугольник 37"/>
              <p:cNvSpPr/>
              <p:nvPr/>
            </p:nvSpPr>
            <p:spPr>
              <a:xfrm>
                <a:off x="2986083" y="655108"/>
                <a:ext cx="5100692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6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) Рассмотрю </a:t>
                </a:r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ADB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ACB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у них: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083" y="655108"/>
                <a:ext cx="5100692" cy="892552"/>
              </a:xfrm>
              <a:prstGeom prst="rect">
                <a:avLst/>
              </a:prstGeom>
              <a:blipFill>
                <a:blip r:embed="rId5"/>
                <a:stretch>
                  <a:fillRect l="-2151" t="-6122" r="-10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Прямоугольник 39"/>
          <p:cNvSpPr/>
          <p:nvPr/>
        </p:nvSpPr>
        <p:spPr>
          <a:xfrm>
            <a:off x="363481" y="3045200"/>
            <a:ext cx="254268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а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26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ADB=</a:t>
            </a:r>
            <a:r>
              <a:rPr lang="en-US" sz="26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ACB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974555" y="1047684"/>
            <a:ext cx="139974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AD=AC,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223472" y="1040488"/>
            <a:ext cx="136447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DB=BC,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948217" y="1433064"/>
            <a:ext cx="293420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AB-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общая сторона.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Прямоугольник 44"/>
              <p:cNvSpPr/>
              <p:nvPr/>
            </p:nvSpPr>
            <p:spPr>
              <a:xfrm>
                <a:off x="2971626" y="1777896"/>
                <a:ext cx="5293372" cy="12926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Значит </a:t>
                </a:r>
                <a14:m>
                  <m:oMath xmlns:m="http://schemas.openxmlformats.org/officeDocument/2006/math">
                    <m:r>
                      <a:rPr lang="ru-RU" sz="2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ADB=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ACB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(по 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III </a:t>
                </a:r>
                <a:endParaRPr lang="ru-RU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ризнаку равенства треугольников),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Прямоугольник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626" y="1777896"/>
                <a:ext cx="5293372" cy="1292662"/>
              </a:xfrm>
              <a:prstGeom prst="rect">
                <a:avLst/>
              </a:prstGeom>
              <a:blipFill>
                <a:blip r:embed="rId6"/>
                <a:stretch>
                  <a:fillRect l="-2071" t="-4717" r="-1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Прямоугольник 56"/>
          <p:cNvSpPr/>
          <p:nvPr/>
        </p:nvSpPr>
        <p:spPr>
          <a:xfrm>
            <a:off x="2964517" y="2466485"/>
            <a:ext cx="441031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следовательно </a:t>
            </a:r>
            <a:r>
              <a:rPr lang="en-US" sz="26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ADB=</a:t>
            </a:r>
            <a:r>
              <a:rPr lang="en-US" sz="26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ACB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957879" y="2768522"/>
            <a:ext cx="421051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ч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то и требовалось доказать.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Прямоугольник 60"/>
              <p:cNvSpPr/>
              <p:nvPr/>
            </p:nvSpPr>
            <p:spPr>
              <a:xfrm>
                <a:off x="2948217" y="3887939"/>
                <a:ext cx="5158400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б) Рассмотрю </a:t>
                </a:r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AOD=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AOC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у них: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1" name="Прямоугольник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217" y="3887939"/>
                <a:ext cx="5158400" cy="892552"/>
              </a:xfrm>
              <a:prstGeom prst="rect">
                <a:avLst/>
              </a:prstGeom>
              <a:blipFill>
                <a:blip r:embed="rId7"/>
                <a:stretch>
                  <a:fillRect l="-2128" t="-6164" r="-10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Прямоугольник 61"/>
          <p:cNvSpPr/>
          <p:nvPr/>
        </p:nvSpPr>
        <p:spPr>
          <a:xfrm>
            <a:off x="89063" y="4353867"/>
            <a:ext cx="269657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AD=AC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(по </a:t>
            </a:r>
            <a:r>
              <a:rPr lang="ru-RU" sz="2600" dirty="0" err="1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усл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.)</a:t>
            </a:r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650672" y="4362880"/>
            <a:ext cx="175400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AO-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общая,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Прямоугольник 68"/>
              <p:cNvSpPr/>
              <p:nvPr/>
            </p:nvSpPr>
            <p:spPr>
              <a:xfrm>
                <a:off x="4292669" y="4362880"/>
                <a:ext cx="5172185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6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∠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DAO=</a:t>
                </a:r>
                <a:r>
                  <a:rPr lang="en-US" sz="26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∠C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AO (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т.к.</a:t>
                </a:r>
                <a:r>
                  <a:rPr lang="ru-RU" sz="26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ADB=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ACB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,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9" name="Прямоугольник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2669" y="4362880"/>
                <a:ext cx="5172185" cy="892552"/>
              </a:xfrm>
              <a:prstGeom prst="rect">
                <a:avLst/>
              </a:prstGeom>
              <a:blipFill>
                <a:blip r:embed="rId8"/>
                <a:stretch>
                  <a:fillRect l="-2120" t="-8219" r="-10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Прямоугольник 69"/>
              <p:cNvSpPr/>
              <p:nvPr/>
            </p:nvSpPr>
            <p:spPr>
              <a:xfrm>
                <a:off x="32539" y="4800143"/>
                <a:ext cx="9270487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6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Значит </a:t>
                </a:r>
                <a14:m>
                  <m:oMath xmlns:m="http://schemas.openxmlformats.org/officeDocument/2006/math">
                    <m:r>
                      <a:rPr lang="ru-RU" sz="2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AOD=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AOC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(по 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 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признаку равенства треугольников)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0" name="Прямоугольник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9" y="4800143"/>
                <a:ext cx="9270487" cy="892552"/>
              </a:xfrm>
              <a:prstGeom prst="rect">
                <a:avLst/>
              </a:prstGeom>
              <a:blipFill>
                <a:blip r:embed="rId9"/>
                <a:stretch>
                  <a:fillRect l="-1183" t="-6803" r="-1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Прямоугольник 70"/>
          <p:cNvSpPr/>
          <p:nvPr/>
        </p:nvSpPr>
        <p:spPr>
          <a:xfrm>
            <a:off x="32539" y="5145001"/>
            <a:ext cx="352545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следовательно </a:t>
            </a:r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DO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=OC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3406946" y="5136603"/>
            <a:ext cx="4127155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что и требовалось доказать.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H="1">
            <a:off x="7469388" y="323488"/>
            <a:ext cx="1934507" cy="33356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9403894" y="351842"/>
            <a:ext cx="1951064" cy="33058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>
            <a:endCxn id="31" idx="0"/>
          </p:cNvCxnSpPr>
          <p:nvPr/>
        </p:nvCxnSpPr>
        <p:spPr>
          <a:xfrm>
            <a:off x="9406358" y="351842"/>
            <a:ext cx="0" cy="330586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Дуга 11"/>
          <p:cNvSpPr/>
          <p:nvPr/>
        </p:nvSpPr>
        <p:spPr>
          <a:xfrm rot="6525389">
            <a:off x="9193465" y="155640"/>
            <a:ext cx="472800" cy="561609"/>
          </a:xfrm>
          <a:prstGeom prst="arc">
            <a:avLst>
              <a:gd name="adj1" fmla="val 18555107"/>
              <a:gd name="adj2" fmla="val 20588738"/>
            </a:avLst>
          </a:prstGeom>
          <a:solidFill>
            <a:srgbClr val="FFC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Дуга 76"/>
          <p:cNvSpPr/>
          <p:nvPr/>
        </p:nvSpPr>
        <p:spPr>
          <a:xfrm rot="8386408">
            <a:off x="9153984" y="101723"/>
            <a:ext cx="472800" cy="561609"/>
          </a:xfrm>
          <a:prstGeom prst="arc">
            <a:avLst>
              <a:gd name="adj1" fmla="val 18555107"/>
              <a:gd name="adj2" fmla="val 20588738"/>
            </a:avLst>
          </a:prstGeom>
          <a:solidFill>
            <a:srgbClr val="FFC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7473950" y="3657600"/>
            <a:ext cx="1952635" cy="103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9380996" y="3654278"/>
            <a:ext cx="1952635" cy="103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13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3" grpId="1" animBg="1"/>
      <p:bldP spid="2" grpId="0" animBg="1"/>
      <p:bldP spid="2" grpId="1" animBg="1"/>
      <p:bldP spid="61" grpId="0"/>
      <p:bldP spid="62" grpId="0"/>
      <p:bldP spid="63" grpId="0"/>
      <p:bldP spid="69" grpId="0"/>
      <p:bldP spid="70" grpId="0"/>
      <p:bldP spid="70" grpId="1"/>
      <p:bldP spid="71" grpId="0"/>
      <p:bldP spid="72" grpId="0"/>
      <p:bldP spid="12" grpId="0" animBg="1"/>
      <p:bldP spid="7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481" y="275605"/>
            <a:ext cx="37321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</a:p>
          <a:p>
            <a:pPr marL="0" indent="0">
              <a:buNone/>
            </a:pP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147524" y="-17490"/>
            <a:ext cx="4498313" cy="4044525"/>
            <a:chOff x="7147524" y="-17490"/>
            <a:chExt cx="4498313" cy="4044525"/>
          </a:xfrm>
        </p:grpSpPr>
        <p:sp>
          <p:nvSpPr>
            <p:cNvPr id="19" name="TextBox 18"/>
            <p:cNvSpPr txBox="1"/>
            <p:nvPr/>
          </p:nvSpPr>
          <p:spPr>
            <a:xfrm>
              <a:off x="9245036" y="-1749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47524" y="365770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337739" y="365770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</a:t>
              </a:r>
              <a:endParaRPr lang="ru-RU" dirty="0"/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7470050" y="323488"/>
              <a:ext cx="3867689" cy="3334215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450896" y="698136"/>
            <a:ext cx="43473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i="1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– </a:t>
            </a:r>
            <a:endParaRPr lang="ru-RU" sz="2600" i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15" y="726711"/>
                <a:ext cx="1087157" cy="492443"/>
              </a:xfrm>
              <a:prstGeom prst="rect">
                <a:avLst/>
              </a:prstGeom>
              <a:blipFill>
                <a:blip r:embed="rId2"/>
                <a:stretch>
                  <a:fillRect t="-11111" r="-8427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1328080" y="713457"/>
            <a:ext cx="3626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и</a:t>
            </a:r>
            <a:endParaRPr lang="ru-RU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BC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575" y="713456"/>
                <a:ext cx="1015021" cy="492443"/>
              </a:xfrm>
              <a:prstGeom prst="rect">
                <a:avLst/>
              </a:prstGeom>
              <a:blipFill>
                <a:blip r:embed="rId3"/>
                <a:stretch>
                  <a:fillRect t="-11111" r="-9581" b="-308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397803" y="1136930"/>
            <a:ext cx="252101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равнобедренные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7469388" y="1230305"/>
            <a:ext cx="3867689" cy="2428868"/>
            <a:chOff x="5377347" y="3872966"/>
            <a:chExt cx="3867689" cy="2428868"/>
          </a:xfrm>
        </p:grpSpPr>
        <p:sp>
          <p:nvSpPr>
            <p:cNvPr id="49" name="Равнобедренный треугольник 48"/>
            <p:cNvSpPr/>
            <p:nvPr/>
          </p:nvSpPr>
          <p:spPr>
            <a:xfrm>
              <a:off x="5377347" y="4126543"/>
              <a:ext cx="3867689" cy="217529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329735" y="3872966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endParaRPr lang="ru-RU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8608356" y="1414971"/>
            <a:ext cx="1623404" cy="948871"/>
            <a:chOff x="8608356" y="1414971"/>
            <a:chExt cx="1623404" cy="948871"/>
          </a:xfrm>
        </p:grpSpPr>
        <p:cxnSp>
          <p:nvCxnSpPr>
            <p:cNvPr id="54" name="Прямая соединительная линия 53"/>
            <p:cNvCxnSpPr/>
            <p:nvPr/>
          </p:nvCxnSpPr>
          <p:spPr>
            <a:xfrm>
              <a:off x="8608356" y="1414971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flipV="1">
              <a:off x="10053340" y="1417895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8709912" y="2084330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8619912" y="2158983"/>
              <a:ext cx="180000" cy="18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V="1">
              <a:off x="9951354" y="2090701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9976753" y="2185422"/>
              <a:ext cx="178420" cy="178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Прямоугольник 34"/>
          <p:cNvSpPr/>
          <p:nvPr/>
        </p:nvSpPr>
        <p:spPr>
          <a:xfrm>
            <a:off x="364619" y="1498152"/>
            <a:ext cx="131638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AD=AC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63481" y="1821002"/>
            <a:ext cx="128112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BD=BC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363481" y="2143635"/>
                <a:ext cx="1338828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AB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DC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481" y="2143635"/>
                <a:ext cx="1338828" cy="492443"/>
              </a:xfrm>
              <a:prstGeom prst="rect">
                <a:avLst/>
              </a:prstGeom>
              <a:blipFill>
                <a:blip r:embed="rId4"/>
                <a:stretch>
                  <a:fillRect l="-8219" t="-12500" r="-6849" b="-3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Прямая соединительная линия 6"/>
          <p:cNvCxnSpPr>
            <a:stCxn id="4" idx="0"/>
            <a:endCxn id="49" idx="3"/>
          </p:cNvCxnSpPr>
          <p:nvPr/>
        </p:nvCxnSpPr>
        <p:spPr>
          <a:xfrm flipH="1">
            <a:off x="9403233" y="323488"/>
            <a:ext cx="662" cy="33356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258109" y="3657703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545386" y="2132362"/>
            <a:ext cx="61266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424066" y="351842"/>
            <a:ext cx="2533227" cy="3586976"/>
            <a:chOff x="853190" y="2138803"/>
            <a:chExt cx="2852853" cy="3586976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853190" y="4423039"/>
              <a:ext cx="2852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V="1">
              <a:off x="3691053" y="2138803"/>
              <a:ext cx="0" cy="35869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Прямоугольник 33"/>
          <p:cNvSpPr/>
          <p:nvPr/>
        </p:nvSpPr>
        <p:spPr>
          <a:xfrm>
            <a:off x="363481" y="2635351"/>
            <a:ext cx="154471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Доказать: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63481" y="3446375"/>
            <a:ext cx="168026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б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DO=OC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126223" y="275605"/>
            <a:ext cx="151394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Решение: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Прямоугольник 37"/>
              <p:cNvSpPr/>
              <p:nvPr/>
            </p:nvSpPr>
            <p:spPr>
              <a:xfrm>
                <a:off x="2986083" y="655108"/>
                <a:ext cx="5100692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6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) Рассмотрю </a:t>
                </a:r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ADB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ACB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у них: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083" y="655108"/>
                <a:ext cx="5100692" cy="892552"/>
              </a:xfrm>
              <a:prstGeom prst="rect">
                <a:avLst/>
              </a:prstGeom>
              <a:blipFill>
                <a:blip r:embed="rId5"/>
                <a:stretch>
                  <a:fillRect l="-2151" t="-6122" r="-10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Прямоугольник 39"/>
          <p:cNvSpPr/>
          <p:nvPr/>
        </p:nvSpPr>
        <p:spPr>
          <a:xfrm>
            <a:off x="363481" y="3045200"/>
            <a:ext cx="254268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а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26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ADB=</a:t>
            </a:r>
            <a:r>
              <a:rPr lang="en-US" sz="26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ACB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974555" y="1047684"/>
            <a:ext cx="139974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AD=AC,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223472" y="1040488"/>
            <a:ext cx="136447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DB=BC,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948217" y="1433064"/>
            <a:ext cx="293420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AB-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общая сторона.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Прямоугольник 44"/>
              <p:cNvSpPr/>
              <p:nvPr/>
            </p:nvSpPr>
            <p:spPr>
              <a:xfrm>
                <a:off x="2971626" y="1777896"/>
                <a:ext cx="5293372" cy="12926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Значит </a:t>
                </a:r>
                <a14:m>
                  <m:oMath xmlns:m="http://schemas.openxmlformats.org/officeDocument/2006/math">
                    <m:r>
                      <a:rPr lang="ru-RU" sz="2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ADB=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ACB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(по 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III </a:t>
                </a:r>
                <a:endParaRPr lang="ru-RU" sz="2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ризнаку равенства треугольников),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Прямоугольник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626" y="1777896"/>
                <a:ext cx="5293372" cy="1292662"/>
              </a:xfrm>
              <a:prstGeom prst="rect">
                <a:avLst/>
              </a:prstGeom>
              <a:blipFill>
                <a:blip r:embed="rId6"/>
                <a:stretch>
                  <a:fillRect l="-2071" t="-4717" r="-1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Прямоугольник 56"/>
          <p:cNvSpPr/>
          <p:nvPr/>
        </p:nvSpPr>
        <p:spPr>
          <a:xfrm>
            <a:off x="2964517" y="2466485"/>
            <a:ext cx="441031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следовательно </a:t>
            </a:r>
            <a:r>
              <a:rPr lang="en-US" sz="26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ADB=</a:t>
            </a:r>
            <a:r>
              <a:rPr lang="en-US" sz="26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∠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ACB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957879" y="2768522"/>
            <a:ext cx="421051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ч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то и требовалось доказать.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Прямоугольник 60"/>
              <p:cNvSpPr/>
              <p:nvPr/>
            </p:nvSpPr>
            <p:spPr>
              <a:xfrm>
                <a:off x="2948217" y="3887939"/>
                <a:ext cx="5158400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б) Рассмотрю </a:t>
                </a:r>
                <a14:m>
                  <m:oMath xmlns:m="http://schemas.openxmlformats.org/officeDocument/2006/math">
                    <m:r>
                      <a:rPr lang="ru-RU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AOD=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AOC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у них: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1" name="Прямоугольник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217" y="3887939"/>
                <a:ext cx="5158400" cy="892552"/>
              </a:xfrm>
              <a:prstGeom prst="rect">
                <a:avLst/>
              </a:prstGeom>
              <a:blipFill>
                <a:blip r:embed="rId7"/>
                <a:stretch>
                  <a:fillRect l="-2128" t="-6164" r="-10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Прямоугольник 61"/>
          <p:cNvSpPr/>
          <p:nvPr/>
        </p:nvSpPr>
        <p:spPr>
          <a:xfrm>
            <a:off x="89063" y="4353867"/>
            <a:ext cx="269657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AD=AC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(по </a:t>
            </a:r>
            <a:r>
              <a:rPr lang="ru-RU" sz="2600" dirty="0" err="1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усл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.)</a:t>
            </a:r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650672" y="4362880"/>
            <a:ext cx="175400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AO-</a:t>
            </a:r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общая,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Прямоугольник 68"/>
              <p:cNvSpPr/>
              <p:nvPr/>
            </p:nvSpPr>
            <p:spPr>
              <a:xfrm>
                <a:off x="4292669" y="4362880"/>
                <a:ext cx="5172185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6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∠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DAO=</a:t>
                </a:r>
                <a:r>
                  <a:rPr lang="en-US" sz="26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∠C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AO (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т.к.</a:t>
                </a:r>
                <a:r>
                  <a:rPr lang="ru-RU" sz="26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ADB=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ACB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,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9" name="Прямоугольник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2669" y="4362880"/>
                <a:ext cx="5172185" cy="892552"/>
              </a:xfrm>
              <a:prstGeom prst="rect">
                <a:avLst/>
              </a:prstGeom>
              <a:blipFill>
                <a:blip r:embed="rId8"/>
                <a:stretch>
                  <a:fillRect l="-2120" t="-8219" r="-10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Прямоугольник 69"/>
              <p:cNvSpPr/>
              <p:nvPr/>
            </p:nvSpPr>
            <p:spPr>
              <a:xfrm>
                <a:off x="32539" y="4800143"/>
                <a:ext cx="9270487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6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Значит </a:t>
                </a:r>
                <a14:m>
                  <m:oMath xmlns:m="http://schemas.openxmlformats.org/officeDocument/2006/math">
                    <m:r>
                      <a:rPr lang="ru-RU" sz="2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AOD=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AOC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(по 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 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признаку равенства треугольников)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ru-RU" sz="26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0" name="Прямоугольник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9" y="4800143"/>
                <a:ext cx="9270487" cy="892552"/>
              </a:xfrm>
              <a:prstGeom prst="rect">
                <a:avLst/>
              </a:prstGeom>
              <a:blipFill>
                <a:blip r:embed="rId9"/>
                <a:stretch>
                  <a:fillRect l="-1183" t="-6803" r="-1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Прямоугольник 70"/>
          <p:cNvSpPr/>
          <p:nvPr/>
        </p:nvSpPr>
        <p:spPr>
          <a:xfrm>
            <a:off x="32539" y="5145001"/>
            <a:ext cx="352545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следовательно </a:t>
            </a:r>
            <a:r>
              <a:rPr lang="en-US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DO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=OC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3406946" y="5136603"/>
            <a:ext cx="4127155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что и требовалось доказать.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535</Words>
  <Application>Microsoft Office PowerPoint</Application>
  <PresentationFormat>Широкоэкранный</PresentationFormat>
  <Paragraphs>208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DS Moster</vt:lpstr>
      <vt:lpstr>Sprite Graffiti Shadow</vt:lpstr>
      <vt:lpstr>Times New Roman</vt:lpstr>
      <vt:lpstr>Тема Office</vt:lpstr>
      <vt:lpstr>№ 142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 141</dc:title>
  <dc:creator>admn</dc:creator>
  <cp:lastModifiedBy>admn</cp:lastModifiedBy>
  <cp:revision>45</cp:revision>
  <dcterms:created xsi:type="dcterms:W3CDTF">2015-11-17T19:37:51Z</dcterms:created>
  <dcterms:modified xsi:type="dcterms:W3CDTF">2015-11-26T17:35:54Z</dcterms:modified>
</cp:coreProperties>
</file>