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87" r:id="rId6"/>
    <p:sldId id="259" r:id="rId7"/>
    <p:sldId id="261" r:id="rId8"/>
    <p:sldId id="260" r:id="rId9"/>
    <p:sldId id="262" r:id="rId10"/>
    <p:sldId id="266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98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8" r:id="rId35"/>
    <p:sldId id="289" r:id="rId36"/>
    <p:sldId id="29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E8351C-4A66-40FA-968A-4C1BECE7AD72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A1EBC4-E30D-492C-B075-D7A759A4EF12}">
      <dgm:prSet phldrT="[Текст]" custT="1"/>
      <dgm:spPr/>
      <dgm:t>
        <a:bodyPr/>
        <a:lstStyle/>
        <a:p>
          <a:r>
            <a:rPr lang="ru-RU" sz="2400" dirty="0" smtClean="0"/>
            <a:t>Россия</a:t>
          </a:r>
          <a:endParaRPr lang="ru-RU" sz="2400" dirty="0"/>
        </a:p>
      </dgm:t>
    </dgm:pt>
    <dgm:pt modelId="{93872857-F671-4E01-8486-5FE14A376664}" type="parTrans" cxnId="{D99EC504-D866-4C44-A072-AB7D93A79F0C}">
      <dgm:prSet/>
      <dgm:spPr/>
      <dgm:t>
        <a:bodyPr/>
        <a:lstStyle/>
        <a:p>
          <a:endParaRPr lang="ru-RU"/>
        </a:p>
      </dgm:t>
    </dgm:pt>
    <dgm:pt modelId="{C1C5E885-A86A-4345-9CB9-2FDF036A03FE}" type="sibTrans" cxnId="{D99EC504-D866-4C44-A072-AB7D93A79F0C}">
      <dgm:prSet/>
      <dgm:spPr/>
      <dgm:t>
        <a:bodyPr/>
        <a:lstStyle/>
        <a:p>
          <a:endParaRPr lang="ru-RU"/>
        </a:p>
      </dgm:t>
    </dgm:pt>
    <dgm:pt modelId="{64C1E3AA-55F7-4A76-81A7-70DD78D69093}">
      <dgm:prSet phldrT="[Текст]" custT="1"/>
      <dgm:spPr/>
      <dgm:t>
        <a:bodyPr/>
        <a:lstStyle/>
        <a:p>
          <a:r>
            <a:rPr lang="ru-RU" sz="2400" dirty="0" smtClean="0"/>
            <a:t>Пруссия</a:t>
          </a:r>
          <a:endParaRPr lang="ru-RU" sz="2400" dirty="0"/>
        </a:p>
      </dgm:t>
    </dgm:pt>
    <dgm:pt modelId="{097ECA0B-DD8E-40FB-A17E-E6DF589B94B2}" type="parTrans" cxnId="{A0B2800F-31C6-4EF6-AE21-6940D10AB771}">
      <dgm:prSet/>
      <dgm:spPr/>
      <dgm:t>
        <a:bodyPr/>
        <a:lstStyle/>
        <a:p>
          <a:endParaRPr lang="ru-RU"/>
        </a:p>
      </dgm:t>
    </dgm:pt>
    <dgm:pt modelId="{DADFE56D-19CE-433A-AA54-BA33C08D0D1D}" type="sibTrans" cxnId="{A0B2800F-31C6-4EF6-AE21-6940D10AB771}">
      <dgm:prSet/>
      <dgm:spPr/>
      <dgm:t>
        <a:bodyPr/>
        <a:lstStyle/>
        <a:p>
          <a:endParaRPr lang="ru-RU"/>
        </a:p>
      </dgm:t>
    </dgm:pt>
    <dgm:pt modelId="{B01B9688-BE20-4877-9525-01C431AC4F3E}">
      <dgm:prSet phldrT="[Текст]" custT="1"/>
      <dgm:spPr/>
      <dgm:t>
        <a:bodyPr/>
        <a:lstStyle/>
        <a:p>
          <a:r>
            <a:rPr lang="ru-RU" sz="2400" dirty="0" smtClean="0"/>
            <a:t>Пруссия</a:t>
          </a:r>
          <a:endParaRPr lang="ru-RU" sz="2400" dirty="0"/>
        </a:p>
      </dgm:t>
    </dgm:pt>
    <dgm:pt modelId="{5933D7EB-1740-4F77-BEAD-828DB10BF297}" type="parTrans" cxnId="{58902662-1574-4EFE-8A83-EA8945AB9418}">
      <dgm:prSet/>
      <dgm:spPr/>
      <dgm:t>
        <a:bodyPr/>
        <a:lstStyle/>
        <a:p>
          <a:endParaRPr lang="ru-RU"/>
        </a:p>
      </dgm:t>
    </dgm:pt>
    <dgm:pt modelId="{CDEE7998-9D01-49B4-8454-87B2C04F6206}" type="sibTrans" cxnId="{58902662-1574-4EFE-8A83-EA8945AB9418}">
      <dgm:prSet/>
      <dgm:spPr/>
      <dgm:t>
        <a:bodyPr/>
        <a:lstStyle/>
        <a:p>
          <a:endParaRPr lang="ru-RU"/>
        </a:p>
      </dgm:t>
    </dgm:pt>
    <dgm:pt modelId="{5208AA3E-89C0-494C-A773-22D7922C4114}">
      <dgm:prSet phldrT="[Текст]" custT="1"/>
      <dgm:spPr/>
      <dgm:t>
        <a:bodyPr/>
        <a:lstStyle/>
        <a:p>
          <a:r>
            <a:rPr lang="ru-RU" sz="2400" dirty="0" smtClean="0"/>
            <a:t>Швеция</a:t>
          </a:r>
          <a:endParaRPr lang="ru-RU" sz="2400" dirty="0"/>
        </a:p>
      </dgm:t>
    </dgm:pt>
    <dgm:pt modelId="{C256B4FA-8CB3-466F-A4EC-31B9F39B5579}" type="parTrans" cxnId="{ADDDCDE8-2D0A-460C-90D1-E413AE6FF50C}">
      <dgm:prSet/>
      <dgm:spPr/>
      <dgm:t>
        <a:bodyPr/>
        <a:lstStyle/>
        <a:p>
          <a:endParaRPr lang="ru-RU"/>
        </a:p>
      </dgm:t>
    </dgm:pt>
    <dgm:pt modelId="{D2EA993D-157E-4F65-AD46-FA8C49148A17}" type="sibTrans" cxnId="{ADDDCDE8-2D0A-460C-90D1-E413AE6FF50C}">
      <dgm:prSet/>
      <dgm:spPr/>
      <dgm:t>
        <a:bodyPr/>
        <a:lstStyle/>
        <a:p>
          <a:endParaRPr lang="ru-RU"/>
        </a:p>
      </dgm:t>
    </dgm:pt>
    <dgm:pt modelId="{3D56D7E2-A9D2-4E01-9F74-6D3EC5AE9159}">
      <dgm:prSet phldrT="[Текст]" custT="1"/>
      <dgm:spPr/>
      <dgm:t>
        <a:bodyPr/>
        <a:lstStyle/>
        <a:p>
          <a:r>
            <a:rPr lang="ru-RU" sz="2400" dirty="0" smtClean="0"/>
            <a:t>Англия</a:t>
          </a:r>
          <a:endParaRPr lang="ru-RU" sz="2400" dirty="0"/>
        </a:p>
      </dgm:t>
    </dgm:pt>
    <dgm:pt modelId="{85FA313A-8F8F-4A88-B2E2-BCFD2A762074}" type="parTrans" cxnId="{6F6EC7DC-A7AD-4D9F-8308-F967483845C7}">
      <dgm:prSet/>
      <dgm:spPr/>
      <dgm:t>
        <a:bodyPr/>
        <a:lstStyle/>
        <a:p>
          <a:endParaRPr lang="ru-RU"/>
        </a:p>
      </dgm:t>
    </dgm:pt>
    <dgm:pt modelId="{3C627AA6-3B18-452D-A157-4A586A588373}" type="sibTrans" cxnId="{6F6EC7DC-A7AD-4D9F-8308-F967483845C7}">
      <dgm:prSet/>
      <dgm:spPr/>
      <dgm:t>
        <a:bodyPr/>
        <a:lstStyle/>
        <a:p>
          <a:endParaRPr lang="ru-RU"/>
        </a:p>
      </dgm:t>
    </dgm:pt>
    <dgm:pt modelId="{87C540B1-49BA-4EDA-BC87-668681217876}" type="pres">
      <dgm:prSet presAssocID="{9EE8351C-4A66-40FA-968A-4C1BECE7AD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E9BC4-4C30-45A3-AD0A-3A33F55FA183}" type="pres">
      <dgm:prSet presAssocID="{9EE8351C-4A66-40FA-968A-4C1BECE7AD72}" presName="cycle" presStyleCnt="0"/>
      <dgm:spPr/>
    </dgm:pt>
    <dgm:pt modelId="{654CFADE-3911-45B6-8282-0D7F3138E66D}" type="pres">
      <dgm:prSet presAssocID="{08A1EBC4-E30D-492C-B075-D7A759A4EF12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026F9-1A63-4702-BF02-7D345EC6F3B7}" type="pres">
      <dgm:prSet presAssocID="{C1C5E885-A86A-4345-9CB9-2FDF036A03FE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945856BE-7190-4501-AFAB-973D16BFC59C}" type="pres">
      <dgm:prSet presAssocID="{64C1E3AA-55F7-4A76-81A7-70DD78D69093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1456B-2C8E-4CA2-8B64-CE7AF0AC14FE}" type="pres">
      <dgm:prSet presAssocID="{B01B9688-BE20-4877-9525-01C431AC4F3E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C238C-BDA9-4657-BC7B-E95EC4472EF8}" type="pres">
      <dgm:prSet presAssocID="{5208AA3E-89C0-494C-A773-22D7922C4114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2985D-7698-4BF3-815B-4E004B67C13B}" type="pres">
      <dgm:prSet presAssocID="{3D56D7E2-A9D2-4E01-9F74-6D3EC5AE9159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9EC504-D866-4C44-A072-AB7D93A79F0C}" srcId="{9EE8351C-4A66-40FA-968A-4C1BECE7AD72}" destId="{08A1EBC4-E30D-492C-B075-D7A759A4EF12}" srcOrd="0" destOrd="0" parTransId="{93872857-F671-4E01-8486-5FE14A376664}" sibTransId="{C1C5E885-A86A-4345-9CB9-2FDF036A03FE}"/>
    <dgm:cxn modelId="{6FCAB2CE-738D-4BD3-AF0B-68C767A3FD8A}" type="presOf" srcId="{08A1EBC4-E30D-492C-B075-D7A759A4EF12}" destId="{654CFADE-3911-45B6-8282-0D7F3138E66D}" srcOrd="0" destOrd="0" presId="urn:microsoft.com/office/officeart/2005/8/layout/cycle3"/>
    <dgm:cxn modelId="{A0B2800F-31C6-4EF6-AE21-6940D10AB771}" srcId="{9EE8351C-4A66-40FA-968A-4C1BECE7AD72}" destId="{64C1E3AA-55F7-4A76-81A7-70DD78D69093}" srcOrd="1" destOrd="0" parTransId="{097ECA0B-DD8E-40FB-A17E-E6DF589B94B2}" sibTransId="{DADFE56D-19CE-433A-AA54-BA33C08D0D1D}"/>
    <dgm:cxn modelId="{16937013-5BCC-42F3-9080-F9738CB81FBA}" type="presOf" srcId="{5208AA3E-89C0-494C-A773-22D7922C4114}" destId="{CDEC238C-BDA9-4657-BC7B-E95EC4472EF8}" srcOrd="0" destOrd="0" presId="urn:microsoft.com/office/officeart/2005/8/layout/cycle3"/>
    <dgm:cxn modelId="{ADDDCDE8-2D0A-460C-90D1-E413AE6FF50C}" srcId="{9EE8351C-4A66-40FA-968A-4C1BECE7AD72}" destId="{5208AA3E-89C0-494C-A773-22D7922C4114}" srcOrd="3" destOrd="0" parTransId="{C256B4FA-8CB3-466F-A4EC-31B9F39B5579}" sibTransId="{D2EA993D-157E-4F65-AD46-FA8C49148A17}"/>
    <dgm:cxn modelId="{DB9C4ED7-AE77-4C82-88D2-F255E70168D8}" type="presOf" srcId="{64C1E3AA-55F7-4A76-81A7-70DD78D69093}" destId="{945856BE-7190-4501-AFAB-973D16BFC59C}" srcOrd="0" destOrd="0" presId="urn:microsoft.com/office/officeart/2005/8/layout/cycle3"/>
    <dgm:cxn modelId="{5FA4F108-88E6-49A0-B1FF-37C6A3695A1B}" type="presOf" srcId="{9EE8351C-4A66-40FA-968A-4C1BECE7AD72}" destId="{87C540B1-49BA-4EDA-BC87-668681217876}" srcOrd="0" destOrd="0" presId="urn:microsoft.com/office/officeart/2005/8/layout/cycle3"/>
    <dgm:cxn modelId="{58902662-1574-4EFE-8A83-EA8945AB9418}" srcId="{9EE8351C-4A66-40FA-968A-4C1BECE7AD72}" destId="{B01B9688-BE20-4877-9525-01C431AC4F3E}" srcOrd="2" destOrd="0" parTransId="{5933D7EB-1740-4F77-BEAD-828DB10BF297}" sibTransId="{CDEE7998-9D01-49B4-8454-87B2C04F6206}"/>
    <dgm:cxn modelId="{6F6EC7DC-A7AD-4D9F-8308-F967483845C7}" srcId="{9EE8351C-4A66-40FA-968A-4C1BECE7AD72}" destId="{3D56D7E2-A9D2-4E01-9F74-6D3EC5AE9159}" srcOrd="4" destOrd="0" parTransId="{85FA313A-8F8F-4A88-B2E2-BCFD2A762074}" sibTransId="{3C627AA6-3B18-452D-A157-4A586A588373}"/>
    <dgm:cxn modelId="{107CB6CF-11A0-4B82-A4BA-661B5114610F}" type="presOf" srcId="{3D56D7E2-A9D2-4E01-9F74-6D3EC5AE9159}" destId="{0BD2985D-7698-4BF3-815B-4E004B67C13B}" srcOrd="0" destOrd="0" presId="urn:microsoft.com/office/officeart/2005/8/layout/cycle3"/>
    <dgm:cxn modelId="{20C305B9-61B2-44DC-ACE4-C56BC7F5924F}" type="presOf" srcId="{B01B9688-BE20-4877-9525-01C431AC4F3E}" destId="{0281456B-2C8E-4CA2-8B64-CE7AF0AC14FE}" srcOrd="0" destOrd="0" presId="urn:microsoft.com/office/officeart/2005/8/layout/cycle3"/>
    <dgm:cxn modelId="{2BE6C0E9-5A88-4239-8D1B-1F836D3D6BEF}" type="presOf" srcId="{C1C5E885-A86A-4345-9CB9-2FDF036A03FE}" destId="{015026F9-1A63-4702-BF02-7D345EC6F3B7}" srcOrd="0" destOrd="0" presId="urn:microsoft.com/office/officeart/2005/8/layout/cycle3"/>
    <dgm:cxn modelId="{AB065F3D-9225-4A33-9223-D57B37AA27A1}" type="presParOf" srcId="{87C540B1-49BA-4EDA-BC87-668681217876}" destId="{4AFE9BC4-4C30-45A3-AD0A-3A33F55FA183}" srcOrd="0" destOrd="0" presId="urn:microsoft.com/office/officeart/2005/8/layout/cycle3"/>
    <dgm:cxn modelId="{169ED403-999D-4842-8BE6-F2775B8C23FA}" type="presParOf" srcId="{4AFE9BC4-4C30-45A3-AD0A-3A33F55FA183}" destId="{654CFADE-3911-45B6-8282-0D7F3138E66D}" srcOrd="0" destOrd="0" presId="urn:microsoft.com/office/officeart/2005/8/layout/cycle3"/>
    <dgm:cxn modelId="{E89598E9-F6A8-4BFB-814C-0C7CFBBE9238}" type="presParOf" srcId="{4AFE9BC4-4C30-45A3-AD0A-3A33F55FA183}" destId="{015026F9-1A63-4702-BF02-7D345EC6F3B7}" srcOrd="1" destOrd="0" presId="urn:microsoft.com/office/officeart/2005/8/layout/cycle3"/>
    <dgm:cxn modelId="{749BDC63-FDC1-4C10-9893-36523964F5C9}" type="presParOf" srcId="{4AFE9BC4-4C30-45A3-AD0A-3A33F55FA183}" destId="{945856BE-7190-4501-AFAB-973D16BFC59C}" srcOrd="2" destOrd="0" presId="urn:microsoft.com/office/officeart/2005/8/layout/cycle3"/>
    <dgm:cxn modelId="{FD39797B-4136-4BA1-80B2-29C21565D876}" type="presParOf" srcId="{4AFE9BC4-4C30-45A3-AD0A-3A33F55FA183}" destId="{0281456B-2C8E-4CA2-8B64-CE7AF0AC14FE}" srcOrd="3" destOrd="0" presId="urn:microsoft.com/office/officeart/2005/8/layout/cycle3"/>
    <dgm:cxn modelId="{C737BA0A-8001-448E-B562-C156ABFD55D5}" type="presParOf" srcId="{4AFE9BC4-4C30-45A3-AD0A-3A33F55FA183}" destId="{CDEC238C-BDA9-4657-BC7B-E95EC4472EF8}" srcOrd="4" destOrd="0" presId="urn:microsoft.com/office/officeart/2005/8/layout/cycle3"/>
    <dgm:cxn modelId="{CB5841F0-9531-4DBC-8421-5AE5BC01AB63}" type="presParOf" srcId="{4AFE9BC4-4C30-45A3-AD0A-3A33F55FA183}" destId="{0BD2985D-7698-4BF3-815B-4E004B67C13B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026F9-1A63-4702-BF02-7D345EC6F3B7}">
      <dsp:nvSpPr>
        <dsp:cNvPr id="0" name=""/>
        <dsp:cNvSpPr/>
      </dsp:nvSpPr>
      <dsp:spPr>
        <a:xfrm>
          <a:off x="677979" y="-27136"/>
          <a:ext cx="4740041" cy="4740041"/>
        </a:xfrm>
        <a:prstGeom prst="circularArrow">
          <a:avLst>
            <a:gd name="adj1" fmla="val 5544"/>
            <a:gd name="adj2" fmla="val 330680"/>
            <a:gd name="adj3" fmla="val 13818345"/>
            <a:gd name="adj4" fmla="val 1736020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CFADE-3911-45B6-8282-0D7F3138E66D}">
      <dsp:nvSpPr>
        <dsp:cNvPr id="0" name=""/>
        <dsp:cNvSpPr/>
      </dsp:nvSpPr>
      <dsp:spPr>
        <a:xfrm>
          <a:off x="1958578" y="292"/>
          <a:ext cx="2178843" cy="10894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Россия</a:t>
          </a:r>
          <a:endParaRPr lang="ru-RU" sz="2400" kern="1200" dirty="0"/>
        </a:p>
      </dsp:txBody>
      <dsp:txXfrm>
        <a:off x="2011759" y="53473"/>
        <a:ext cx="2072481" cy="983059"/>
      </dsp:txXfrm>
    </dsp:sp>
    <dsp:sp modelId="{945856BE-7190-4501-AFAB-973D16BFC59C}">
      <dsp:nvSpPr>
        <dsp:cNvPr id="0" name=""/>
        <dsp:cNvSpPr/>
      </dsp:nvSpPr>
      <dsp:spPr>
        <a:xfrm>
          <a:off x="3880986" y="1397003"/>
          <a:ext cx="2178843" cy="10894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Пруссия</a:t>
          </a:r>
          <a:endParaRPr lang="ru-RU" sz="2400" kern="1200" dirty="0"/>
        </a:p>
      </dsp:txBody>
      <dsp:txXfrm>
        <a:off x="3934167" y="1450184"/>
        <a:ext cx="2072481" cy="983059"/>
      </dsp:txXfrm>
    </dsp:sp>
    <dsp:sp modelId="{0281456B-2C8E-4CA2-8B64-CE7AF0AC14FE}">
      <dsp:nvSpPr>
        <dsp:cNvPr id="0" name=""/>
        <dsp:cNvSpPr/>
      </dsp:nvSpPr>
      <dsp:spPr>
        <a:xfrm>
          <a:off x="3146691" y="3656929"/>
          <a:ext cx="2178843" cy="10894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Пруссия</a:t>
          </a:r>
          <a:endParaRPr lang="ru-RU" sz="2400" kern="1200" dirty="0"/>
        </a:p>
      </dsp:txBody>
      <dsp:txXfrm>
        <a:off x="3199872" y="3710110"/>
        <a:ext cx="2072481" cy="983059"/>
      </dsp:txXfrm>
    </dsp:sp>
    <dsp:sp modelId="{CDEC238C-BDA9-4657-BC7B-E95EC4472EF8}">
      <dsp:nvSpPr>
        <dsp:cNvPr id="0" name=""/>
        <dsp:cNvSpPr/>
      </dsp:nvSpPr>
      <dsp:spPr>
        <a:xfrm>
          <a:off x="770464" y="3656929"/>
          <a:ext cx="2178843" cy="10894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Швеция</a:t>
          </a:r>
          <a:endParaRPr lang="ru-RU" sz="2400" kern="1200" dirty="0"/>
        </a:p>
      </dsp:txBody>
      <dsp:txXfrm>
        <a:off x="823645" y="3710110"/>
        <a:ext cx="2072481" cy="983059"/>
      </dsp:txXfrm>
    </dsp:sp>
    <dsp:sp modelId="{0BD2985D-7698-4BF3-815B-4E004B67C13B}">
      <dsp:nvSpPr>
        <dsp:cNvPr id="0" name=""/>
        <dsp:cNvSpPr/>
      </dsp:nvSpPr>
      <dsp:spPr>
        <a:xfrm>
          <a:off x="36169" y="1397003"/>
          <a:ext cx="2178843" cy="10894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Англия</a:t>
          </a:r>
          <a:endParaRPr lang="ru-RU" sz="2400" kern="1200" dirty="0"/>
        </a:p>
      </dsp:txBody>
      <dsp:txXfrm>
        <a:off x="89350" y="1450184"/>
        <a:ext cx="2072481" cy="983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7E9F747-2E47-4285-B5FA-FB066EF09B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D0679-35EF-4C49-BF21-369E07FD93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39329-8BF6-4D58-A84C-367340E75D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3CEDE-0848-4048-9F9F-F0199939A2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0E548-016E-4137-9586-FA13BEDB67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57FE3-71FD-4C64-8244-74A1839B6A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B7256-F13E-4312-9938-901F6D2E9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4977C-9632-4979-ACBD-E7AC98BA4D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41F22-6B0E-4CA4-A012-A5C3C6804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82404-99F6-4BDD-BF90-7053198D97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04FC0-0178-4767-AC1F-B1CDAA6371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9E61E4D-FCCD-4238-8A19-BC46B2F7CB84}" type="datetimeFigureOut">
              <a:rPr lang="ru-RU" smtClean="0"/>
              <a:pPr/>
              <a:t>19.11.2011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D01129A-D1EA-4287-86FB-DBBA51C85B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9FC932A-9F82-4551-A9E0-8954CCF250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8072494" cy="1470025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ru-RU" dirty="0" smtClean="0"/>
              <a:t>Заграничный поход русской армии. Внешняя политика России после Отечественной войны 1812 года.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5715016"/>
            <a:ext cx="4114800" cy="85247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777\Мои документы\Мои рисунки\русская армия входит в пари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14554"/>
            <a:ext cx="6096000" cy="3500462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Тест</a:t>
            </a:r>
            <a:endParaRPr lang="ru-RU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/>
              <a:t>1) Численное превосходство наполеоновской армии требовало пополнения русских войск. Александр 16 июля 1812 г. Издал манифест:</a:t>
            </a:r>
          </a:p>
          <a:p>
            <a:r>
              <a:rPr lang="ru-RU" dirty="0" smtClean="0"/>
              <a:t>1) о новом рекрутском наборе</a:t>
            </a:r>
          </a:p>
          <a:p>
            <a:r>
              <a:rPr lang="ru-RU" dirty="0" smtClean="0"/>
              <a:t>2) о введении всеобщей воинской повинности</a:t>
            </a:r>
          </a:p>
          <a:p>
            <a:r>
              <a:rPr lang="ru-RU" dirty="0" smtClean="0"/>
              <a:t>3) с призывом создать народное ополчение</a:t>
            </a:r>
          </a:p>
          <a:p>
            <a:r>
              <a:rPr lang="ru-RU" dirty="0" smtClean="0"/>
              <a:t>4) разрешивший раздачу оружия крепостным крестьянам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285728"/>
            <a:ext cx="8226425" cy="6215106"/>
          </a:xfrm>
        </p:spPr>
        <p:txBody>
          <a:bodyPr/>
          <a:lstStyle/>
          <a:p>
            <a:r>
              <a:rPr lang="ru-RU" b="1" dirty="0" smtClean="0"/>
              <a:t>2) Решение оставить Москву было принято на военном совете в Филях:</a:t>
            </a:r>
          </a:p>
          <a:p>
            <a:r>
              <a:rPr lang="ru-RU" dirty="0" smtClean="0"/>
              <a:t>1) 29 августа</a:t>
            </a:r>
          </a:p>
          <a:p>
            <a:r>
              <a:rPr lang="ru-RU" dirty="0" smtClean="0"/>
              <a:t>2) 1 сентября</a:t>
            </a:r>
          </a:p>
          <a:p>
            <a:r>
              <a:rPr lang="ru-RU" dirty="0" smtClean="0"/>
              <a:t>3) 2 сентября</a:t>
            </a:r>
          </a:p>
          <a:p>
            <a:r>
              <a:rPr lang="ru-RU" dirty="0" smtClean="0"/>
              <a:t>4) 3 сентября</a:t>
            </a:r>
          </a:p>
          <a:p>
            <a:endParaRPr lang="ru-RU" dirty="0"/>
          </a:p>
          <a:p>
            <a:r>
              <a:rPr lang="ru-RU" b="1" dirty="0" smtClean="0"/>
              <a:t>3) оставляя Москву, армия Кутузова начинала движение по Рязанской дороге, оторвавшись от неприятеля, перешла просёлками на:</a:t>
            </a:r>
          </a:p>
          <a:p>
            <a:r>
              <a:rPr lang="ru-RU" dirty="0" smtClean="0"/>
              <a:t>1) Смоленскую</a:t>
            </a:r>
          </a:p>
          <a:p>
            <a:r>
              <a:rPr lang="ru-RU" dirty="0" smtClean="0"/>
              <a:t>2) Ярославскую</a:t>
            </a:r>
          </a:p>
          <a:p>
            <a:r>
              <a:rPr lang="ru-RU" dirty="0" smtClean="0"/>
              <a:t>3) Калужскую</a:t>
            </a:r>
          </a:p>
          <a:p>
            <a:r>
              <a:rPr lang="ru-RU" dirty="0" smtClean="0"/>
              <a:t>4) Тверскую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734455" cy="6215106"/>
          </a:xfrm>
        </p:spPr>
        <p:txBody>
          <a:bodyPr/>
          <a:lstStyle/>
          <a:p>
            <a:r>
              <a:rPr lang="ru-RU" b="1" dirty="0" smtClean="0"/>
              <a:t>4) Назовите дату Бородинского сражения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1) 22 сентября 1812</a:t>
            </a:r>
          </a:p>
          <a:p>
            <a:r>
              <a:rPr lang="ru-RU" dirty="0" smtClean="0"/>
              <a:t>2) 14 декабря 1812</a:t>
            </a:r>
          </a:p>
          <a:p>
            <a:r>
              <a:rPr lang="ru-RU" dirty="0" smtClean="0"/>
              <a:t>3) 26 августа</a:t>
            </a:r>
          </a:p>
          <a:p>
            <a:r>
              <a:rPr lang="ru-RU" dirty="0" smtClean="0"/>
              <a:t>4) 15 октября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/>
              <a:t>5) Главой </a:t>
            </a:r>
            <a:r>
              <a:rPr lang="ru-RU" b="1" dirty="0" err="1" smtClean="0"/>
              <a:t>военно</a:t>
            </a:r>
            <a:r>
              <a:rPr lang="ru-RU" b="1" dirty="0" smtClean="0"/>
              <a:t> – политической задачей Наполеона 1812 было:</a:t>
            </a:r>
          </a:p>
          <a:p>
            <a:r>
              <a:rPr lang="ru-RU" dirty="0" smtClean="0"/>
              <a:t>1) захватить Санкт – Петербург</a:t>
            </a:r>
          </a:p>
          <a:p>
            <a:r>
              <a:rPr lang="ru-RU" dirty="0" smtClean="0"/>
              <a:t>2) разгромить русскую армию и дойти до Москвы</a:t>
            </a:r>
          </a:p>
          <a:p>
            <a:r>
              <a:rPr lang="ru-RU" dirty="0" smtClean="0"/>
              <a:t>3) отторгнуть от Росси западные территории</a:t>
            </a:r>
          </a:p>
          <a:p>
            <a:r>
              <a:rPr lang="ru-RU" dirty="0" smtClean="0"/>
              <a:t>4) разгромить русские армии в приграничных сражениях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285728"/>
            <a:ext cx="8226425" cy="6286544"/>
          </a:xfrm>
        </p:spPr>
        <p:txBody>
          <a:bodyPr/>
          <a:lstStyle/>
          <a:p>
            <a:r>
              <a:rPr lang="ru-RU" b="1" dirty="0" smtClean="0"/>
              <a:t>6) Оставив Москву, русская армия расположилась в 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80 км от неё у Тарутина, прикрывая:</a:t>
            </a:r>
          </a:p>
          <a:p>
            <a:pPr marL="457200" indent="-457200">
              <a:buAutoNum type="arabicParenR"/>
            </a:pPr>
            <a:r>
              <a:rPr lang="ru-RU" dirty="0" smtClean="0"/>
              <a:t>Тульские оружейные заводы</a:t>
            </a:r>
          </a:p>
          <a:p>
            <a:pPr marL="457200" indent="-457200">
              <a:buAutoNum type="arabicParenR"/>
            </a:pPr>
            <a:r>
              <a:rPr lang="ru-RU" dirty="0" smtClean="0"/>
              <a:t>Плодородные южные губернии</a:t>
            </a:r>
          </a:p>
          <a:p>
            <a:pPr marL="457200" indent="-457200">
              <a:buAutoNum type="arabicParenR"/>
            </a:pPr>
            <a:r>
              <a:rPr lang="ru-RU" dirty="0" smtClean="0"/>
              <a:t>Петербург</a:t>
            </a:r>
          </a:p>
          <a:p>
            <a:pPr marL="457200" indent="-457200">
              <a:buAutoNum type="arabicParenR"/>
            </a:pPr>
            <a:r>
              <a:rPr lang="ru-RU" dirty="0" smtClean="0"/>
              <a:t>Верно 1 и2</a:t>
            </a:r>
          </a:p>
          <a:p>
            <a:pPr marL="457200" indent="-457200">
              <a:buAutoNum type="arabicParenR"/>
            </a:pPr>
            <a:endParaRPr lang="ru-RU" dirty="0"/>
          </a:p>
          <a:p>
            <a:pPr marL="457200" indent="-457200">
              <a:buNone/>
            </a:pPr>
            <a:r>
              <a:rPr lang="ru-RU" dirty="0" smtClean="0"/>
              <a:t>    </a:t>
            </a:r>
            <a:r>
              <a:rPr lang="ru-RU" b="1" dirty="0" smtClean="0"/>
              <a:t>7)Проник в захваченную Наполеоном Москву и слал донесения в штаб Кутузова подполковник:</a:t>
            </a:r>
          </a:p>
          <a:p>
            <a:pPr marL="457200" indent="-457200">
              <a:buAutoNum type="arabicParenR"/>
            </a:pPr>
            <a:r>
              <a:rPr lang="ru-RU" dirty="0" smtClean="0"/>
              <a:t>А. Фигнер</a:t>
            </a:r>
          </a:p>
          <a:p>
            <a:pPr marL="457200" indent="-457200">
              <a:buAutoNum type="arabicParenR"/>
            </a:pPr>
            <a:r>
              <a:rPr lang="ru-RU" dirty="0" smtClean="0"/>
              <a:t>Д.Давыдов</a:t>
            </a:r>
          </a:p>
          <a:p>
            <a:pPr marL="457200" indent="-457200">
              <a:buAutoNum type="arabicParenR"/>
            </a:pPr>
            <a:r>
              <a:rPr lang="ru-RU" dirty="0" smtClean="0"/>
              <a:t>И. Дорохов</a:t>
            </a:r>
          </a:p>
          <a:p>
            <a:pPr marL="457200" indent="-457200">
              <a:buAutoNum type="arabicParenR"/>
            </a:pPr>
            <a:r>
              <a:rPr lang="ru-RU" dirty="0" smtClean="0"/>
              <a:t>А. </a:t>
            </a:r>
            <a:r>
              <a:rPr lang="ru-RU" dirty="0" err="1" smtClean="0"/>
              <a:t>Сеславин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285728"/>
            <a:ext cx="8226425" cy="6286544"/>
          </a:xfrm>
        </p:spPr>
        <p:txBody>
          <a:bodyPr/>
          <a:lstStyle/>
          <a:p>
            <a:r>
              <a:rPr lang="ru-RU" sz="3200" b="1" dirty="0" smtClean="0"/>
              <a:t>8) После какого сражения французской армии пришлось отступать из Москвы по старой </a:t>
            </a:r>
            <a:r>
              <a:rPr lang="ru-RU" sz="3200" dirty="0" smtClean="0"/>
              <a:t>Смоленской дороге?</a:t>
            </a:r>
          </a:p>
          <a:p>
            <a:r>
              <a:rPr lang="ru-RU" sz="3200" dirty="0" smtClean="0"/>
              <a:t>1) под Смоленском</a:t>
            </a:r>
          </a:p>
          <a:p>
            <a:r>
              <a:rPr lang="ru-RU" sz="3200" dirty="0" smtClean="0"/>
              <a:t>2)под Калугой</a:t>
            </a:r>
          </a:p>
          <a:p>
            <a:r>
              <a:rPr lang="ru-RU" sz="3200" dirty="0" smtClean="0"/>
              <a:t>3) под Вильно</a:t>
            </a:r>
          </a:p>
          <a:p>
            <a:r>
              <a:rPr lang="ru-RU" sz="3200" dirty="0" smtClean="0"/>
              <a:t>4) под Малоярославцем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357166"/>
            <a:ext cx="8226425" cy="6143668"/>
          </a:xfrm>
        </p:spPr>
        <p:txBody>
          <a:bodyPr/>
          <a:lstStyle/>
          <a:p>
            <a:r>
              <a:rPr lang="ru-RU" b="1" dirty="0" smtClean="0"/>
              <a:t>9) Приближение холодов заставило Наполеона вывести арию из Москвы:</a:t>
            </a:r>
          </a:p>
          <a:p>
            <a:r>
              <a:rPr lang="ru-RU" dirty="0" smtClean="0"/>
              <a:t>1) 2 октября 1812</a:t>
            </a:r>
          </a:p>
          <a:p>
            <a:r>
              <a:rPr lang="ru-RU" dirty="0" smtClean="0"/>
              <a:t>2) 5 октября</a:t>
            </a:r>
          </a:p>
          <a:p>
            <a:r>
              <a:rPr lang="ru-RU" dirty="0" smtClean="0"/>
              <a:t>3) 7 октября</a:t>
            </a:r>
          </a:p>
          <a:p>
            <a:r>
              <a:rPr lang="ru-RU" dirty="0" smtClean="0"/>
              <a:t>4) 10 октября</a:t>
            </a:r>
          </a:p>
          <a:p>
            <a:endParaRPr lang="ru-RU" dirty="0"/>
          </a:p>
          <a:p>
            <a:r>
              <a:rPr lang="ru-RU" b="1" dirty="0" smtClean="0"/>
              <a:t>10) Через Березину французские войска переправились:</a:t>
            </a:r>
          </a:p>
          <a:p>
            <a:r>
              <a:rPr lang="ru-RU" dirty="0" smtClean="0"/>
              <a:t>1) 4 – 6 ноября</a:t>
            </a:r>
          </a:p>
          <a:p>
            <a:r>
              <a:rPr lang="ru-RU" dirty="0" smtClean="0"/>
              <a:t>2) 9 – 10 ноября</a:t>
            </a:r>
          </a:p>
          <a:p>
            <a:r>
              <a:rPr lang="ru-RU" dirty="0" smtClean="0"/>
              <a:t>3) 14 – 16 ноября</a:t>
            </a:r>
          </a:p>
          <a:p>
            <a:r>
              <a:rPr lang="ru-RU" dirty="0" smtClean="0"/>
              <a:t>4) 19 – 20 ноября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428604"/>
            <a:ext cx="8226425" cy="6072230"/>
          </a:xfrm>
        </p:spPr>
        <p:txBody>
          <a:bodyPr/>
          <a:lstStyle/>
          <a:p>
            <a:r>
              <a:rPr lang="ru-RU" b="1" dirty="0" smtClean="0"/>
              <a:t>11) В качестве одной из причин поражения наполеоновских войск в </a:t>
            </a:r>
            <a:r>
              <a:rPr lang="ru-RU" b="1" dirty="0"/>
              <a:t>Р</a:t>
            </a:r>
            <a:r>
              <a:rPr lang="ru-RU" b="1" dirty="0" smtClean="0"/>
              <a:t>оссии является:</a:t>
            </a:r>
          </a:p>
          <a:p>
            <a:r>
              <a:rPr lang="ru-RU" dirty="0" smtClean="0"/>
              <a:t>1) всенародный характер войны со стороны русских воинов</a:t>
            </a:r>
          </a:p>
          <a:p>
            <a:r>
              <a:rPr lang="ru-RU" dirty="0" smtClean="0"/>
              <a:t>2) мятеж французских революционеров в Париже</a:t>
            </a:r>
          </a:p>
          <a:p>
            <a:r>
              <a:rPr lang="ru-RU" dirty="0" smtClean="0"/>
              <a:t>3) нежелание Наполеона отменить крепостное право в России</a:t>
            </a:r>
          </a:p>
          <a:p>
            <a:r>
              <a:rPr lang="ru-RU" dirty="0" smtClean="0"/>
              <a:t>4) освободительное движение в Европе против Наполеона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Triangl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Ответы на вопросы теста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1600200"/>
            <a:ext cx="8226425" cy="49720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1) 3</a:t>
            </a:r>
          </a:p>
          <a:p>
            <a:pPr>
              <a:buNone/>
            </a:pPr>
            <a:r>
              <a:rPr lang="ru-RU" dirty="0" smtClean="0"/>
              <a:t>2) 2</a:t>
            </a:r>
          </a:p>
          <a:p>
            <a:pPr>
              <a:buNone/>
            </a:pPr>
            <a:r>
              <a:rPr lang="ru-RU" dirty="0" smtClean="0"/>
              <a:t>3) 3</a:t>
            </a:r>
          </a:p>
          <a:p>
            <a:pPr>
              <a:buNone/>
            </a:pPr>
            <a:r>
              <a:rPr lang="ru-RU" dirty="0" smtClean="0"/>
              <a:t>4) 3</a:t>
            </a:r>
          </a:p>
          <a:p>
            <a:pPr>
              <a:buNone/>
            </a:pPr>
            <a:r>
              <a:rPr lang="ru-RU" dirty="0" smtClean="0"/>
              <a:t>5) 3</a:t>
            </a:r>
          </a:p>
          <a:p>
            <a:pPr>
              <a:buNone/>
            </a:pPr>
            <a:r>
              <a:rPr lang="ru-RU" dirty="0" smtClean="0"/>
              <a:t>6) 4</a:t>
            </a:r>
          </a:p>
          <a:p>
            <a:pPr>
              <a:buNone/>
            </a:pPr>
            <a:r>
              <a:rPr lang="ru-RU" dirty="0" smtClean="0"/>
              <a:t>7) 1</a:t>
            </a:r>
          </a:p>
          <a:p>
            <a:pPr>
              <a:buNone/>
            </a:pPr>
            <a:r>
              <a:rPr lang="ru-RU" dirty="0" smtClean="0"/>
              <a:t>8) 4</a:t>
            </a:r>
          </a:p>
          <a:p>
            <a:pPr>
              <a:buNone/>
            </a:pPr>
            <a:r>
              <a:rPr lang="ru-RU" dirty="0" smtClean="0"/>
              <a:t>9) 3</a:t>
            </a:r>
          </a:p>
          <a:p>
            <a:pPr>
              <a:buNone/>
            </a:pPr>
            <a:r>
              <a:rPr lang="ru-RU" dirty="0" smtClean="0"/>
              <a:t>10) 3</a:t>
            </a:r>
          </a:p>
          <a:p>
            <a:pPr>
              <a:buNone/>
            </a:pPr>
            <a:r>
              <a:rPr lang="ru-RU" dirty="0" smtClean="0"/>
              <a:t>11)  1 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654032"/>
          </a:xfrm>
        </p:spPr>
        <p:txBody>
          <a:bodyPr>
            <a:prstTxWarp prst="textChevronInverted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Задания на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доске.Заполните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схему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1142984"/>
            <a:ext cx="8226425" cy="5429288"/>
          </a:xfrm>
        </p:spPr>
        <p:txBody>
          <a:bodyPr/>
          <a:lstStyle/>
          <a:p>
            <a:r>
              <a:rPr lang="ru-RU" dirty="0" smtClean="0"/>
              <a:t>1)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1285860"/>
            <a:ext cx="3286148" cy="1485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1 армия Барклая – де Толли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3000372"/>
            <a:ext cx="3286148" cy="1485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 армия …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4857760"/>
            <a:ext cx="3286148" cy="1485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армия …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429256" y="3071810"/>
            <a:ext cx="2786082" cy="135732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Багратион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429256" y="4857760"/>
            <a:ext cx="2786082" cy="14287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Тормасов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Задания на доске. Расставьте последовательность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1600200"/>
            <a:ext cx="4259263" cy="4972072"/>
          </a:xfrm>
        </p:spPr>
        <p:txBody>
          <a:bodyPr/>
          <a:lstStyle/>
          <a:p>
            <a:r>
              <a:rPr lang="ru-RU" b="1" dirty="0" smtClean="0"/>
              <a:t>1)Совет в Филях                                                 </a:t>
            </a:r>
          </a:p>
          <a:p>
            <a:r>
              <a:rPr lang="ru-RU" b="1" dirty="0" smtClean="0"/>
              <a:t>2)Русская армия покидает Москву</a:t>
            </a:r>
          </a:p>
          <a:p>
            <a:r>
              <a:rPr lang="ru-RU" b="1" dirty="0" smtClean="0"/>
              <a:t>3)Смоленское сражение</a:t>
            </a:r>
          </a:p>
          <a:p>
            <a:r>
              <a:rPr lang="ru-RU" b="1" dirty="0" smtClean="0"/>
              <a:t>4)</a:t>
            </a:r>
            <a:r>
              <a:rPr lang="ru-RU" b="1" dirty="0" err="1" smtClean="0"/>
              <a:t>Дрисский</a:t>
            </a:r>
            <a:r>
              <a:rPr lang="ru-RU" b="1" dirty="0" smtClean="0"/>
              <a:t> лагерь                               </a:t>
            </a:r>
          </a:p>
          <a:p>
            <a:r>
              <a:rPr lang="ru-RU" b="1" dirty="0" smtClean="0"/>
              <a:t>5)Тарутинский маневр</a:t>
            </a:r>
          </a:p>
          <a:p>
            <a:r>
              <a:rPr lang="ru-RU" b="1" dirty="0" smtClean="0"/>
              <a:t>6)Переправа у реки Березины</a:t>
            </a:r>
          </a:p>
          <a:p>
            <a:r>
              <a:rPr lang="ru-RU" b="1" dirty="0" smtClean="0"/>
              <a:t>7)Бородинская битва</a:t>
            </a:r>
          </a:p>
          <a:p>
            <a:r>
              <a:rPr lang="ru-RU" b="1" dirty="0" smtClean="0"/>
              <a:t>8)Бой под Малоярославцем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5135" y="2967335"/>
            <a:ext cx="383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500174"/>
            <a:ext cx="4071966" cy="5000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arenR"/>
            </a:pPr>
            <a:r>
              <a:rPr lang="ru-RU" sz="2400" b="1" dirty="0" err="1" smtClean="0">
                <a:solidFill>
                  <a:schemeClr val="tx1"/>
                </a:solidFill>
              </a:rPr>
              <a:t>Дрисский</a:t>
            </a:r>
            <a:r>
              <a:rPr lang="ru-RU" sz="2400" b="1" dirty="0" smtClean="0">
                <a:solidFill>
                  <a:schemeClr val="tx1"/>
                </a:solidFill>
              </a:rPr>
              <a:t> лагерь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Смоленское сражение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Бородинская битва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Совет в Филях 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Русская армия покидает Москву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Тарутинский маневр 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Бой под Малоярославцем </a:t>
            </a:r>
          </a:p>
          <a:p>
            <a:pPr marL="342900" indent="-342900" algn="ctr">
              <a:buAutoNum type="arabicParenR"/>
            </a:pPr>
            <a:r>
              <a:rPr lang="ru-RU" sz="2400" b="1" dirty="0" smtClean="0">
                <a:solidFill>
                  <a:schemeClr val="tx1"/>
                </a:solidFill>
              </a:rPr>
              <a:t>Переправа у реки Березины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Ответьте на вопрос: о каком событии идёт речь?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1600200"/>
            <a:ext cx="8226425" cy="4757758"/>
          </a:xfrm>
        </p:spPr>
        <p:txBody>
          <a:bodyPr/>
          <a:lstStyle/>
          <a:p>
            <a:r>
              <a:rPr lang="ru-RU" sz="4400" dirty="0" smtClean="0"/>
              <a:t>«Французы … показали себя достойными одержать победу, а русские оказались достойными быть непобедимыми.» 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5286388"/>
            <a:ext cx="8143932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Бородинское сражение</a:t>
            </a:r>
            <a:endParaRPr lang="ru-RU" sz="48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Новая тема: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1600200"/>
            <a:ext cx="8226425" cy="4972072"/>
          </a:xfrm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ru-RU" b="1" dirty="0" smtClean="0"/>
              <a:t>13 января 1813 – начало заграничных походов русской армии.</a:t>
            </a:r>
          </a:p>
          <a:p>
            <a:r>
              <a:rPr lang="ru-RU" b="1" dirty="0" smtClean="0"/>
              <a:t>Заграничные походы – (1813 – 1815).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785786" y="3000372"/>
            <a:ext cx="7215238" cy="35004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Как вы считаете в чём заключалась цель заграничных походов русской армии?</a:t>
            </a:r>
            <a:endParaRPr lang="ru-RU" sz="36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6425" cy="1439850"/>
          </a:xfrm>
        </p:spPr>
        <p:txBody>
          <a:bodyPr/>
          <a:lstStyle/>
          <a:p>
            <a:r>
              <a:rPr lang="ru-RU" dirty="0" smtClean="0"/>
              <a:t>Кутузов выступал против продолжения войны, а Александр – за. Какие аргументы выдвигал каждый из них?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714488"/>
          <a:ext cx="8226426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154460"/>
              </a:tblGrid>
              <a:tr h="434341">
                <a:tc>
                  <a:txBody>
                    <a:bodyPr/>
                    <a:lstStyle/>
                    <a:p>
                      <a:r>
                        <a:rPr lang="ru-RU" dirty="0" smtClean="0"/>
                        <a:t> М.И.Кутузов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Александр </a:t>
                      </a:r>
                      <a:r>
                        <a:rPr lang="en-US" dirty="0" smtClean="0">
                          <a:latin typeface="Arial"/>
                          <a:cs typeface="Arial"/>
                        </a:rPr>
                        <a:t>l</a:t>
                      </a:r>
                      <a:endParaRPr lang="ru-RU" dirty="0"/>
                    </a:p>
                  </a:txBody>
                  <a:tcPr/>
                </a:tc>
              </a:tr>
              <a:tr h="708667"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357158" y="3214686"/>
            <a:ext cx="4429156" cy="3414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«Самое лёгкое идти на Эльбу, а как воротимся? С рылом в крови».</a:t>
            </a:r>
          </a:p>
          <a:p>
            <a:r>
              <a:rPr lang="ru-RU" dirty="0" smtClean="0"/>
              <a:t>Кутузов.</a:t>
            </a:r>
            <a:endParaRPr lang="ru-RU" dirty="0"/>
          </a:p>
        </p:txBody>
      </p:sp>
      <p:pic>
        <p:nvPicPr>
          <p:cNvPr id="7" name="Picture 2" descr="C:\Documents and Settings\777\Мои документы\Мои рисунки\240px-Kutuzov_by_Vol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5072074"/>
            <a:ext cx="1138432" cy="1337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6425" cy="6286544"/>
          </a:xfrm>
        </p:spPr>
        <p:txBody>
          <a:bodyPr/>
          <a:lstStyle/>
          <a:p>
            <a:pPr>
              <a:buNone/>
            </a:pPr>
            <a:r>
              <a:rPr lang="ru-RU" sz="5400" b="1" dirty="0"/>
              <a:t> </a:t>
            </a:r>
            <a:r>
              <a:rPr lang="ru-RU" sz="5400" b="1" dirty="0" smtClean="0"/>
              <a:t>          6 коалиция</a:t>
            </a:r>
          </a:p>
          <a:p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1397000"/>
          <a:ext cx="6096000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285728"/>
            <a:ext cx="4000528" cy="6286544"/>
          </a:xfrm>
        </p:spPr>
        <p:txBody>
          <a:bodyPr/>
          <a:lstStyle/>
          <a:p>
            <a:r>
              <a:rPr lang="ru-RU" sz="3200" b="1" dirty="0" smtClean="0"/>
              <a:t>28 апреля 1813 – умер Кутузов в городе </a:t>
            </a:r>
            <a:r>
              <a:rPr lang="ru-RU" sz="3200" b="1" dirty="0" err="1" smtClean="0"/>
              <a:t>Бунцлау</a:t>
            </a:r>
            <a:r>
              <a:rPr lang="ru-RU" sz="3200" b="1" dirty="0" smtClean="0"/>
              <a:t>.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Главнокомандующий русской армией назначен П. </a:t>
            </a:r>
            <a:r>
              <a:rPr lang="ru-RU" sz="3200" b="1" dirty="0" err="1" smtClean="0"/>
              <a:t>Витгенштейн</a:t>
            </a:r>
            <a:r>
              <a:rPr lang="ru-RU" sz="3200" b="1" dirty="0" smtClean="0"/>
              <a:t>.  </a:t>
            </a:r>
          </a:p>
          <a:p>
            <a:endParaRPr lang="ru-RU" dirty="0"/>
          </a:p>
        </p:txBody>
      </p:sp>
      <p:pic>
        <p:nvPicPr>
          <p:cNvPr id="3075" name="Picture 3" descr="C:\Documents and Settings\777\Мои документы\Мои рисунки\300px-Pjotr-christianowitsch-wittgenste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714908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 мая 1813 – Наполеон разбил союзников под </a:t>
            </a:r>
            <a:r>
              <a:rPr lang="ru-RU" b="1" dirty="0" err="1" smtClean="0"/>
              <a:t>Лютценой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4098" name="Picture 2" descr="C:\Documents and Settings\777\Мои документы\Мои рисунки\Battle_of_Lutzen_1813_by_Fleischman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7858180" cy="514353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21 мая 1813 – неудача союзников под </a:t>
            </a:r>
            <a:r>
              <a:rPr lang="ru-RU" dirty="0" err="1" smtClean="0"/>
              <a:t>Бауценом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Documents and Settings\777\Мои документы\Мои рисунки\Battle_of_Bautzen_1813_by_Bellan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7358114" cy="514353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285728"/>
            <a:ext cx="3786214" cy="6286544"/>
          </a:xfrm>
        </p:spPr>
        <p:txBody>
          <a:bodyPr/>
          <a:lstStyle/>
          <a:p>
            <a:r>
              <a:rPr lang="ru-RU" sz="3200" b="1" dirty="0" smtClean="0"/>
              <a:t>Прошение </a:t>
            </a:r>
            <a:r>
              <a:rPr lang="ru-RU" sz="3200" b="1" dirty="0" err="1" smtClean="0"/>
              <a:t>Витгенштейна</a:t>
            </a:r>
            <a:r>
              <a:rPr lang="ru-RU" sz="3200" b="1" dirty="0" smtClean="0"/>
              <a:t> об увольнении с поста главнокомандующего.</a:t>
            </a:r>
          </a:p>
          <a:p>
            <a:r>
              <a:rPr lang="ru-RU" sz="3200" dirty="0" smtClean="0"/>
              <a:t> </a:t>
            </a:r>
            <a:r>
              <a:rPr lang="ru-RU" sz="3200" b="1" dirty="0"/>
              <a:t>С</a:t>
            </a:r>
            <a:r>
              <a:rPr lang="ru-RU" sz="3200" b="1" dirty="0" smtClean="0"/>
              <a:t> 25 мая 1813 г. Новый главнокомандующий- Барклай – де – Толли).</a:t>
            </a:r>
            <a:endParaRPr lang="ru-RU" sz="3200" dirty="0"/>
          </a:p>
        </p:txBody>
      </p:sp>
      <p:pic>
        <p:nvPicPr>
          <p:cNvPr id="6146" name="Picture 2" descr="C:\Documents and Settings\777\Мои документы\Мои рисунки\баркла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500594" cy="571504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26 – 27 августа 1813 – победа Наполеона под Дрезденом.</a:t>
            </a:r>
            <a:endParaRPr lang="ru-RU" b="1" dirty="0"/>
          </a:p>
        </p:txBody>
      </p:sp>
      <p:pic>
        <p:nvPicPr>
          <p:cNvPr id="7170" name="Picture 2" descr="C:\Documents and Settings\777\Мои документы\Мои рисунки\Schlacht_von_Dresde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6715172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6425" cy="1785926"/>
          </a:xfrm>
        </p:spPr>
        <p:txBody>
          <a:bodyPr/>
          <a:lstStyle/>
          <a:p>
            <a:r>
              <a:rPr lang="ru-RU" sz="2400" b="1" dirty="0" smtClean="0"/>
              <a:t>29—30 августа 1813 – разгром русско-прусско-австрийскими войсками французского корпуса генерала </a:t>
            </a:r>
            <a:r>
              <a:rPr lang="ru-RU" sz="2400" b="1" dirty="0" err="1" smtClean="0"/>
              <a:t>Вандама</a:t>
            </a:r>
            <a:r>
              <a:rPr lang="ru-RU" sz="2400" b="1" dirty="0"/>
              <a:t> </a:t>
            </a:r>
            <a:r>
              <a:rPr lang="ru-RU" sz="2400" b="1" dirty="0" smtClean="0"/>
              <a:t>под </a:t>
            </a:r>
            <a:r>
              <a:rPr lang="ru-RU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Кульмом</a:t>
            </a:r>
            <a:r>
              <a:rPr lang="ru-RU" sz="2400" b="1" dirty="0" smtClean="0"/>
              <a:t> в Богемии</a:t>
            </a:r>
            <a:r>
              <a:rPr lang="ru-RU" sz="2400" b="1" dirty="0"/>
              <a:t> </a:t>
            </a:r>
            <a:r>
              <a:rPr lang="ru-RU" sz="2400" b="1" dirty="0" smtClean="0"/>
              <a:t>(ныне Чехия). </a:t>
            </a:r>
            <a:r>
              <a:rPr lang="ru-RU" sz="2400" b="1" dirty="0" err="1" smtClean="0"/>
              <a:t>Кульмская</a:t>
            </a:r>
            <a:r>
              <a:rPr lang="ru-RU" sz="2400" b="1" dirty="0" smtClean="0"/>
              <a:t> победа спасла 6 коалицию от распада.</a:t>
            </a:r>
            <a:endParaRPr lang="ru-RU" sz="2400" b="1" dirty="0"/>
          </a:p>
        </p:txBody>
      </p:sp>
      <p:pic>
        <p:nvPicPr>
          <p:cNvPr id="8194" name="Picture 2" descr="C:\Documents and Settings\777\Мои документы\Мои рисунки\Battle_of_Kulm_by_Kotseb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071678"/>
            <a:ext cx="6643734" cy="464347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16 – 19 октября 1813 – Сражение под Лейпцигом («Битва народов»).</a:t>
            </a:r>
            <a:endParaRPr lang="ru-RU" b="1" dirty="0"/>
          </a:p>
        </p:txBody>
      </p:sp>
      <p:pic>
        <p:nvPicPr>
          <p:cNvPr id="9218" name="Picture 2" descr="C:\Documents and Settings\777\Мои документы\Мои рисунки\бита народ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7620000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19050">
            <a:solidFill>
              <a:srgbClr val="0070C0"/>
            </a:solidFill>
          </a:ln>
        </p:spPr>
        <p:txBody>
          <a:bodyPr/>
          <a:lstStyle/>
          <a:p>
            <a:r>
              <a:rPr lang="ru-RU" b="1" dirty="0" smtClean="0"/>
              <a:t>Кампания 1814 года.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786190"/>
            <a:ext cx="4572032" cy="1128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 3 месяца Наполеон одержал 12 побед из 14 сражений.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0034" y="1571612"/>
            <a:ext cx="1928826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Армия Наполеона- 47 000 человек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5143512"/>
            <a:ext cx="4572032" cy="1057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«Я опять надел сапоги своей итальянской кампании» – вспоминал Наполеон победы 1796- 1797 гг.</a:t>
            </a:r>
            <a:endParaRPr lang="ru-RU" dirty="0"/>
          </a:p>
        </p:txBody>
      </p:sp>
      <p:pic>
        <p:nvPicPr>
          <p:cNvPr id="10242" name="Picture 2" descr="C:\Documents and Settings\777\Мои документы\Мои рисунки\364px-Jacques-Louis_David_0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714488"/>
            <a:ext cx="3033713" cy="464347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357694"/>
            <a:ext cx="8572560" cy="2214578"/>
          </a:xfrm>
        </p:spPr>
        <p:txBody>
          <a:bodyPr/>
          <a:lstStyle/>
          <a:p>
            <a:r>
              <a:rPr lang="ru-RU" b="1" dirty="0" smtClean="0"/>
              <a:t>В 1814 г . Наполеон не проиграл ни одного сражения, но тем не менее он потерял всё.</a:t>
            </a:r>
          </a:p>
          <a:p>
            <a:r>
              <a:rPr lang="ru-RU" b="1" dirty="0" smtClean="0"/>
              <a:t>Когда Наполеон затеял обходной маневр его предал собственный министр Талейран, и 31 марта союзники вошли в Париж.</a:t>
            </a:r>
            <a:endParaRPr lang="ru-RU" b="1" dirty="0"/>
          </a:p>
        </p:txBody>
      </p:sp>
      <p:pic>
        <p:nvPicPr>
          <p:cNvPr id="11266" name="Picture 2" descr="C:\Documents and Settings\777\Мои документы\Мои рисунки\русская армия входит в пари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7358114" cy="392909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Александр </a:t>
            </a:r>
            <a:r>
              <a:rPr lang="en-US" b="1" dirty="0" smtClean="0">
                <a:latin typeface="Arial"/>
                <a:cs typeface="Arial"/>
              </a:rPr>
              <a:t>l</a:t>
            </a:r>
            <a:r>
              <a:rPr lang="ru-RU" b="1" dirty="0" smtClean="0">
                <a:latin typeface="Arial"/>
                <a:cs typeface="Arial"/>
              </a:rPr>
              <a:t> принимает капитуляцию наполеоновского Парижа.</a:t>
            </a:r>
            <a:endParaRPr lang="ru-RU" b="1" dirty="0"/>
          </a:p>
        </p:txBody>
      </p:sp>
      <p:pic>
        <p:nvPicPr>
          <p:cNvPr id="2050" name="Picture 2" descr="C:\Documents and Settings\777\Мои документы\Мои рисунки\777px-%D0%90%D0%BB%D0%B5%D0%BA%D1%81%D0%B0%D0%BD%D0%B4%D1%80_%D0%9F%D0%B5%D1%80%D0%B2%D1%8B%D0%B9_%D0%BB%D0%B8%D1%82%D0%BE%D0%B3%D1%80%D0%B0%D1%84%D0%B8%D1%8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7643866" cy="49292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14290"/>
            <a:ext cx="4214842" cy="6357982"/>
          </a:xfrm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ru-RU" sz="3600" b="1" dirty="0" smtClean="0"/>
              <a:t>Александр </a:t>
            </a:r>
            <a:r>
              <a:rPr lang="en-US" sz="3600" b="1" dirty="0" smtClean="0">
                <a:latin typeface="Arial"/>
                <a:cs typeface="Arial"/>
              </a:rPr>
              <a:t>l</a:t>
            </a:r>
            <a:r>
              <a:rPr lang="ru-RU" sz="3600" b="1" dirty="0" smtClean="0">
                <a:latin typeface="Arial"/>
                <a:cs typeface="Arial"/>
              </a:rPr>
              <a:t>: </a:t>
            </a:r>
          </a:p>
          <a:p>
            <a:pPr>
              <a:buNone/>
            </a:pPr>
            <a:r>
              <a:rPr lang="ru-RU" sz="3600" b="1" dirty="0" smtClean="0">
                <a:latin typeface="Arial"/>
                <a:cs typeface="Arial"/>
              </a:rPr>
              <a:t>   « Что теперь скажут в Петербурге? Ведь, право же, было время, когда у нас, величая Наполеона, меня считали за простачка?»</a:t>
            </a:r>
            <a:endParaRPr lang="ru-RU" sz="3600" b="1" dirty="0"/>
          </a:p>
        </p:txBody>
      </p:sp>
      <p:pic>
        <p:nvPicPr>
          <p:cNvPr id="12290" name="Picture 2" descr="C:\Documents and Settings\777\Мои документы\Мои рисунки\александ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3786214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6425" cy="2428892"/>
          </a:xfrm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ru-RU" b="1" dirty="0" smtClean="0"/>
              <a:t>Сентябрь 1814 – Венский конгресс.</a:t>
            </a:r>
            <a:br>
              <a:rPr lang="ru-RU" b="1" dirty="0" smtClean="0"/>
            </a:br>
            <a:r>
              <a:rPr lang="ru-RU" b="1" dirty="0" smtClean="0"/>
              <a:t>Главную роль играли: Россия, Англия, Австрия, Пруссия и королевская Франция (была восстановлена династия Бурбонов).</a:t>
            </a:r>
            <a:endParaRPr lang="ru-RU" b="1" dirty="0"/>
          </a:p>
        </p:txBody>
      </p:sp>
      <p:pic>
        <p:nvPicPr>
          <p:cNvPr id="13314" name="Picture 2" descr="C:\Documents and Settings\777\Мои документы\Мои рисунки\венский конгрес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928934"/>
            <a:ext cx="5486400" cy="371792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6425" cy="1928826"/>
          </a:xfrm>
        </p:spPr>
        <p:txBody>
          <a:bodyPr/>
          <a:lstStyle/>
          <a:p>
            <a:r>
              <a:rPr lang="ru-RU" b="1" dirty="0" smtClean="0"/>
              <a:t>1 марта 1815 – с отрядом в 1100 человек Наполеон высадился на юге Франции. (20 марта — 22 июня 1815 года) «Сто дней Наполеона».</a:t>
            </a:r>
            <a:endParaRPr lang="ru-RU" b="1" dirty="0"/>
          </a:p>
        </p:txBody>
      </p:sp>
      <p:pic>
        <p:nvPicPr>
          <p:cNvPr id="14338" name="Picture 2" descr="C:\Documents and Settings\777\Мои документы\Мои рисунки\Napoleon-El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14554"/>
            <a:ext cx="6453190" cy="4500594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939916"/>
          </a:xfrm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ru-RU" b="1" dirty="0" smtClean="0"/>
              <a:t>13 марта 1815 – 8 держав объявили Наполеона «врагом человечества» и обязались бороться с ним, оформив 7 коалицию.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2357430"/>
            <a:ext cx="8226425" cy="4286280"/>
          </a:xfrm>
          <a:ln w="57150">
            <a:solidFill>
              <a:srgbClr val="0070C0"/>
            </a:solidFill>
          </a:ln>
        </p:spPr>
        <p:txBody>
          <a:bodyPr/>
          <a:lstStyle/>
          <a:p>
            <a:pPr>
              <a:buNone/>
            </a:pPr>
            <a:r>
              <a:rPr lang="ru-RU" sz="4000" b="1" dirty="0" smtClean="0"/>
              <a:t>  Наполеон и на этот раз не поднял Францию на революционную войну.</a:t>
            </a:r>
            <a:endParaRPr lang="ru-RU" sz="40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18 июня 1815 – разгром Наполеона при Ватерлоо.</a:t>
            </a:r>
            <a:endParaRPr lang="ru-RU" b="1" dirty="0"/>
          </a:p>
        </p:txBody>
      </p:sp>
      <p:pic>
        <p:nvPicPr>
          <p:cNvPr id="15362" name="Picture 2" descr="C:\Documents and Settings\777\Мои документы\Мои рисунки\Sadler%2C_Battle_of_Waterlo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7858180" cy="450059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6425" cy="193991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Территориальный вопрос согласно Венскому вопросу. Заполните таблицу: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2061198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Страны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Приобретённые территории</a:t>
                      </a:r>
                      <a:endParaRPr lang="ru-RU" dirty="0"/>
                    </a:p>
                  </a:txBody>
                  <a:tcPr/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Россия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Англия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Австрия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Пруссия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5786" y="5286388"/>
            <a:ext cx="7643866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Франция была восстановлена в границах 1792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6425" cy="1428752"/>
          </a:xfrm>
          <a:solidFill>
            <a:schemeClr val="bg2"/>
          </a:solidFill>
        </p:spPr>
        <p:txBody>
          <a:bodyPr/>
          <a:lstStyle/>
          <a:p>
            <a:r>
              <a:rPr lang="en-US" b="1" dirty="0" smtClean="0"/>
              <a:t>26 </a:t>
            </a:r>
            <a:r>
              <a:rPr lang="ru-RU" b="1" dirty="0" smtClean="0"/>
              <a:t>сентября 1815  - создание Священного Союза. (Россия, Пруссия, Австрия).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2071678"/>
            <a:ext cx="3929090" cy="400052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3200" b="1" dirty="0" smtClean="0"/>
              <a:t>Цель: борьба с революционным движением в Европе.</a:t>
            </a:r>
            <a:endParaRPr lang="ru-RU" sz="3200" b="1" dirty="0"/>
          </a:p>
        </p:txBody>
      </p:sp>
      <p:pic>
        <p:nvPicPr>
          <p:cNvPr id="1026" name="Picture 2" descr="C:\Documents and Settings\777\Мои документы\Мои рисунки\cященный союз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4071966" cy="400052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57150">
            <a:solidFill>
              <a:srgbClr val="7030A0"/>
            </a:solidFill>
          </a:ln>
        </p:spPr>
        <p:txBody>
          <a:bodyPr/>
          <a:lstStyle/>
          <a:p>
            <a:r>
              <a:rPr lang="ru-RU" dirty="0" smtClean="0"/>
              <a:t>1821 – восстание в Греции против турецкого господства.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 w="57150">
            <a:solidFill>
              <a:srgbClr val="7030A0"/>
            </a:solidFill>
          </a:ln>
        </p:spPr>
        <p:txBody>
          <a:bodyPr/>
          <a:lstStyle/>
          <a:p>
            <a:r>
              <a:rPr lang="ru-RU" b="1" dirty="0" smtClean="0"/>
              <a:t>1824, 1825 – попытка Александра </a:t>
            </a:r>
            <a:r>
              <a:rPr lang="en-US" b="1" dirty="0" smtClean="0">
                <a:latin typeface="Arial"/>
                <a:cs typeface="Arial"/>
              </a:rPr>
              <a:t>l</a:t>
            </a:r>
            <a:r>
              <a:rPr lang="ru-RU" b="1" dirty="0" smtClean="0">
                <a:latin typeface="Arial"/>
                <a:cs typeface="Arial"/>
              </a:rPr>
              <a:t> организовать коллективное воздействие на Турцию.</a:t>
            </a:r>
          </a:p>
          <a:p>
            <a:r>
              <a:rPr lang="ru-RU" b="1" dirty="0" smtClean="0">
                <a:latin typeface="Arial"/>
                <a:cs typeface="Arial"/>
              </a:rPr>
              <a:t>Восстание в Греции противоречило принципам Священного Союза.</a:t>
            </a:r>
          </a:p>
          <a:p>
            <a:r>
              <a:rPr lang="ru-RU" b="1" dirty="0" smtClean="0">
                <a:latin typeface="Arial"/>
                <a:cs typeface="Arial"/>
              </a:rPr>
              <a:t>6 августа – объявление </a:t>
            </a:r>
            <a:r>
              <a:rPr lang="ru-RU" b="1" dirty="0" smtClean="0"/>
              <a:t>Александра </a:t>
            </a:r>
            <a:r>
              <a:rPr lang="en-US" b="1" dirty="0" smtClean="0">
                <a:cs typeface="Arial"/>
              </a:rPr>
              <a:t>l</a:t>
            </a:r>
            <a:r>
              <a:rPr lang="ru-RU" b="1" dirty="0" smtClean="0">
                <a:cs typeface="Arial"/>
              </a:rPr>
              <a:t> о «самостоятельности в турецких делах».</a:t>
            </a:r>
          </a:p>
          <a:p>
            <a:r>
              <a:rPr lang="ru-RU" b="1" dirty="0" smtClean="0">
                <a:cs typeface="Arial"/>
              </a:rPr>
              <a:t>Это решение означало о фактическом распаде Священного Союза.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011222"/>
          </a:xfrm>
        </p:spPr>
        <p:txBody>
          <a:bodyPr>
            <a:prstTxWarp prst="textSto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Задания для закрепления: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5613" y="1214422"/>
            <a:ext cx="8474105" cy="535785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>
              <a:buAutoNum type="arabicParenR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Назовите основные итоги (не менее 2) внешней политики Александра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l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.</a:t>
            </a:r>
          </a:p>
          <a:p>
            <a:pPr marL="457200" indent="-457200">
              <a:buAutoNum type="arabicParenR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Приведите ( не менее 2 ) военных успехов России этого периода.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143116"/>
            <a:ext cx="7858180" cy="18573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Победа в войне с Турцией.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- Победа в войне с Ираном,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- Победа в войне со Швецией.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Победа в Отечественной войне 1812.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-Разгром Наполеона.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- Вхождение в состав России польских земель.</a:t>
            </a:r>
          </a:p>
          <a:p>
            <a:pPr algn="ctr">
              <a:buFontTx/>
              <a:buChar char="-"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5143512"/>
            <a:ext cx="8215370" cy="148590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Бородинское сражение.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Тарутинский маневр.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Заграничный поход русской армии.</a:t>
            </a:r>
          </a:p>
          <a:p>
            <a:pPr algn="ctr"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5511816"/>
          </a:xfrm>
        </p:spPr>
        <p:txBody>
          <a:bodyPr>
            <a:prstTxWarp prst="textCurveU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 !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0019_slide">
  <a:themeElements>
    <a:clrScheme name="Тема Office 2">
      <a:dk1>
        <a:srgbClr val="000000"/>
      </a:dk1>
      <a:lt1>
        <a:srgbClr val="66CCFF"/>
      </a:lt1>
      <a:dk2>
        <a:srgbClr val="000000"/>
      </a:dk2>
      <a:lt2>
        <a:srgbClr val="CCCCCC"/>
      </a:lt2>
      <a:accent1>
        <a:srgbClr val="2B6A3D"/>
      </a:accent1>
      <a:accent2>
        <a:srgbClr val="384F8C"/>
      </a:accent2>
      <a:accent3>
        <a:srgbClr val="B8E2FF"/>
      </a:accent3>
      <a:accent4>
        <a:srgbClr val="000000"/>
      </a:accent4>
      <a:accent5>
        <a:srgbClr val="ACB9AF"/>
      </a:accent5>
      <a:accent6>
        <a:srgbClr val="32477E"/>
      </a:accent6>
      <a:hlink>
        <a:srgbClr val="6B612B"/>
      </a:hlink>
      <a:folHlink>
        <a:srgbClr val="32647D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B8E2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B8E2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B8E2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B8E2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FFFF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FFFF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FFFF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FFFF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66CCFF"/>
      </a:lt1>
      <a:dk2>
        <a:srgbClr val="000000"/>
      </a:dk2>
      <a:lt2>
        <a:srgbClr val="CCCCCC"/>
      </a:lt2>
      <a:accent1>
        <a:srgbClr val="2B6A3D"/>
      </a:accent1>
      <a:accent2>
        <a:srgbClr val="384F8C"/>
      </a:accent2>
      <a:accent3>
        <a:srgbClr val="B8E2FF"/>
      </a:accent3>
      <a:accent4>
        <a:srgbClr val="000000"/>
      </a:accent4>
      <a:accent5>
        <a:srgbClr val="ACB9AF"/>
      </a:accent5>
      <a:accent6>
        <a:srgbClr val="32477E"/>
      </a:accent6>
      <a:hlink>
        <a:srgbClr val="6B612B"/>
      </a:hlink>
      <a:folHlink>
        <a:srgbClr val="32647D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B8E2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B8E2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B8E2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66CC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B8E2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06E85"/>
        </a:accent1>
        <a:accent2>
          <a:srgbClr val="0081C2"/>
        </a:accent2>
        <a:accent3>
          <a:srgbClr val="FFFFFF"/>
        </a:accent3>
        <a:accent4>
          <a:srgbClr val="000000"/>
        </a:accent4>
        <a:accent5>
          <a:srgbClr val="AFBAC2"/>
        </a:accent5>
        <a:accent6>
          <a:srgbClr val="0074B0"/>
        </a:accent6>
        <a:hlink>
          <a:srgbClr val="005885"/>
        </a:hlink>
        <a:folHlink>
          <a:srgbClr val="006CA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B6A3D"/>
        </a:accent1>
        <a:accent2>
          <a:srgbClr val="384F8C"/>
        </a:accent2>
        <a:accent3>
          <a:srgbClr val="FFFFFF"/>
        </a:accent3>
        <a:accent4>
          <a:srgbClr val="000000"/>
        </a:accent4>
        <a:accent5>
          <a:srgbClr val="ACB9AF"/>
        </a:accent5>
        <a:accent6>
          <a:srgbClr val="32477E"/>
        </a:accent6>
        <a:hlink>
          <a:srgbClr val="6B612B"/>
        </a:hlink>
        <a:folHlink>
          <a:srgbClr val="3264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2647D"/>
        </a:accent1>
        <a:accent2>
          <a:srgbClr val="7D4B45"/>
        </a:accent2>
        <a:accent3>
          <a:srgbClr val="FFFFFF"/>
        </a:accent3>
        <a:accent4>
          <a:srgbClr val="000000"/>
        </a:accent4>
        <a:accent5>
          <a:srgbClr val="ADB8BF"/>
        </a:accent5>
        <a:accent6>
          <a:srgbClr val="71433E"/>
        </a:accent6>
        <a:hlink>
          <a:srgbClr val="60632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06328"/>
        </a:accent1>
        <a:accent2>
          <a:srgbClr val="32647D"/>
        </a:accent2>
        <a:accent3>
          <a:srgbClr val="FFFFFF"/>
        </a:accent3>
        <a:accent4>
          <a:srgbClr val="000000"/>
        </a:accent4>
        <a:accent5>
          <a:srgbClr val="B6B7AC"/>
        </a:accent5>
        <a:accent6>
          <a:srgbClr val="2C5A71"/>
        </a:accent6>
        <a:hlink>
          <a:srgbClr val="7D5738"/>
        </a:hlink>
        <a:folHlink>
          <a:srgbClr val="774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ind_0019_slide</Template>
  <TotalTime>303</TotalTime>
  <Words>1073</Words>
  <Application>Microsoft Office PowerPoint</Application>
  <PresentationFormat>Экран (4:3)</PresentationFormat>
  <Paragraphs>180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ind_0019_slide</vt:lpstr>
      <vt:lpstr>1_Default Design</vt:lpstr>
      <vt:lpstr>Заграничный поход русской армии. Внешняя политика России после Отечественной войны 1812 года.</vt:lpstr>
      <vt:lpstr>Тест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 на вопросы теста</vt:lpstr>
      <vt:lpstr>Задания на доске.Заполните схему</vt:lpstr>
      <vt:lpstr>Задания на доске. Расставьте последовательность</vt:lpstr>
      <vt:lpstr>Ответьте на вопрос: о каком событии идёт речь?</vt:lpstr>
      <vt:lpstr>Новая тема:</vt:lpstr>
      <vt:lpstr>Кутузов выступал против продолжения войны, а Александр – за. Какие аргументы выдвигал каждый из них?</vt:lpstr>
      <vt:lpstr>Презентация PowerPoint</vt:lpstr>
      <vt:lpstr>Презентация PowerPoint</vt:lpstr>
      <vt:lpstr>2 мая 1813 – Наполеон разбил союзников под Лютценой.</vt:lpstr>
      <vt:lpstr>21 мая 1813 – неудача союзников под Бауценом.</vt:lpstr>
      <vt:lpstr>Презентация PowerPoint</vt:lpstr>
      <vt:lpstr>26 – 27 августа 1813 – победа Наполеона под Дрезденом.</vt:lpstr>
      <vt:lpstr>29—30 августа 1813 – разгром русско-прусско-австрийскими войсками французского корпуса генерала Вандама под Кульмом в Богемии (ныне Чехия). Кульмская победа спасла 6 коалицию от распада.</vt:lpstr>
      <vt:lpstr>16 – 19 октября 1813 – Сражение под Лейпцигом («Битва народов»).</vt:lpstr>
      <vt:lpstr>Кампания 1814 года.</vt:lpstr>
      <vt:lpstr>Презентация PowerPoint</vt:lpstr>
      <vt:lpstr>Александр l принимает капитуляцию наполеоновского Парижа.</vt:lpstr>
      <vt:lpstr>Презентация PowerPoint</vt:lpstr>
      <vt:lpstr>Сентябрь 1814 – Венский конгресс. Главную роль играли: Россия, Англия, Австрия, Пруссия и королевская Франция (была восстановлена династия Бурбонов).</vt:lpstr>
      <vt:lpstr>1 марта 1815 – с отрядом в 1100 человек Наполеон высадился на юге Франции. (20 марта — 22 июня 1815 года) «Сто дней Наполеона».</vt:lpstr>
      <vt:lpstr>13 марта 1815 – 8 держав объявили Наполеона «врагом человечества» и обязались бороться с ним, оформив 7 коалицию.</vt:lpstr>
      <vt:lpstr>18 июня 1815 – разгром Наполеона при Ватерлоо.</vt:lpstr>
      <vt:lpstr>Территориальный вопрос согласно Венскому вопросу. Заполните таблицу: </vt:lpstr>
      <vt:lpstr>26 сентября 1815  - создание Священного Союза. (Россия, Пруссия, Австрия).</vt:lpstr>
      <vt:lpstr>1821 – восстание в Греции против турецкого господства.</vt:lpstr>
      <vt:lpstr>Задания для закрепления:</vt:lpstr>
      <vt:lpstr>Спасибо за внимание !</vt:lpstr>
    </vt:vector>
  </TitlesOfParts>
  <Company>WIN7XP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Заграничный поход русской армии. Внешняя политика России после Отечественной войны 1812 года.</dc:title>
  <dc:creator>WIN7XP</dc:creator>
  <cp:lastModifiedBy>student</cp:lastModifiedBy>
  <cp:revision>32</cp:revision>
  <dcterms:created xsi:type="dcterms:W3CDTF">2011-08-09T19:04:25Z</dcterms:created>
  <dcterms:modified xsi:type="dcterms:W3CDTF">2011-11-19T16:27:39Z</dcterms:modified>
</cp:coreProperties>
</file>