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8CE7E78-0FE9-4F50-8D11-2AC530F46704}">
  <a:tblStyle styleId="{58CE7E78-0FE9-4F50-8D11-2AC530F46704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20" d="100"/>
          <a:sy n="120" d="100"/>
        </p:scale>
        <p:origin x="-420" y="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71022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1.bp.blogspot.com/-5bVmb3mh0bU/U0eaiagnwkI/AAAAAAAAE-U/2qg_gRDRLZo/s1600/o350z6nd.jpg" TargetMode="External"/><Relationship Id="rId3" Type="http://schemas.openxmlformats.org/officeDocument/2006/relationships/hyperlink" Target="http://www.umniza.de/WebRoot/Store22/Shops/62303963/52E5/160B/A3CC/BA5C/AC20/C0A8/2BB9/8933/978-5-08-005149-4.jpg" TargetMode="External"/><Relationship Id="rId7" Type="http://schemas.openxmlformats.org/officeDocument/2006/relationships/hyperlink" Target="http://4.bp.blogspot.com/-n9azaJFlJxM/U0ebM6VjTsI/AAAAAAAAE-Y/A9_xyl3WTHg/s1600/ru2ipdo4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homofestivus.ru/wp-content/uploads/167.jpg" TargetMode="External"/><Relationship Id="rId5" Type="http://schemas.openxmlformats.org/officeDocument/2006/relationships/hyperlink" Target="https://www.google.ru/search?q=%D0%9A%D0%90%D0%A0%D0%A2%D0%98%D0%9D%D0%9A%D0%90+%D1%81%D0%BA%D0%B8%D1%80%D0%B4%D0%B0&amp;newwindow=1&amp;espv=2&amp;biw=1600&amp;bih=732&amp;tbm=isch&amp;tbo=u&amp;source=univ&amp;sa=X&amp;ei=pp0-VNO_EsvnygOh4YHgDQ&amp;ved=0CBsQsAQ#facrc=_&amp;imgdii=uE7cRtAmMnSHWM%3A%3BeqL2L14NVtqFWM%3BuE7cRtAmMnSHWM%3A&amp;imgrc=uE7cRtAmMnSHWM%253A%3Bjw-_dCBHbSZ8GM%3Bhttp%253A%252F%252Fstatic.panoramio.com%252Fphotos%252F1920x1280%252F35575751.jpg%3Bhttp%253A%252F%252Fgalleryua.com%252Fphoto%252Fkazatinskij-rajon%252F8477-kashperivka%3B1296%3B864" TargetMode="External"/><Relationship Id="rId4" Type="http://schemas.openxmlformats.org/officeDocument/2006/relationships/hyperlink" Target="http://xn----8sbauh0beb7ai9bh.xn--p1ai/%D1%86%D0%B5%D0%B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/>
        </p:nvSpPr>
        <p:spPr>
          <a:xfrm>
            <a:off x="3909425" y="1864350"/>
            <a:ext cx="4659600" cy="17875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ru" sz="2400" b="1" dirty="0">
                <a:solidFill>
                  <a:srgbClr val="0000FF"/>
                </a:solidFill>
              </a:rPr>
              <a:t>Картинный словарь </a:t>
            </a:r>
          </a:p>
          <a:p>
            <a:pPr algn="ctr">
              <a:spcBef>
                <a:spcPts val="0"/>
              </a:spcBef>
              <a:buNone/>
            </a:pPr>
            <a:r>
              <a:rPr lang="ru" sz="2400" b="1" dirty="0">
                <a:solidFill>
                  <a:srgbClr val="0000FF"/>
                </a:solidFill>
              </a:rPr>
              <a:t>к сказке В. Гаршина “Лягушка-путешественница</a:t>
            </a:r>
            <a:r>
              <a:rPr lang="ru" sz="2400" b="1" dirty="0" smtClean="0">
                <a:solidFill>
                  <a:srgbClr val="0000FF"/>
                </a:solidFill>
              </a:rPr>
              <a:t>”</a:t>
            </a:r>
          </a:p>
          <a:p>
            <a:pPr algn="ctr">
              <a:spcBef>
                <a:spcPts val="0"/>
              </a:spcBef>
              <a:buNone/>
            </a:pPr>
            <a:r>
              <a:rPr lang="ru" sz="1600" b="1" dirty="0" smtClean="0">
                <a:solidFill>
                  <a:srgbClr val="0000FF"/>
                </a:solidFill>
              </a:rPr>
              <a:t>УМК «Школа Росии»</a:t>
            </a:r>
          </a:p>
          <a:p>
            <a:pPr algn="ctr">
              <a:spcBef>
                <a:spcPts val="0"/>
              </a:spcBef>
              <a:buNone/>
            </a:pPr>
            <a:r>
              <a:rPr lang="ru" sz="1600" b="1" dirty="0" smtClean="0">
                <a:solidFill>
                  <a:srgbClr val="0000FF"/>
                </a:solidFill>
              </a:rPr>
              <a:t>2 класс</a:t>
            </a:r>
          </a:p>
          <a:p>
            <a:pPr algn="ctr">
              <a:spcBef>
                <a:spcPts val="0"/>
              </a:spcBef>
              <a:buNone/>
            </a:pPr>
            <a:endParaRPr lang="ru" sz="2400" b="1" dirty="0">
              <a:solidFill>
                <a:srgbClr val="0000FF"/>
              </a:solidFill>
            </a:endParaRPr>
          </a:p>
          <a:p>
            <a:pPr algn="ctr">
              <a:spcBef>
                <a:spcPts val="0"/>
              </a:spcBef>
              <a:buNone/>
            </a:pPr>
            <a:endParaRPr lang="ru" sz="2400" b="1" dirty="0">
              <a:solidFill>
                <a:srgbClr val="0000FF"/>
              </a:solidFill>
            </a:endParaRPr>
          </a:p>
        </p:txBody>
      </p:sp>
      <p:pic>
        <p:nvPicPr>
          <p:cNvPr id="24" name="Shape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450" y="309825"/>
            <a:ext cx="3351499" cy="45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4606550" y="3890600"/>
            <a:ext cx="4203899" cy="89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ru" b="1"/>
              <a:t>Составила:</a:t>
            </a:r>
            <a:r>
              <a:rPr lang="ru" i="1">
                <a:solidFill>
                  <a:srgbClr val="0000FF"/>
                </a:solidFill>
              </a:rPr>
              <a:t> </a:t>
            </a:r>
            <a:r>
              <a:rPr lang="ru" b="1" i="1">
                <a:solidFill>
                  <a:srgbClr val="0000FF"/>
                </a:solidFill>
              </a:rPr>
              <a:t>Воднева Нина Владимировна</a:t>
            </a:r>
            <a:r>
              <a:rPr lang="ru" b="1">
                <a:solidFill>
                  <a:srgbClr val="0000FF"/>
                </a:solidFill>
              </a:rPr>
              <a:t>, </a:t>
            </a:r>
            <a:r>
              <a:rPr lang="ru" b="1" i="1">
                <a:solidFill>
                  <a:srgbClr val="0000FF"/>
                </a:solidFill>
              </a:rPr>
              <a:t>учитель начальных классов</a:t>
            </a:r>
          </a:p>
          <a:p>
            <a:pPr algn="ctr">
              <a:spcBef>
                <a:spcPts val="0"/>
              </a:spcBef>
              <a:buNone/>
            </a:pPr>
            <a:r>
              <a:rPr lang="ru" b="1">
                <a:solidFill>
                  <a:srgbClr val="0000FF"/>
                </a:solidFill>
              </a:rPr>
              <a:t>2014 г.</a:t>
            </a:r>
          </a:p>
        </p:txBody>
      </p:sp>
      <p:sp>
        <p:nvSpPr>
          <p:cNvPr id="26" name="Shape 26"/>
          <p:cNvSpPr txBox="1"/>
          <p:nvPr/>
        </p:nvSpPr>
        <p:spPr>
          <a:xfrm>
            <a:off x="3909425" y="367425"/>
            <a:ext cx="4659600" cy="48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/>
              <a:t>МОБУ “Солнечная СОШ” Вышневолоцкого района Тверской области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/>
        </p:nvSpPr>
        <p:spPr>
          <a:xfrm>
            <a:off x="4069600" y="546400"/>
            <a:ext cx="4738499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3000" b="1">
                <a:solidFill>
                  <a:srgbClr val="0000FF"/>
                </a:solidFill>
              </a:rPr>
              <a:t>СКИРДА</a:t>
            </a:r>
            <a:r>
              <a:rPr lang="ru"/>
              <a:t> - </a:t>
            </a:r>
            <a:r>
              <a:rPr lang="ru" sz="2400"/>
              <a:t>большой, обычно продолговатый стог сена (соломы) или сложенные по особому способу снопы хлеба для хранения под открытым небом. Хлеб в скирдах</a:t>
            </a:r>
            <a:r>
              <a:rPr lang="ru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2" name="Shape 32"/>
          <p:cNvPicPr preferRelativeResize="0"/>
          <p:nvPr/>
        </p:nvPicPr>
        <p:blipFill rotWithShape="1">
          <a:blip r:embed="rId3">
            <a:alphaModFix/>
          </a:blip>
          <a:srcRect t="-11926" b="-10397"/>
          <a:stretch/>
        </p:blipFill>
        <p:spPr>
          <a:xfrm>
            <a:off x="444375" y="1158700"/>
            <a:ext cx="3773999" cy="260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>
            <a:off x="4371050" y="188425"/>
            <a:ext cx="4286399" cy="253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3000" b="1">
                <a:solidFill>
                  <a:srgbClr val="0000FF"/>
                </a:solidFill>
              </a:rPr>
              <a:t>ЦЕП</a:t>
            </a:r>
            <a:r>
              <a:rPr lang="ru"/>
              <a:t> </a:t>
            </a:r>
            <a:r>
              <a:rPr lang="ru" sz="2400"/>
              <a:t>-ручное орудие для молотьбы, состоящее из длинной деревянной ручки и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2400"/>
              <a:t>прикрепленного к ней ремнем деревянного била.</a:t>
            </a:r>
          </a:p>
        </p:txBody>
      </p:sp>
      <p:sp>
        <p:nvSpPr>
          <p:cNvPr id="38" name="Shape 38"/>
          <p:cNvSpPr txBox="1"/>
          <p:nvPr/>
        </p:nvSpPr>
        <p:spPr>
          <a:xfrm>
            <a:off x="4371050" y="2826125"/>
            <a:ext cx="4615799" cy="84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ru" sz="2400" b="1" i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Цеп в руках, так и хлеб в зубах,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2400" b="1" i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а цеп из рук, так и хлеб из зуб.</a:t>
            </a:r>
          </a:p>
        </p:txBody>
      </p:sp>
      <p:graphicFrame>
        <p:nvGraphicFramePr>
          <p:cNvPr id="39" name="Shape 39"/>
          <p:cNvGraphicFramePr/>
          <p:nvPr/>
        </p:nvGraphicFramePr>
        <p:xfrm>
          <a:off x="373775" y="3537300"/>
          <a:ext cx="4364625" cy="1308375"/>
        </p:xfrm>
        <a:graphic>
          <a:graphicData uri="http://schemas.openxmlformats.org/drawingml/2006/table">
            <a:tbl>
              <a:tblPr>
                <a:noFill/>
                <a:tableStyleId>{58CE7E78-0FE9-4F50-8D11-2AC530F46704}</a:tableStyleId>
              </a:tblPr>
              <a:tblGrid>
                <a:gridCol w="2102000"/>
                <a:gridCol w="2262625"/>
              </a:tblGrid>
              <a:tr h="130837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Вышел зараня дед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На гумно молотить: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«Выходи-ка, сосед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Старику подсобить».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     Положили гурьбой 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     Золотые снопы.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     На гумне вперебой</a:t>
                      </a:r>
                    </a:p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" b="1"/>
                        <a:t>     Зазвенели цепы.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40" name="Shape 40"/>
          <p:cNvSpPr txBox="1"/>
          <p:nvPr/>
        </p:nvSpPr>
        <p:spPr>
          <a:xfrm>
            <a:off x="1151800" y="2826125"/>
            <a:ext cx="2492999" cy="84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chemeClr val="dk1"/>
                </a:solidFill>
              </a:rPr>
              <a:t>Вспомним стихотворение </a:t>
            </a:r>
          </a:p>
          <a:p>
            <a:pPr lvl="0" rtl="0">
              <a:spcBef>
                <a:spcPts val="0"/>
              </a:spcBef>
              <a:buNone/>
            </a:pPr>
            <a:r>
              <a:rPr lang="ru">
                <a:solidFill>
                  <a:schemeClr val="dk1"/>
                </a:solidFill>
              </a:rPr>
              <a:t>«Молотьба» С. Есенина</a:t>
            </a:r>
          </a:p>
        </p:txBody>
      </p:sp>
      <p:pic>
        <p:nvPicPr>
          <p:cNvPr id="41" name="Shape 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50" y="296900"/>
            <a:ext cx="3886651" cy="2914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/>
        </p:nvSpPr>
        <p:spPr>
          <a:xfrm>
            <a:off x="4003650" y="734800"/>
            <a:ext cx="4700700" cy="171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1100">
                <a:solidFill>
                  <a:srgbClr val="333333"/>
                </a:solidFill>
              </a:rPr>
              <a:t> </a:t>
            </a:r>
            <a:r>
              <a:rPr lang="ru" sz="3000" b="1">
                <a:solidFill>
                  <a:srgbClr val="0000FF"/>
                </a:solidFill>
              </a:rPr>
              <a:t>ПАЯЦ</a:t>
            </a:r>
            <a:r>
              <a:rPr lang="ru" sz="2400" b="1">
                <a:solidFill>
                  <a:srgbClr val="0000FF"/>
                </a:solidFill>
              </a:rPr>
              <a:t> </a:t>
            </a:r>
            <a:r>
              <a:rPr lang="ru" sz="2400">
                <a:solidFill>
                  <a:schemeClr val="dk1"/>
                </a:solidFill>
              </a:rPr>
              <a:t>- прежнее название клоуна; человек, который паясничает.</a:t>
            </a:r>
          </a:p>
        </p:txBody>
      </p:sp>
      <p:pic>
        <p:nvPicPr>
          <p:cNvPr id="47" name="Shape 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974" y="397600"/>
            <a:ext cx="2759200" cy="434829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 txBox="1"/>
          <p:nvPr/>
        </p:nvSpPr>
        <p:spPr>
          <a:xfrm>
            <a:off x="4323925" y="2449300"/>
            <a:ext cx="4286399" cy="163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1800"/>
              <a:t>В бумажном колпаке и блестках,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1800"/>
              <a:t>Кривляясь с бубном на подмостках,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1800"/>
              <a:t>Народ дурачит шарлатан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1800"/>
              <a:t>И корчит рожу…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>
            <a:off x="4182625" y="536975"/>
            <a:ext cx="4851300" cy="136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/>
              <a:t> </a:t>
            </a:r>
            <a:r>
              <a:rPr lang="ru" sz="2400" b="1">
                <a:solidFill>
                  <a:srgbClr val="0000FF"/>
                </a:solidFill>
              </a:rPr>
              <a:t>Присутствие духа</a:t>
            </a:r>
            <a:r>
              <a:rPr lang="ru">
                <a:solidFill>
                  <a:srgbClr val="0000FF"/>
                </a:solidFill>
              </a:rPr>
              <a:t> </a:t>
            </a:r>
            <a:r>
              <a:rPr lang="ru" sz="2400"/>
              <a:t>- наличие самообладания, хладнокровия, выдержки.</a:t>
            </a:r>
          </a:p>
        </p:txBody>
      </p:sp>
      <p:pic>
        <p:nvPicPr>
          <p:cNvPr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00" y="183700"/>
            <a:ext cx="3520550" cy="482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/>
        </p:nvSpPr>
        <p:spPr>
          <a:xfrm>
            <a:off x="3786950" y="1648575"/>
            <a:ext cx="5058600" cy="1615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241300" lvl="0" indent="-228600" rtl="0">
              <a:lnSpc>
                <a:spcPct val="109090"/>
              </a:lnSpc>
              <a:spcBef>
                <a:spcPts val="0"/>
              </a:spcBef>
              <a:buNone/>
            </a:pPr>
            <a:r>
              <a:rPr lang="ru" sz="1000" dirty="0">
                <a:solidFill>
                  <a:srgbClr val="333333"/>
                </a:solidFill>
              </a:rPr>
              <a:t>·</a:t>
            </a:r>
            <a:r>
              <a:rPr lang="ru" sz="7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2400" b="1" dirty="0">
                <a:solidFill>
                  <a:srgbClr val="274E13"/>
                </a:solidFill>
              </a:rPr>
              <a:t>Закричала во всё горло</a:t>
            </a:r>
            <a:r>
              <a:rPr lang="ru" sz="2400" dirty="0">
                <a:solidFill>
                  <a:srgbClr val="333333"/>
                </a:solidFill>
              </a:rPr>
              <a:t> - </a:t>
            </a:r>
            <a:r>
              <a:rPr lang="ru" sz="2400" dirty="0">
                <a:solidFill>
                  <a:schemeClr val="tx1"/>
                </a:solidFill>
              </a:rPr>
              <a:t>закричала очень громко.</a:t>
            </a:r>
          </a:p>
        </p:txBody>
      </p:sp>
      <p:sp>
        <p:nvSpPr>
          <p:cNvPr id="60" name="Shape 60"/>
          <p:cNvSpPr txBox="1"/>
          <p:nvPr/>
        </p:nvSpPr>
        <p:spPr>
          <a:xfrm>
            <a:off x="3868500" y="226100"/>
            <a:ext cx="5058600" cy="150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241300" lvl="0" indent="-228600" rtl="0">
              <a:lnSpc>
                <a:spcPct val="10909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74E13"/>
                </a:solidFill>
              </a:rPr>
              <a:t>Полетела вверх тормашками</a:t>
            </a:r>
            <a:r>
              <a:rPr lang="ru" sz="3000" b="1">
                <a:solidFill>
                  <a:srgbClr val="274E13"/>
                </a:solidFill>
              </a:rPr>
              <a:t> </a:t>
            </a:r>
            <a:r>
              <a:rPr lang="ru" sz="2400">
                <a:solidFill>
                  <a:schemeClr val="dk1"/>
                </a:solidFill>
              </a:rPr>
              <a:t>- полетела вверх ногами.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499" y="226100"/>
            <a:ext cx="3551450" cy="4710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/>
              <a:t>Интернет - ресурсы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301800" y="1071750"/>
            <a:ext cx="85404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1200" u="sng">
                <a:solidFill>
                  <a:schemeClr val="hlink"/>
                </a:solidFill>
                <a:hlinkClick r:id="rId3"/>
              </a:rPr>
              <a:t>http://www.umniza.de/WebRoot/Store22/Shops/62303963/52E5/160B/A3CC/BA5C/AC20/C0A8/2BB9/8933/978-5-08-005149-4.jpg</a:t>
            </a:r>
            <a:r>
              <a:rPr lang="ru" sz="1200"/>
              <a:t> обложка</a:t>
            </a:r>
          </a:p>
          <a:p>
            <a:pPr rtl="0">
              <a:spcBef>
                <a:spcPts val="0"/>
              </a:spcBef>
              <a:buNone/>
            </a:pPr>
            <a:r>
              <a:rPr lang="ru" sz="1200" u="sng">
                <a:solidFill>
                  <a:schemeClr val="hlink"/>
                </a:solidFill>
                <a:hlinkClick r:id="rId4"/>
              </a:rPr>
              <a:t>http://xn----8sbauh0beb7ai9bh.xn--p1ai/%D1%86%D0%B5%D0%BF</a:t>
            </a:r>
            <a:r>
              <a:rPr lang="ru" sz="1200"/>
              <a:t> - значение слов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rtl="0">
              <a:spcBef>
                <a:spcPts val="0"/>
              </a:spcBef>
              <a:buNone/>
            </a:pPr>
            <a:r>
              <a:rPr lang="ru" sz="1200" u="sng">
                <a:solidFill>
                  <a:schemeClr val="hlink"/>
                </a:solidFill>
                <a:hlinkClick r:id="rId5"/>
              </a:rPr>
              <a:t>https://www.google.ru/search?q=%D0%9A%D0%90%D0%A0%D0%A2%D0%98%D0%9D%D0%9A%D0%90+%D1%81%D0%BA%D0%B8%D1%80%D0%B4%D0%B0&amp;newwindow=1&amp;espv=2&amp;biw=1600&amp;bih=732&amp;tbm=isch&amp;tbo=u&amp;source=univ&amp;sa=X&amp;ei=pp0-VNO_EsvnygOh4YHgDQ&amp;ved=0CBsQsAQ#facrc=_&amp;imgdii=uE7cRtAmMnSHWM%3A%3BeqL2L14NVtqFWM%3BuE7cRtAmMnSHWM%3A&amp;imgrc=uE7cRtAmMnSHWM%253A%3Bjw-_dCBHbSZ8GM%3Bhttp%253A%252F%252Fstatic.panoramio.com%252Fphotos%252F1920x1280%252F35575751.jpg%3Bhttp%253A%252F%252Fgalleryua.com%252Fphoto%252Fkazatinskij-rajon%252F8477-kashperivka%3B1296%3B864</a:t>
            </a:r>
            <a:r>
              <a:rPr lang="ru" sz="1200"/>
              <a:t> - скирда</a:t>
            </a:r>
          </a:p>
          <a:p>
            <a:pPr lvl="0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68" name="Shape 68"/>
          <p:cNvSpPr txBox="1"/>
          <p:nvPr/>
        </p:nvSpPr>
        <p:spPr>
          <a:xfrm>
            <a:off x="410425" y="3451725"/>
            <a:ext cx="6706500" cy="46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1200" u="sng">
                <a:solidFill>
                  <a:schemeClr val="hlink"/>
                </a:solidFill>
                <a:hlinkClick r:id="rId6"/>
              </a:rPr>
              <a:t>http://homofestivus.ru/wp-content/uploads/167.jpg</a:t>
            </a:r>
            <a:r>
              <a:rPr lang="ru" sz="1200"/>
              <a:t> -картинка паяц, клоун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301800" y="3607975"/>
            <a:ext cx="7508100" cy="1040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u="sng">
                <a:solidFill>
                  <a:schemeClr val="hlink"/>
                </a:solidFill>
                <a:hlinkClick r:id="rId7"/>
              </a:rPr>
              <a:t>h</a:t>
            </a:r>
            <a:r>
              <a:rPr lang="ru" sz="1200" u="sng">
                <a:solidFill>
                  <a:schemeClr val="hlink"/>
                </a:solidFill>
                <a:hlinkClick r:id="rId7"/>
              </a:rPr>
              <a:t>ttp://4.bp.blogspot.com/-n9azaJFlJxM/U0ebM6VjTsI/AAAAAAAAE-Y/A9_xyl3WTHg/s1600/ru2ipdo4.jpg</a:t>
            </a:r>
            <a:r>
              <a:rPr lang="ru" sz="1200"/>
              <a:t> 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263750" y="-56525"/>
            <a:ext cx="7300799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1200" u="sng">
                <a:solidFill>
                  <a:schemeClr val="hlink"/>
                </a:solidFill>
                <a:hlinkClick r:id="rId8"/>
              </a:rPr>
              <a:t>http://1.bp.blogspot.com/-5bVmb3mh0bU/U0eaiagnwkI/AAAAAAAAE-U/2qg_gRDRLZo/s1600/o350z6nd.jpg</a:t>
            </a:r>
            <a:r>
              <a:rPr lang="ru" sz="1200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254</Words>
  <Application>Microsoft Office PowerPoint</Application>
  <PresentationFormat>Экран (16:9)</PresentationFormat>
  <Paragraphs>38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simple-light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 - 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metro</cp:lastModifiedBy>
  <cp:revision>2</cp:revision>
  <dcterms:modified xsi:type="dcterms:W3CDTF">2014-11-02T17:34:42Z</dcterms:modified>
</cp:coreProperties>
</file>