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7" r:id="rId15"/>
    <p:sldId id="276" r:id="rId16"/>
    <p:sldId id="278" r:id="rId17"/>
    <p:sldId id="279" r:id="rId18"/>
    <p:sldId id="280" r:id="rId19"/>
    <p:sldId id="282" r:id="rId20"/>
    <p:sldId id="283" r:id="rId21"/>
    <p:sldId id="284" r:id="rId22"/>
    <p:sldId id="285" r:id="rId23"/>
    <p:sldId id="286" r:id="rId24"/>
    <p:sldId id="288" r:id="rId25"/>
    <p:sldId id="289" r:id="rId26"/>
    <p:sldId id="290" r:id="rId27"/>
    <p:sldId id="294" r:id="rId28"/>
    <p:sldId id="295" r:id="rId29"/>
    <p:sldId id="275" r:id="rId30"/>
    <p:sldId id="261" r:id="rId31"/>
    <p:sldId id="271" r:id="rId32"/>
    <p:sldId id="281" r:id="rId33"/>
    <p:sldId id="257" r:id="rId34"/>
    <p:sldId id="260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44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755576" y="692696"/>
            <a:ext cx="7632848" cy="5400600"/>
          </a:xfrm>
          <a:prstGeom prst="rect">
            <a:avLst/>
          </a:prstGeom>
          <a:solidFill>
            <a:schemeClr val="lt1">
              <a:alpha val="9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476672"/>
            <a:ext cx="8496944" cy="59046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496562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rot="10800000">
            <a:off x="6228183" y="4007458"/>
            <a:ext cx="2555431" cy="25625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251521" y="332656"/>
            <a:ext cx="2880320" cy="28882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7754266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7184885"/>
      </p:ext>
    </p:extLst>
  </p:cSld>
  <p:clrMapOvr>
    <a:masterClrMapping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0984005"/>
      </p:ext>
    </p:extLst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996121"/>
      </p:ext>
    </p:extLst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366849" y="2682838"/>
            <a:ext cx="6480720" cy="14923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4737101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145654"/>
      </p:ext>
    </p:extLst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7858585"/>
      </p:ext>
    </p:extLst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8409252"/>
      </p:ext>
    </p:extLst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9649314"/>
      </p:ext>
    </p:extLst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02953676"/>
      </p:ext>
    </p:extLst>
  </p:cSld>
  <p:clrMapOvr>
    <a:masterClrMapping/>
  </p:clrMapOvr>
  <p:transition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64000"/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3491C-EA8A-4871-8BA3-BA53B1011187}" type="datetimeFigureOut">
              <a:rPr lang="ru-RU" smtClean="0"/>
              <a:pPr/>
              <a:t>20.03.2016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D8E55-80B0-451F-9453-BF15514422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500"/>
            </a:avLst>
          </a:prstGeom>
          <a:blipFill dpi="0" rotWithShape="1">
            <a:blip r:embed="rId1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38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3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1.gif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7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8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papus666.narod.ru/clipart/l/logk/prib18.png" TargetMode="External"/><Relationship Id="rId13" Type="http://schemas.openxmlformats.org/officeDocument/2006/relationships/hyperlink" Target="http://img-fotki.yandex.ru/get/9106/47407354.c49/0_128dfa_830625f6_orig.png" TargetMode="External"/><Relationship Id="rId18" Type="http://schemas.openxmlformats.org/officeDocument/2006/relationships/hyperlink" Target="http://lopetrov.narod.ru/pictures/servirovka/14.JPG" TargetMode="External"/><Relationship Id="rId3" Type="http://schemas.openxmlformats.org/officeDocument/2006/relationships/hyperlink" Target="http://terzias.com/communities/7/000/001/524/877/images/7242114.jpg" TargetMode="External"/><Relationship Id="rId21" Type="http://schemas.openxmlformats.org/officeDocument/2006/relationships/hyperlink" Target="http://www.stryapuha.ru/wp-content/uploads/2012/03/stati01-11.jpg" TargetMode="External"/><Relationship Id="rId7" Type="http://schemas.openxmlformats.org/officeDocument/2006/relationships/hyperlink" Target="http://png-images.ru/wp-content/uploads/2015/02/fork_PNG3060.png" TargetMode="External"/><Relationship Id="rId12" Type="http://schemas.openxmlformats.org/officeDocument/2006/relationships/hyperlink" Target="http://papus666.narod.ru/clipart/l/logk/prib21.png" TargetMode="External"/><Relationship Id="rId17" Type="http://schemas.openxmlformats.org/officeDocument/2006/relationships/hyperlink" Target="http://lopetrov.narod.ru/pictures/servirovka/24.JPG" TargetMode="External"/><Relationship Id="rId2" Type="http://schemas.openxmlformats.org/officeDocument/2006/relationships/hyperlink" Target="http://wallpaperus.org/wallpapers/08/291/gles-tables-2560x1600-wallpaper-2353202.jpg" TargetMode="External"/><Relationship Id="rId16" Type="http://schemas.openxmlformats.org/officeDocument/2006/relationships/hyperlink" Target="http://www.russiantampa.com/fun/etiket/2_1_table08.jpg" TargetMode="External"/><Relationship Id="rId20" Type="http://schemas.openxmlformats.org/officeDocument/2006/relationships/hyperlink" Target="https://im3-tub-ru.yandex.net/i?id=c90f53687b12baa2eaa4dcd2b9eb118d&amp;n=33&amp;h=215&amp;w=4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eemarket.kiev.ua/images_goods/De-Luxe/De-Luxe-Venezia-50042015.jpg" TargetMode="External"/><Relationship Id="rId11" Type="http://schemas.openxmlformats.org/officeDocument/2006/relationships/hyperlink" Target="http://digibar.ru/image/cache/img/3110282-300x300.gif" TargetMode="External"/><Relationship Id="rId5" Type="http://schemas.openxmlformats.org/officeDocument/2006/relationships/hyperlink" Target="http://dom-podarka.ru/img/products/237-268.jpg" TargetMode="External"/><Relationship Id="rId15" Type="http://schemas.openxmlformats.org/officeDocument/2006/relationships/hyperlink" Target="http://lopetrov.narod.ru/pictures/servirovka/23.JPG" TargetMode="External"/><Relationship Id="rId10" Type="http://schemas.openxmlformats.org/officeDocument/2006/relationships/hyperlink" Target="http://digibar.ru/image/cache/img/3110354-300x300.gif" TargetMode="External"/><Relationship Id="rId19" Type="http://schemas.openxmlformats.org/officeDocument/2006/relationships/hyperlink" Target="http://lopetrov.narod.ru/pictures/servirovka/17.JPG" TargetMode="External"/><Relationship Id="rId4" Type="http://schemas.openxmlformats.org/officeDocument/2006/relationships/hyperlink" Target="http://eatme.ua/images_user/etiquette/6968.jpg" TargetMode="External"/><Relationship Id="rId9" Type="http://schemas.openxmlformats.org/officeDocument/2006/relationships/hyperlink" Target="http://digibar.ru/image/cache/img/3110848-300x300.gif" TargetMode="External"/><Relationship Id="rId14" Type="http://schemas.openxmlformats.org/officeDocument/2006/relationships/hyperlink" Target="http://www.playcast.ru/uploads/2014/06/29/9083750.png" TargetMode="External"/><Relationship Id="rId22" Type="http://schemas.openxmlformats.org/officeDocument/2006/relationships/hyperlink" Target="http://fs00.infourok.ru/images/doc/261/266351/img15.jpg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look.tm/statics/crop/web/blogs/content/8657TIZER_IMG_1017.jpg" TargetMode="External"/><Relationship Id="rId13" Type="http://schemas.openxmlformats.org/officeDocument/2006/relationships/hyperlink" Target="http://4kulinar.com/wp-content/uploads/vazhnaja_meloch_salfetka_na_stole.jpg" TargetMode="External"/><Relationship Id="rId18" Type="http://schemas.openxmlformats.org/officeDocument/2006/relationships/hyperlink" Target="http://farforushka.ru/wp-content/uploads/2010/03/10.jpg" TargetMode="External"/><Relationship Id="rId3" Type="http://schemas.openxmlformats.org/officeDocument/2006/relationships/hyperlink" Target="https://im1-tub-ru.yandex.net/i?id=a8bf4c2396fbe702e60b0d16e0909193&amp;n=33&amp;h=215&amp;w=292" TargetMode="External"/><Relationship Id="rId7" Type="http://schemas.openxmlformats.org/officeDocument/2006/relationships/hyperlink" Target="http://www.vermaisdesign.com.br/wp-content/uploads/2013/12/Captura-de-Tela-2013-12-02-%C3%A0s-09.10.05-790x539.png" TargetMode="External"/><Relationship Id="rId12" Type="http://schemas.openxmlformats.org/officeDocument/2006/relationships/hyperlink" Target="https://im2-tub-ru.yandex.net/i?id=b733d1840b80df4650f89272d2b255e4&amp;n=33&amp;h=215&amp;w=345" TargetMode="External"/><Relationship Id="rId17" Type="http://schemas.openxmlformats.org/officeDocument/2006/relationships/hyperlink" Target="http://betweennapsontheporch.net/wp-content/uploads/blogger/_x908CSKJhI4/TCKcukXn6oI/AAAAAAAAQ28/a_B92xBE7e0/s1600/4th+of+July+2010+071.JPG" TargetMode="External"/><Relationship Id="rId2" Type="http://schemas.openxmlformats.org/officeDocument/2006/relationships/hyperlink" Target="http://www.svadbuzz.ru/sites/default/files/imagecache/full/article/1/servirovka-svadebnogo-stola.jpg" TargetMode="External"/><Relationship Id="rId16" Type="http://schemas.openxmlformats.org/officeDocument/2006/relationships/hyperlink" Target="http://www.riboni.ru/engine/documents/document139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udz.com.ua/wp-content/uploads/2015/01/1898e5e48e824a53a43018400210616f.jpg" TargetMode="External"/><Relationship Id="rId11" Type="http://schemas.openxmlformats.org/officeDocument/2006/relationships/hyperlink" Target="http://fb.ru/misc/i/gallery/7454/289893.jpg" TargetMode="External"/><Relationship Id="rId5" Type="http://schemas.openxmlformats.org/officeDocument/2006/relationships/hyperlink" Target="http://www.danaja.ru/plugins/p17_image_gallery/images/1/31.jpg" TargetMode="External"/><Relationship Id="rId15" Type="http://schemas.openxmlformats.org/officeDocument/2006/relationships/hyperlink" Target="http://0.lushome.com/wp-content/uploads/2013/07/4th-july-party-table-decoration-blue-red-colors-19.jpg" TargetMode="External"/><Relationship Id="rId10" Type="http://schemas.openxmlformats.org/officeDocument/2006/relationships/hyperlink" Target="http://www.amacdougall.com.au/core/media/media.nl?id=8147&amp;c=666761&amp;h=978a895b617e456e4404" TargetMode="External"/><Relationship Id="rId19" Type="http://schemas.openxmlformats.org/officeDocument/2006/relationships/hyperlink" Target="http://akosiuvaritzdravie.sk/wp-content/uploads/2014/04/velka_noc_dekoracie.jpg" TargetMode="External"/><Relationship Id="rId4" Type="http://schemas.openxmlformats.org/officeDocument/2006/relationships/hyperlink" Target="http://housesdesign.ru/bundles/sitehouses/user_images/big/1b/3a/8f8bfa7bc4799d5b0b0aa458ce46.jpg" TargetMode="External"/><Relationship Id="rId9" Type="http://schemas.openxmlformats.org/officeDocument/2006/relationships/hyperlink" Target="http://konkurson.ru/wp-content/uploads/2015/04/happy-birthday-1.jpg" TargetMode="External"/><Relationship Id="rId14" Type="http://schemas.openxmlformats.org/officeDocument/2006/relationships/hyperlink" Target="http://www.ofdesign.net/wp-content/uploads/files/4/5/9/table-decorations-easter-is-the-happiest-and-most-beautiful-celebration-16-459.jpg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decoracion2.com/wp-content/uploads/mesa-completa-urban-nature.jpg" TargetMode="External"/><Relationship Id="rId13" Type="http://schemas.openxmlformats.org/officeDocument/2006/relationships/hyperlink" Target="http://allforchildren.ru/article/illustr/easter12-5.jpg" TargetMode="External"/><Relationship Id="rId18" Type="http://schemas.openxmlformats.org/officeDocument/2006/relationships/hyperlink" Target="https://im2-tub-ru.yandex.net/i?id=195f30a3f7c44ec7d0291f6b4298d0e1&amp;n=33&amp;h=215&amp;w=183" TargetMode="External"/><Relationship Id="rId3" Type="http://schemas.openxmlformats.org/officeDocument/2006/relationships/hyperlink" Target="http://colocandoamesacomcharme.com.br/wp-content/uploads/2013/03/CAMCC-roxo-10.jpg" TargetMode="External"/><Relationship Id="rId21" Type="http://schemas.openxmlformats.org/officeDocument/2006/relationships/hyperlink" Target="http://img4i.spoki.tvnet.lv/upload/articles/24/241254/images/Krasas-1.gif" TargetMode="External"/><Relationship Id="rId7" Type="http://schemas.openxmlformats.org/officeDocument/2006/relationships/hyperlink" Target="http://media-cache-ak0.pinimg.com/736x/4c/56/58/4c5658353f39f871c2951b5195e75883.jpg" TargetMode="External"/><Relationship Id="rId12" Type="http://schemas.openxmlformats.org/officeDocument/2006/relationships/hyperlink" Target="http://stranamasterov.ru/img/i1003/p.JPG" TargetMode="External"/><Relationship Id="rId17" Type="http://schemas.openxmlformats.org/officeDocument/2006/relationships/hyperlink" Target="http://sovetvsem.web-box.ru/_mod_files/ce_images/serv12a-m.jpg" TargetMode="External"/><Relationship Id="rId2" Type="http://schemas.openxmlformats.org/officeDocument/2006/relationships/hyperlink" Target="http://img0.liveinternet.ru/images/attach/c/10/111/461/111461740_large_9f99793a378b435a6b9a81eb436005c3_b.jpg" TargetMode="External"/><Relationship Id="rId16" Type="http://schemas.openxmlformats.org/officeDocument/2006/relationships/hyperlink" Target="http://blogs.masterclassy.ru/upload/fileManager/1-jpg-5-jpg-thumb-1699.jpg" TargetMode="External"/><Relationship Id="rId20" Type="http://schemas.openxmlformats.org/officeDocument/2006/relationships/hyperlink" Target="http://www.com.lenagold.ru/fon/uzor/gel/geluzor58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dn.designrulz.com/wp-content/uploads/2014/10/Thanksgiving_table-decor-designrulz-8.jpg" TargetMode="External"/><Relationship Id="rId11" Type="http://schemas.openxmlformats.org/officeDocument/2006/relationships/hyperlink" Target="https://im0-tub-ru.yandex.net/i?id=85e6dd2cb8d7e352fa6e826c837e2e46&amp;n=33&amp;h=215&amp;w=191" TargetMode="External"/><Relationship Id="rId5" Type="http://schemas.openxmlformats.org/officeDocument/2006/relationships/hyperlink" Target="http://uploads.ifokus.se/uploads/ba9/ba9eb2df4d89c267be832f7059eaecd1/mid.jpg" TargetMode="External"/><Relationship Id="rId15" Type="http://schemas.openxmlformats.org/officeDocument/2006/relationships/hyperlink" Target="http://img.happy-giraffe.ru/v2/thumbs/e26e4ffdce15f4bc6711c767ffa68dac/5b/cc/28f9d1ec284522722309b71a7c4c.jpg" TargetMode="External"/><Relationship Id="rId23" Type="http://schemas.openxmlformats.org/officeDocument/2006/relationships/hyperlink" Target="http://img163.imageshack.us/img163/3058/888hx.gif" TargetMode="External"/><Relationship Id="rId10" Type="http://schemas.openxmlformats.org/officeDocument/2006/relationships/hyperlink" Target="http://www.zajenata.bg/images/18/2ba2cb490f93ecf442ecf02edd36094e.jpg" TargetMode="External"/><Relationship Id="rId19" Type="http://schemas.openxmlformats.org/officeDocument/2006/relationships/hyperlink" Target="http://img-fotki.yandex.ru/get/15521/199228197.18/0_14bdba_6230375a_orig.jpg" TargetMode="External"/><Relationship Id="rId4" Type="http://schemas.openxmlformats.org/officeDocument/2006/relationships/hyperlink" Target="http://img-fotki.yandex.ru/get/6005/pao58.58/0_78b78_c40d4140_L.jpg" TargetMode="External"/><Relationship Id="rId9" Type="http://schemas.openxmlformats.org/officeDocument/2006/relationships/hyperlink" Target="http://doc4web.ru/uploads/files/33/32870/hello_html_m4e9025c4.jpg" TargetMode="External"/><Relationship Id="rId14" Type="http://schemas.openxmlformats.org/officeDocument/2006/relationships/hyperlink" Target="https://im1-tub-ru.yandex.net/i?id=da2da43c2c4864934725e276457b8350&amp;n=33&amp;h=215&amp;w=215" TargetMode="External"/><Relationship Id="rId22" Type="http://schemas.openxmlformats.org/officeDocument/2006/relationships/hyperlink" Target="http://img-fotki.yandex.ru/get/15520/64256731.1e0/0_f909b_d3eaa873_orig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764704"/>
            <a:ext cx="6336704" cy="1584175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ru-RU" b="1" dirty="0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Сервировка стола</a:t>
            </a:r>
            <a:endParaRPr lang="ru-RU" b="1" dirty="0">
              <a:ln w="3155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5373216"/>
            <a:ext cx="6840760" cy="100811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Выполнила: учитель технологии</a:t>
            </a:r>
          </a:p>
          <a:p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 – ой категории</a:t>
            </a:r>
          </a:p>
          <a:p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МБОУ СОШ № 13 г.Азов</a:t>
            </a:r>
          </a:p>
          <a:p>
            <a:r>
              <a:rPr lang="ru-RU" sz="20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Семенец</a:t>
            </a: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Ольга Ивановна </a:t>
            </a:r>
          </a:p>
          <a:p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://wallpaperus.org/wallpapers/08/291/gles-tables-2560x1600-wallpaper-2353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5696" y="1988840"/>
            <a:ext cx="5530215" cy="3456384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42015766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Сервировка стола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216024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    </a:t>
            </a: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Оформление стола  к завтраку, обеду, ужину или чаю с учетом правильной расстановки всех необходимых приборов и посуды.</a:t>
            </a:r>
          </a:p>
          <a:p>
            <a:endParaRPr lang="ru-RU" dirty="0"/>
          </a:p>
        </p:txBody>
      </p:sp>
      <p:pic>
        <p:nvPicPr>
          <p:cNvPr id="3074" name="Picture 2" descr="http://terzias.com/communities/7/000/001/524/877/images/724211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2492896"/>
            <a:ext cx="6189909" cy="3759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770140224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629816"/>
            <a:ext cx="6779096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Предметы сервировки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3106688" cy="428133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Скатерть</a:t>
            </a:r>
          </a:p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Столовая посуда</a:t>
            </a:r>
          </a:p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Столовые приборы</a:t>
            </a:r>
          </a:p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Посуда для напитков</a:t>
            </a:r>
          </a:p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Салфетки</a:t>
            </a:r>
          </a:p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Приборы для специй</a:t>
            </a:r>
          </a:p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Цветы</a:t>
            </a:r>
            <a:endParaRPr lang="ru-RU" sz="24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eatme.ua/images_user/etiquette/696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75856" y="2060848"/>
            <a:ext cx="560070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Скатерть - платье для стола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55576" y="1124744"/>
            <a:ext cx="7931224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Первое упоминание о скатерти на Руси встречается в «Смоленской грамоте» в 1150г.</a:t>
            </a:r>
          </a:p>
          <a:p>
            <a:pPr>
              <a:lnSpc>
                <a:spcPct val="80000"/>
              </a:lnSpc>
            </a:pPr>
            <a:endParaRPr lang="ru-RU" sz="2400" b="1" dirty="0" smtClean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Скатерти с узорами появились только в Х</a:t>
            </a:r>
            <a:r>
              <a:rPr lang="en-US" sz="24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веке </a:t>
            </a:r>
          </a:p>
          <a:p>
            <a:endParaRPr lang="ru-RU" dirty="0"/>
          </a:p>
        </p:txBody>
      </p:sp>
      <p:pic>
        <p:nvPicPr>
          <p:cNvPr id="2050" name="Picture 2" descr="http://dom-podarka.ru/img/products/237-26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5656" y="2636912"/>
            <a:ext cx="4824536" cy="3881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4" descr="http://img-fotki.yandex.ru/get/9106/47407354.c49/0_128dfa_830625f6_orig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6558698" y="3314510"/>
            <a:ext cx="2651340" cy="158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59396122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Тарелки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124744"/>
            <a:ext cx="7859216" cy="5001419"/>
          </a:xfrm>
        </p:spPr>
        <p:txBody>
          <a:bodyPr/>
          <a:lstStyle/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Тарелка появилась в12-13 в.в. в Европе (до этого вместо тарелок использовали большие куски хлеба).</a:t>
            </a:r>
          </a:p>
          <a:p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Глубокая тарелка стала индивидуальной в 17 веке (до этого несколько человек использовали одну общую тарелку)</a:t>
            </a:r>
          </a:p>
          <a:p>
            <a:endParaRPr lang="ru-RU" dirty="0"/>
          </a:p>
        </p:txBody>
      </p:sp>
      <p:pic>
        <p:nvPicPr>
          <p:cNvPr id="20482" name="Picture 2" descr="http://freemarket.kiev.ua/images_goods/De-Luxe/De-Luxe-Venezia-5004201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1640" y="3068960"/>
            <a:ext cx="5040560" cy="3490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4" descr="http://img-fotki.yandex.ru/get/9106/47407354.c49/0_128dfa_830625f6_orig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6198658" y="3890574"/>
            <a:ext cx="2651340" cy="158417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548680"/>
            <a:ext cx="7056784" cy="64807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Схема расстановки тарелок</a:t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      Тарелки ставят строго против каждого стула, на расстоянии 1,5-2 см от края стола. При сервировке стола по случаю особых торжеств, вначале в качестве подставки ставят мелкие столовые тарелки, а на них закусочные. Затем на расстоянии 5-15 см слева от закусочных тарелок ставят пирожковые тарелки</a:t>
            </a:r>
            <a:endParaRPr lang="ru-RU" sz="24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расстановка тарел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212976"/>
            <a:ext cx="2520280" cy="1802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расставить тарел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085184"/>
            <a:ext cx="2520280" cy="1656184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1763688" y="4581128"/>
            <a:ext cx="338336" cy="3383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4" name="Picture 6" descr="тарелки на стол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07904" y="3212976"/>
            <a:ext cx="2952328" cy="1800200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4788024" y="4509120"/>
            <a:ext cx="410344" cy="4103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6" name="Picture 8" descr="тарелки на праздничном столе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07904" y="5085184"/>
            <a:ext cx="2952328" cy="1700808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4860032" y="6475040"/>
            <a:ext cx="266328" cy="26632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14" descr="http://img-fotki.yandex.ru/get/9106/47407354.c49/0_128dfa_830625f6_orig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6200000">
            <a:off x="6746639" y="3990665"/>
            <a:ext cx="2075276" cy="123997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Столовые приборы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124745"/>
            <a:ext cx="76328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СЕРЕБРЯНАЯ ЛОЖКА </a:t>
            </a: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на Руси впервые появилась на столе князя Владимира в Киеве в Х веке. В дореволюционной России деревянная ложка была главным атрибутом деревенского стола и являлась предметом народного промысла ( в </a:t>
            </a:r>
            <a:r>
              <a:rPr lang="ru-RU" sz="20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хIх</a:t>
            </a: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. их изготавливали до 3 млн. штук в год.)</a:t>
            </a:r>
            <a:endParaRPr lang="ru-RU" sz="2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780928"/>
            <a:ext cx="6246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НОЖ</a:t>
            </a: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стал столовым прибором в ХV веке. Нож был остроконечным- нередко им ковыряли в зубах. По распоряжению кардинала Ришелье концы ножа стали закруглять.</a:t>
            </a:r>
            <a:endParaRPr lang="ru-RU" sz="2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4266962"/>
            <a:ext cx="60304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ВИЛКА</a:t>
            </a: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появилась в 11 веке и имела двузубый вид, которой брали большие куски мяса. Современной вилкой человек пользуется сравнительно недавно:700-800 лет. Долгое время вилка считалась прихотью богатых людей.</a:t>
            </a:r>
            <a:endParaRPr lang="ru-RU" sz="2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8" name="Picture 6" descr="http://png-images.ru/wp-content/uploads/2015/02/fork_PNG3060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89848" y="2420888"/>
            <a:ext cx="3254152" cy="3254152"/>
          </a:xfrm>
          <a:prstGeom prst="rect">
            <a:avLst/>
          </a:prstGeom>
          <a:noFill/>
        </p:spPr>
      </p:pic>
      <p:pic>
        <p:nvPicPr>
          <p:cNvPr id="23560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 flipV="1">
            <a:off x="7596336" y="188639"/>
            <a:ext cx="1368152" cy="10838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Столовые приборы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340768"/>
            <a:ext cx="3000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Столовые вилки и ножи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1340768"/>
            <a:ext cx="2799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Рыбные вилки и ножи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05880" y="4327936"/>
            <a:ext cx="2286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Ложки</a:t>
            </a:r>
            <a:endParaRPr lang="ru-RU" sz="20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столовая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десертная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чайная</a:t>
            </a:r>
          </a:p>
        </p:txBody>
      </p:sp>
      <p:pic>
        <p:nvPicPr>
          <p:cNvPr id="24580" name="Picture 4" descr="http://papus666.narod.ru/clipart/l/logk/prib18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99592" y="1988840"/>
            <a:ext cx="3091619" cy="1928495"/>
          </a:xfrm>
          <a:prstGeom prst="rect">
            <a:avLst/>
          </a:prstGeom>
          <a:noFill/>
        </p:spPr>
      </p:pic>
      <p:pic>
        <p:nvPicPr>
          <p:cNvPr id="24582" name="Picture 6" descr="http://digibar.ru/image/cache/img/3110848-300x30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8"/>
            <a:ext cx="1800200" cy="1800200"/>
          </a:xfrm>
          <a:prstGeom prst="rect">
            <a:avLst/>
          </a:prstGeom>
          <a:noFill/>
        </p:spPr>
      </p:pic>
      <p:pic>
        <p:nvPicPr>
          <p:cNvPr id="24584" name="Picture 8" descr="http://digibar.ru/image/cache/img/3110354-300x30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844824"/>
            <a:ext cx="1561356" cy="1561356"/>
          </a:xfrm>
          <a:prstGeom prst="rect">
            <a:avLst/>
          </a:prstGeom>
          <a:noFill/>
        </p:spPr>
      </p:pic>
      <p:pic>
        <p:nvPicPr>
          <p:cNvPr id="24586" name="Picture 10" descr="http://digibar.ru/image/cache/img/3110282-300x30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916832"/>
            <a:ext cx="1584176" cy="1584176"/>
          </a:xfrm>
          <a:prstGeom prst="rect">
            <a:avLst/>
          </a:prstGeom>
          <a:noFill/>
        </p:spPr>
      </p:pic>
      <p:pic>
        <p:nvPicPr>
          <p:cNvPr id="24588" name="Picture 12" descr="http://papus666.narod.ru/clipart/l/logk/prib2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3831270" y="3789040"/>
            <a:ext cx="1172778" cy="2520280"/>
          </a:xfrm>
          <a:prstGeom prst="rect">
            <a:avLst/>
          </a:prstGeom>
          <a:noFill/>
        </p:spPr>
      </p:pic>
      <p:pic>
        <p:nvPicPr>
          <p:cNvPr id="13" name="Picture 12" descr="http://papus666.narod.ru/clipart/l/logk/prib2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4857365" y="5013176"/>
            <a:ext cx="362707" cy="1224136"/>
          </a:xfrm>
          <a:prstGeom prst="rect">
            <a:avLst/>
          </a:prstGeom>
          <a:noFill/>
        </p:spPr>
      </p:pic>
      <p:pic>
        <p:nvPicPr>
          <p:cNvPr id="24590" name="Picture 14" descr="http://img-fotki.yandex.ru/get/9106/47407354.c49/0_128dfa_830625f6_orig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580112" y="4365104"/>
            <a:ext cx="2651340" cy="158417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Примерные схемы сервировки стола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1- сервировка стола на одно блюдо (слева тарелка хлебная и нож для масла);</a:t>
            </a:r>
          </a:p>
          <a:p>
            <a:pPr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2 – сервировка стола для закуски и второго горячего блюда;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– сервировка стола для обеда с закуской, первым и вторым блюдом; </a:t>
            </a:r>
          </a:p>
          <a:p>
            <a:pPr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 – сервировка банкетного стола (одно место</a:t>
            </a:r>
            <a:endParaRPr lang="ru-RU" sz="2400" dirty="0"/>
          </a:p>
        </p:txBody>
      </p:sp>
      <p:pic>
        <p:nvPicPr>
          <p:cNvPr id="25602" name="Picture 2" descr="http://lopetrov.narod.ru/pictures/servirovka/14.JPG"/>
          <p:cNvPicPr>
            <a:picLocks noChangeAspect="1" noChangeArrowheads="1"/>
          </p:cNvPicPr>
          <p:nvPr/>
        </p:nvPicPr>
        <p:blipFill>
          <a:blip r:embed="rId2" cstate="email"/>
          <a:srcRect r="-2442"/>
          <a:stretch>
            <a:fillRect/>
          </a:stretch>
        </p:blipFill>
        <p:spPr bwMode="auto">
          <a:xfrm>
            <a:off x="4788024" y="1700808"/>
            <a:ext cx="1944216" cy="833235"/>
          </a:xfrm>
          <a:prstGeom prst="rect">
            <a:avLst/>
          </a:prstGeom>
          <a:noFill/>
        </p:spPr>
      </p:pic>
      <p:pic>
        <p:nvPicPr>
          <p:cNvPr id="25604" name="Picture 4" descr="http://lopetrov.narod.ru/pictures/servirovka/1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8024" y="5723223"/>
            <a:ext cx="2016224" cy="958648"/>
          </a:xfrm>
          <a:prstGeom prst="rect">
            <a:avLst/>
          </a:prstGeom>
          <a:noFill/>
        </p:spPr>
      </p:pic>
      <p:pic>
        <p:nvPicPr>
          <p:cNvPr id="25606" name="Picture 6" descr="https://im3-tub-ru.yandex.net/i?id=c90f53687b12baa2eaa4dcd2b9eb118d&amp;n=33&amp;h=215&amp;w=480"/>
          <p:cNvPicPr>
            <a:picLocks noChangeAspect="1" noChangeArrowheads="1"/>
          </p:cNvPicPr>
          <p:nvPr/>
        </p:nvPicPr>
        <p:blipFill>
          <a:blip r:embed="rId4" cstate="email"/>
          <a:srcRect r="-827"/>
          <a:stretch>
            <a:fillRect/>
          </a:stretch>
        </p:blipFill>
        <p:spPr bwMode="auto">
          <a:xfrm>
            <a:off x="4788024" y="4221088"/>
            <a:ext cx="2232248" cy="900100"/>
          </a:xfrm>
          <a:prstGeom prst="rect">
            <a:avLst/>
          </a:prstGeom>
          <a:noFill/>
        </p:spPr>
      </p:pic>
      <p:pic>
        <p:nvPicPr>
          <p:cNvPr id="25610" name="Picture 10" descr="http://lopetrov.narod.ru/pictures/servirovka/15.JPG"/>
          <p:cNvPicPr>
            <a:picLocks noChangeAspect="1" noChangeArrowheads="1"/>
          </p:cNvPicPr>
          <p:nvPr/>
        </p:nvPicPr>
        <p:blipFill>
          <a:blip r:embed="rId5" cstate="email"/>
          <a:srcRect r="-1808"/>
          <a:stretch>
            <a:fillRect/>
          </a:stretch>
        </p:blipFill>
        <p:spPr bwMode="auto">
          <a:xfrm>
            <a:off x="4788024" y="2924944"/>
            <a:ext cx="2088232" cy="826592"/>
          </a:xfrm>
          <a:prstGeom prst="rect">
            <a:avLst/>
          </a:prstGeom>
          <a:noFill/>
        </p:spPr>
      </p:pic>
      <p:pic>
        <p:nvPicPr>
          <p:cNvPr id="13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 flipV="1">
            <a:off x="7596336" y="188639"/>
            <a:ext cx="1368152" cy="10838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17848"/>
            <a:ext cx="8229600" cy="92697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Стеклянная и хрустальная посуда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>
            <a:normAutofit fontScale="62500" lnSpcReduction="20000"/>
          </a:bodyPr>
          <a:lstStyle/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1- 3 бокалы для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коктейлей;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4- стакан (</a:t>
            </a:r>
            <a:r>
              <a:rPr lang="ru-RU" sz="34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олд-фэшенд</a:t>
            </a:r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5- стопка;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6- стакан-тумблер;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7- </a:t>
            </a:r>
            <a:r>
              <a:rPr lang="ru-RU" sz="34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стакан-хайбол</a:t>
            </a:r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34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стакан-коллинз</a:t>
            </a:r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9 чаша для пунша;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10- </a:t>
            </a:r>
            <a:r>
              <a:rPr lang="ru-RU" sz="34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рейнвейная</a:t>
            </a:r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рюмка; 11- лафитная рюмка;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12, 13- бокал для шампанского;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14- </a:t>
            </a:r>
            <a:r>
              <a:rPr lang="ru-RU" sz="34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мадерная</a:t>
            </a:r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рюмка;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15- рюмка для ликера; 16- водочная рюмка;</a:t>
            </a:r>
          </a:p>
          <a:p>
            <a:r>
              <a:rPr lang="ru-RU" sz="3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17- коньячная рюмка.</a:t>
            </a:r>
          </a:p>
          <a:p>
            <a:endParaRPr lang="ru-RU" dirty="0"/>
          </a:p>
        </p:txBody>
      </p:sp>
      <p:pic>
        <p:nvPicPr>
          <p:cNvPr id="26626" name="Picture 2" descr="стеклянная посу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556792"/>
            <a:ext cx="3168352" cy="2160240"/>
          </a:xfrm>
          <a:prstGeom prst="rect">
            <a:avLst/>
          </a:prstGeom>
          <a:noFill/>
        </p:spPr>
      </p:pic>
      <p:pic>
        <p:nvPicPr>
          <p:cNvPr id="6" name="Picture 2" descr="стеклянная посуд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6176" y="4149080"/>
            <a:ext cx="2736304" cy="2335560"/>
          </a:xfrm>
          <a:prstGeom prst="rect">
            <a:avLst/>
          </a:prstGeom>
          <a:noFill/>
        </p:spPr>
      </p:pic>
      <p:pic>
        <p:nvPicPr>
          <p:cNvPr id="7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 flipV="1">
            <a:off x="8055510" y="188638"/>
            <a:ext cx="908978" cy="72008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0688"/>
            <a:ext cx="7488832" cy="122413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Варианты расстановки посуды для напитков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27650" name="Picture 2" descr="http://www.stryapuha.ru/wp-content/uploads/2012/03/stati01-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99593" y="1556792"/>
            <a:ext cx="3672408" cy="2272796"/>
          </a:xfrm>
          <a:prstGeom prst="rect">
            <a:avLst/>
          </a:prstGeom>
          <a:noFill/>
        </p:spPr>
      </p:pic>
      <p:pic>
        <p:nvPicPr>
          <p:cNvPr id="27652" name="Picture 4" descr="http://fs00.infourok.ru/images/doc/261/266351/img1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4048" y="3933056"/>
            <a:ext cx="3096345" cy="2283555"/>
          </a:xfrm>
          <a:prstGeom prst="rect">
            <a:avLst/>
          </a:prstGeom>
          <a:noFill/>
        </p:spPr>
      </p:pic>
      <p:pic>
        <p:nvPicPr>
          <p:cNvPr id="27654" name="Picture 6" descr="http://www.svadbuzz.ru/sites/default/files/imagecache/full/article/1/servirovka-svadebnogo-stol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27584" y="3933056"/>
            <a:ext cx="3744416" cy="2569852"/>
          </a:xfrm>
          <a:prstGeom prst="rect">
            <a:avLst/>
          </a:prstGeom>
          <a:noFill/>
        </p:spPr>
      </p:pic>
      <p:pic>
        <p:nvPicPr>
          <p:cNvPr id="27656" name="Picture 8" descr="http://mtdata.ru/u30/photo19A4/20796607325-0/origin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556792"/>
            <a:ext cx="3960440" cy="208823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Салфетки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dirty="0" smtClean="0">
                <a:solidFill>
                  <a:schemeClr val="accent2"/>
                </a:solidFill>
              </a:rPr>
              <a:t>      </a:t>
            </a: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Салфетки древних римлян были из махровой льняной ткани, которые повязывали вокруг шеи и вытирали ими губы и руки.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      Позже салфетки появились Х</a:t>
            </a:r>
            <a:r>
              <a:rPr lang="en-US" sz="24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Vlll</a:t>
            </a:r>
            <a:r>
              <a:rPr lang="en-US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веке, с их помощью едоки пытались защитить кружевные жабо от попадания на них капель и крошек.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     В наши дни, салфетки кладут на колени.</a:t>
            </a:r>
            <a:endParaRPr lang="ru-RU" sz="24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s://im1-tub-ru.yandex.net/i?id=a8bf4c2396fbe702e60b0d16e0909193&amp;n=33&amp;h=215&amp;w=2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645024"/>
            <a:ext cx="3651978" cy="268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http://i431.photobucket.com/albums/qq35/phuong99/ss_10103363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4008" y="3645024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 flipV="1">
            <a:off x="7596336" y="188639"/>
            <a:ext cx="1368152" cy="10838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Цветы и специи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    Ставят в центре стола. Цветы не должны быть высокими и иметь резкий запах. Можно оформить стол любыми цветами, в т.ч. искусственными, ветками, листьями, а также гирляндами из цветов</a:t>
            </a:r>
            <a:endParaRPr lang="ru-RU" sz="24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http://housesdesign.ru/bundles/sitehouses/user_images/big/1b/3a/8f8bfa7bc4799d5b0b0aa458ce4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3140968"/>
            <a:ext cx="3722642" cy="2790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4" name="Picture 4" descr="http://img1.goodfon.ru/original/1680x1050/4/cf/stol-oformlenie-cvet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1960" y="3068960"/>
            <a:ext cx="4536504" cy="2835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 flipV="1">
            <a:off x="7596336" y="188639"/>
            <a:ext cx="1368152" cy="10838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праздничных столов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792089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«День рождения»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http://konkurson.ru/wp-content/uploads/2015/04/happy-birthday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371" y="1556792"/>
            <a:ext cx="3707621" cy="2465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0" name="Picture 4" descr="http://www.amacdougall.com.au/core/media/media.nl?id=8147&amp;c=666761&amp;h=978a895b617e456e440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31640" y="4005064"/>
            <a:ext cx="6120680" cy="2613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2" name="Picture 6" descr="http://fb.ru/misc/i/gallery/7454/28989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62901" y="1556792"/>
            <a:ext cx="3897531" cy="2493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 flipV="1">
            <a:off x="8055510" y="188638"/>
            <a:ext cx="908978" cy="72008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праздничных столов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50405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«Новогодний»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www.danaja.ru/plugins/p17_image_gallery/images/1/3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576" y="1700808"/>
            <a:ext cx="3671649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8" name="Picture 4" descr="http://budz.com.ua/wp-content/uploads/2015/01/1898e5e48e824a53a43018400210616f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4048" y="1700808"/>
            <a:ext cx="3312368" cy="2605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0" name="Picture 6" descr="http://www.vermaisdesign.com.br/wp-content/uploads/2013/12/Captura-de-Tela-2013-12-02-%C3%A0s-09.10.05-790x539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27584" y="4221088"/>
            <a:ext cx="3619752" cy="2469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2" name="Picture 8" descr="http://look.tm/statics/crop/web/blogs/content/8657TIZER_IMG_101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76056" y="4293096"/>
            <a:ext cx="244827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 flipV="1">
            <a:off x="8237304" y="188638"/>
            <a:ext cx="727183" cy="576065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7139136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праздничных столов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5760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«8 марта»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s://im2-tub-ru.yandex.net/i?id=b733d1840b80df4650f89272d2b255e4&amp;n=33&amp;h=215&amp;w=3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077072"/>
            <a:ext cx="3813073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 descr="http://4kulinar.com/wp-content/uploads/vazhnaja_meloch_salfetka_na_stol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040" y="1556792"/>
            <a:ext cx="3770784" cy="2513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6" name="Picture 6" descr="http://www.ofdesign.net/wp-content/uploads/files/4/5/9/table-decorations-easter-is-the-happiest-and-most-beautiful-celebration-16-45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22209" y="1628800"/>
            <a:ext cx="4012533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 flipV="1">
            <a:off x="8146408" y="188638"/>
            <a:ext cx="818080" cy="64807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праздничных столов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64807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«23 февраля»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://0.lushome.com/wp-content/uploads/2013/07/4th-july-party-table-decoration-blue-red-colors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4032448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0" name="Picture 6" descr="http://www.riboni.ru/engine/documents/document139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040" y="1628800"/>
            <a:ext cx="3384376" cy="2597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2" name="Picture 8" descr="http://betweennapsontheporch.net/wp-content/uploads/blogger/_x908CSKJhI4/TCKcukXn6oI/AAAAAAAAQ28/a_B92xBE7e0/s1600/4th%2Bof%2BJuly%2B2010%2B07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4048" y="4174103"/>
            <a:ext cx="3384376" cy="2244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 flipV="1">
            <a:off x="7691918" y="188638"/>
            <a:ext cx="1272569" cy="100811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праздничных столов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57606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«Пасха»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http://farforushka.ru/wp-content/uploads/2010/03/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576" y="1607198"/>
            <a:ext cx="2880320" cy="2592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2" name="Picture 4" descr="http://akosiuvaritzdravie.sk/wp-content/uploads/2014/04/velka_noc_dekoraci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3968" y="4149080"/>
            <a:ext cx="3600400" cy="2601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4" name="Picture 6" descr="http://img0.liveinternet.ru/images/attach/c/10/111/461/111461740_large_9f99793a378b435a6b9a81eb436005c3_b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7544" y="4221088"/>
            <a:ext cx="3672407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6" name="Picture 8" descr="http://colocandoamesacomcharme.com.br/wp-content/uploads/2013/03/CAMCC-roxo-10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16216" y="1484784"/>
            <a:ext cx="2273110" cy="2613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8" name="Picture 10" descr="http://img-fotki.yandex.ru/get/6005/pao58.58/0_78b78_c40d4140_L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07904" y="1844824"/>
            <a:ext cx="2773970" cy="2025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 flipV="1">
            <a:off x="7964612" y="188638"/>
            <a:ext cx="999876" cy="79208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праздничных столов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50405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«На даче»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http://uploads.ifokus.se/uploads/ba9/ba9eb2df4d89c267be832f7059eaecd1/mi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1628800"/>
            <a:ext cx="3475164" cy="2779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0" name="Picture 4" descr="http://cdn.designrulz.com/wp-content/uploads/2014/10/Thanksgiving_table-decor-designrulz-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3968" y="1628800"/>
            <a:ext cx="4269535" cy="284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2" name="Picture 6" descr="http://media-cache-ak0.pinimg.com/736x/4c/56/58/4c5658353f39f871c2951b5195e7588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4346427"/>
            <a:ext cx="3096344" cy="2511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4" name="Picture 8" descr="http://decoracion2.com/wp-content/uploads/mesa-completa-urban-natur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3968" y="4395914"/>
            <a:ext cx="2952328" cy="2221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 flipV="1">
            <a:off x="7873714" y="188638"/>
            <a:ext cx="1090773" cy="864097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сложить салфетки</a:t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«Сдвоенный конус»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268760"/>
            <a:ext cx="7920880" cy="2592288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1.  - Верхний слой левого нижнего угла перекиньте направо</a:t>
            </a:r>
          </a:p>
          <a:p>
            <a:pPr>
              <a:buNone/>
              <a:defRPr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2.  - Правую половину образовавшегося треугольника сложите налево</a:t>
            </a:r>
          </a:p>
          <a:p>
            <a:pPr>
              <a:buNone/>
              <a:defRPr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3. -  Повторите движение, показанное на рисунках 1 и 2, но в другую сторону: нижний правый угол пойдет налево</a:t>
            </a:r>
          </a:p>
          <a:p>
            <a:pPr>
              <a:buNone/>
              <a:defRPr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4. - Вновь отогните правую половину треугольника налево</a:t>
            </a:r>
          </a:p>
          <a:p>
            <a:pPr>
              <a:buNone/>
              <a:defRPr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5. -  Поставьте салфетку, не подгибая краев</a:t>
            </a:r>
            <a:endParaRPr lang="ru-RU" sz="2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doc4web.ru/uploads/files/33/32870/hello_html_m4e9025c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3" y="3789040"/>
            <a:ext cx="5470131" cy="2782930"/>
          </a:xfrm>
          <a:prstGeom prst="rect">
            <a:avLst/>
          </a:prstGeom>
          <a:noFill/>
        </p:spPr>
      </p:pic>
      <p:pic>
        <p:nvPicPr>
          <p:cNvPr id="5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 flipV="1">
            <a:off x="7596336" y="188639"/>
            <a:ext cx="1368152" cy="10838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«Горизонтальное саше»</a:t>
            </a:r>
            <a:r>
              <a:rPr lang="ru-RU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1.Исходно салфетка сложена вдвое лицевой стороной внутрь (сгиб внизу).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2.Отогните треть верхнего слоя вниз, чтобы образовалась центральная складка.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3.Переверните противоположной стороной к себе. Загните стороны, чтобы они соприкасались в центре.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4.Сложите так же еще раз.</a:t>
            </a:r>
          </a:p>
          <a:p>
            <a:endParaRPr lang="ru-RU" dirty="0"/>
          </a:p>
        </p:txBody>
      </p:sp>
      <p:pic>
        <p:nvPicPr>
          <p:cNvPr id="43012" name="Picture 4" descr="https://i1.wp.com/supercook.ru/serviette/images-serviette/serv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221088"/>
            <a:ext cx="3163988" cy="2088232"/>
          </a:xfrm>
          <a:prstGeom prst="rect">
            <a:avLst/>
          </a:prstGeom>
          <a:noFill/>
        </p:spPr>
      </p:pic>
      <p:pic>
        <p:nvPicPr>
          <p:cNvPr id="43014" name="Picture 6" descr="https://i0.wp.com/supercook.ru/serviette/images-serviette/serv12a.jpg"/>
          <p:cNvPicPr>
            <a:picLocks noChangeAspect="1" noChangeArrowheads="1"/>
          </p:cNvPicPr>
          <p:nvPr/>
        </p:nvPicPr>
        <p:blipFill>
          <a:blip r:embed="rId3" cstate="email"/>
          <a:srcRect r="-1519"/>
          <a:stretch>
            <a:fillRect/>
          </a:stretch>
        </p:blipFill>
        <p:spPr bwMode="auto">
          <a:xfrm>
            <a:off x="4499992" y="3789040"/>
            <a:ext cx="3384376" cy="1224136"/>
          </a:xfrm>
          <a:prstGeom prst="rect">
            <a:avLst/>
          </a:prstGeom>
          <a:noFill/>
        </p:spPr>
      </p:pic>
      <p:pic>
        <p:nvPicPr>
          <p:cNvPr id="7" name="Picture 6" descr="https://i0.wp.com/supercook.ru/serviette/images-serviette/serv12a.jpg"/>
          <p:cNvPicPr>
            <a:picLocks noChangeAspect="1" noChangeArrowheads="1"/>
          </p:cNvPicPr>
          <p:nvPr/>
        </p:nvPicPr>
        <p:blipFill>
          <a:blip r:embed="rId4" cstate="print"/>
          <a:srcRect b="-2877"/>
          <a:stretch>
            <a:fillRect/>
          </a:stretch>
        </p:blipFill>
        <p:spPr bwMode="auto">
          <a:xfrm>
            <a:off x="4644008" y="5157192"/>
            <a:ext cx="1656184" cy="1224136"/>
          </a:xfrm>
          <a:prstGeom prst="rect">
            <a:avLst/>
          </a:prstGeom>
          <a:noFill/>
        </p:spPr>
      </p:pic>
      <p:pic>
        <p:nvPicPr>
          <p:cNvPr id="8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 flipV="1">
            <a:off x="7596336" y="188639"/>
            <a:ext cx="1368152" cy="10838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6"/>
            <a:ext cx="8229600" cy="77809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«Настольный веер»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38164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1.Исходно салфетка сложена пополам лицевой стороной наружу (сгиб сверху). Три четверти ее длины соберите в «гармошку», загибая первую складку вниз.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2.Сложите полученную фигуру пополам, чтобы складки оказались снаружи с левой стороны, а не сложенная часть справа.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3.Возьмите салфетку в руку так, чтобы открытые концы складок смотрели вверх.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4.Сложите не сложенную часть салфетки по диагонали, чтобы получилась «подставка», как это показано на фото.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5.После этого подоткните «подставку» между складками и поставьте салфетку на стол.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4034" name="Picture 2" descr="https://i0.wp.com/supercook.ru/serviette/images-serviette/serv1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552" y="4509120"/>
            <a:ext cx="2664296" cy="2049458"/>
          </a:xfrm>
          <a:prstGeom prst="rect">
            <a:avLst/>
          </a:prstGeom>
          <a:noFill/>
        </p:spPr>
      </p:pic>
      <p:pic>
        <p:nvPicPr>
          <p:cNvPr id="44036" name="Picture 4" descr="https://i0.wp.com/supercook.ru/serviette/images-serviette/serv14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91880" y="4313446"/>
            <a:ext cx="3096344" cy="2355914"/>
          </a:xfrm>
          <a:prstGeom prst="rect">
            <a:avLst/>
          </a:prstGeom>
          <a:noFill/>
        </p:spPr>
      </p:pic>
      <p:pic>
        <p:nvPicPr>
          <p:cNvPr id="7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 flipV="1">
            <a:off x="8055508" y="188638"/>
            <a:ext cx="908980" cy="72008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7427168" cy="57606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«Куверт для приборов»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980728"/>
            <a:ext cx="7859216" cy="5145435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1.Исходно салфетка лежит изнаночной стороной вверх. Левый верхний угол загните к центру.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2.Салфетку сложите пополам слева на право.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3.Сложите салфетку пополам по горизонтальной оси. Нижнюю часть подогните под верхнюю.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4.Верхний уголок отогните к центру.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5.Боковые углы загните назад.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5058" name="Picture 2" descr="https://i0.wp.com/supercook.ru/serviette/images-serviette/serv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861048"/>
            <a:ext cx="2857500" cy="2057401"/>
          </a:xfrm>
          <a:prstGeom prst="rect">
            <a:avLst/>
          </a:prstGeom>
          <a:noFill/>
        </p:spPr>
      </p:pic>
      <p:pic>
        <p:nvPicPr>
          <p:cNvPr id="45060" name="Picture 4" descr="https://i2.wp.com/supercook.ru/serviette/images-serviette/serv19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573016"/>
            <a:ext cx="3333750" cy="2486026"/>
          </a:xfrm>
          <a:prstGeom prst="rect">
            <a:avLst/>
          </a:prstGeom>
          <a:noFill/>
        </p:spPr>
      </p:pic>
      <p:pic>
        <p:nvPicPr>
          <p:cNvPr id="6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 flipV="1">
            <a:off x="8055510" y="188638"/>
            <a:ext cx="908978" cy="72008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«Колонна»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124744"/>
            <a:ext cx="7931224" cy="5001419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1.Исходно салфетка сложена по диагонали.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2.Основание отогните вверх, потом назад примерно на 2-3 см.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3.Начиная слева, скатайте салфетку в трубочку. Остающийся край заложите в нижний отогнутый край салфетки.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6082" name="Picture 2" descr="https://i0.wp.com/supercook.ru/serviette/images-serviette/serv2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2724167"/>
            <a:ext cx="2160240" cy="3737217"/>
          </a:xfrm>
          <a:prstGeom prst="rect">
            <a:avLst/>
          </a:prstGeom>
          <a:noFill/>
        </p:spPr>
      </p:pic>
      <p:pic>
        <p:nvPicPr>
          <p:cNvPr id="46084" name="Picture 4" descr="https://i2.wp.com/supercook.ru/serviette/images-serviette/serv21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95936" y="3212976"/>
            <a:ext cx="3312368" cy="1224136"/>
          </a:xfrm>
          <a:prstGeom prst="rect">
            <a:avLst/>
          </a:prstGeom>
          <a:noFill/>
        </p:spPr>
      </p:pic>
      <p:pic>
        <p:nvPicPr>
          <p:cNvPr id="6" name="Picture 4" descr="https://i2.wp.com/supercook.ru/serviette/images-serviette/serv21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437112"/>
            <a:ext cx="1677566" cy="1261890"/>
          </a:xfrm>
          <a:prstGeom prst="rect">
            <a:avLst/>
          </a:prstGeom>
          <a:noFill/>
        </p:spPr>
      </p:pic>
      <p:pic>
        <p:nvPicPr>
          <p:cNvPr id="7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 flipV="1">
            <a:off x="7596336" y="188639"/>
            <a:ext cx="1368152" cy="10838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«Зайчик»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4" name="Picture 6" descr="http://www.zajenata.bg/images/18/2ba2cb490f93ecf442ecf02edd36094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908720"/>
            <a:ext cx="5511527" cy="5549539"/>
          </a:xfrm>
          <a:prstGeom prst="rect">
            <a:avLst/>
          </a:prstGeom>
          <a:noFill/>
        </p:spPr>
      </p:pic>
      <p:pic>
        <p:nvPicPr>
          <p:cNvPr id="7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 flipV="1">
            <a:off x="7308304" y="188638"/>
            <a:ext cx="1656184" cy="131200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Подставка для яиц из салфеток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125305"/>
            <a:ext cx="295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1.Сложить салфетку так чтобы получились острые углы</a:t>
            </a:r>
            <a:endParaRPr lang="ru-RU" sz="2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5241394"/>
            <a:ext cx="2952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2.Острые углы поднять к середине</a:t>
            </a:r>
            <a:endParaRPr lang="ru-RU" sz="2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https://im1-tub-ru.yandex.net/i?id=da2da43c2c4864934725e276457b8350&amp;n=33&amp;h=215&amp;w=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340768"/>
            <a:ext cx="288032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http://img.happy-giraffe.ru/v2/thumbs/e26e4ffdce15f4bc6711c767ffa68dac/5b/cc/28f9d1ec284522722309b71a7c4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1960" y="4149080"/>
            <a:ext cx="2952328" cy="2356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32" name="Picture 8" descr="подставка для пасхальных яиц из бумажных салфеток своими руками мастер-класс с пошаговым фото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3568" y="3212976"/>
            <a:ext cx="3161928" cy="1928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8" descr="http://www.playcast.ru/uploads/2014/06/29/9083750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 flipV="1">
            <a:off x="7596336" y="188639"/>
            <a:ext cx="1368152" cy="10838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599" y="1124744"/>
            <a:ext cx="37444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3.Низ салфетки сгибать валиком</a:t>
            </a:r>
            <a:endParaRPr lang="ru-RU" sz="2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6" name="Picture 8" descr="http://blogs.masterclassy.ru/upload/fileManager/1-jpg-5-jpg-thumb-16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71163"/>
            <a:ext cx="3888432" cy="2848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48072" y="4069521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4.Можно скрепить </a:t>
            </a:r>
            <a:r>
              <a:rPr lang="ru-RU" sz="20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степлером</a:t>
            </a: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или скрепкой ,расправить боковые уголки вставить яичко....</a:t>
            </a:r>
            <a:endParaRPr lang="ru-RU" sz="2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http://allforchildren.ru/article/illustr/easter12-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4048" y="3429000"/>
            <a:ext cx="3161928" cy="2371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3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93402" y="4140369"/>
            <a:ext cx="7578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Вот и сервировка праздничного стола!!!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Вот так можно украсить праздничный стол!!! фото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764704"/>
            <a:ext cx="3924180" cy="3140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8" name="Picture 6" descr="https://im1-tub-ru.yandex.net/i?id=da2da43c2c4864934725e276457b8350&amp;n=33&amp;h=215&amp;w=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96752"/>
            <a:ext cx="288032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4" descr="http://img-fotki.yandex.ru/get/9106/47407354.c49/0_128dfa_830625f6_orig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87824" y="5013176"/>
            <a:ext cx="2592288" cy="154889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Этикет за столом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1. Не опаздывай, будучи приглашенным.</a:t>
            </a:r>
          </a:p>
          <a:p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2. Нужно уметь пользоваться столовыми приборами.</a:t>
            </a:r>
          </a:p>
          <a:p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3. Не ставь локти на стол.</a:t>
            </a:r>
          </a:p>
          <a:p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4. Не разговаривай с полным ртом.</a:t>
            </a:r>
          </a:p>
          <a:p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5. Не кроши хлеб в суп.</a:t>
            </a:r>
          </a:p>
          <a:p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6. Проявлять большую осведомленность, чем хозяйка, в правилах поведения за столом не следует - это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БЕСТАКТНО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4" descr="http://img-fotki.yandex.ru/get/9106/47407354.c49/0_128dfa_830625f6_orig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6702714" y="2738446"/>
            <a:ext cx="2651340" cy="158417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     Используемые активные ссылки</a:t>
            </a:r>
            <a:endParaRPr lang="ru-RU" sz="36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196752"/>
            <a:ext cx="7931224" cy="5472608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hlinkClick r:id="rId2"/>
              </a:rPr>
              <a:t>http://wallpaperus.org/wallpapers/08/291/gles-tables-2560x1600-wallpaper-2353202.jpg</a:t>
            </a:r>
            <a:endParaRPr lang="ru-RU" sz="1400" b="1" dirty="0" smtClean="0"/>
          </a:p>
          <a:p>
            <a:r>
              <a:rPr lang="en-US" sz="1400" b="1" dirty="0" smtClean="0">
                <a:hlinkClick r:id="rId3"/>
              </a:rPr>
              <a:t>http://terzias.com/communities/7/000/001/524/877/images/7242114.jpg</a:t>
            </a:r>
            <a:endParaRPr lang="ru-RU" sz="1400" b="1" dirty="0" smtClean="0"/>
          </a:p>
          <a:p>
            <a:r>
              <a:rPr lang="en-US" sz="1400" b="1" dirty="0" smtClean="0">
                <a:hlinkClick r:id="rId4"/>
              </a:rPr>
              <a:t>http://eatme.ua/images_user/etiquette/6968.jpg</a:t>
            </a:r>
            <a:endParaRPr lang="ru-RU" sz="1400" b="1" dirty="0" smtClean="0"/>
          </a:p>
          <a:p>
            <a:r>
              <a:rPr lang="en-US" sz="1400" b="1" dirty="0" smtClean="0">
                <a:hlinkClick r:id="rId5"/>
              </a:rPr>
              <a:t>http://dom-podarka.ru/img/products/237-268.jpg</a:t>
            </a:r>
            <a:endParaRPr lang="ru-RU" sz="1400" b="1" dirty="0" smtClean="0"/>
          </a:p>
          <a:p>
            <a:r>
              <a:rPr lang="en-US" sz="1400" b="1" dirty="0" smtClean="0">
                <a:hlinkClick r:id="rId6"/>
              </a:rPr>
              <a:t>http://freemarket.kiev.ua/images_goods/De-Luxe/De-Luxe-Venezia-50042015.jpg</a:t>
            </a:r>
            <a:endParaRPr lang="ru-RU" sz="1400" b="1" dirty="0" smtClean="0"/>
          </a:p>
          <a:p>
            <a:r>
              <a:rPr lang="en-US" sz="1400" b="1" dirty="0" smtClean="0">
                <a:hlinkClick r:id="rId7"/>
              </a:rPr>
              <a:t>http://png-images.ru/wp-content/uploads/2015/02/fork_PNG3060.png</a:t>
            </a:r>
            <a:endParaRPr lang="ru-RU" sz="1400" b="1" dirty="0" smtClean="0"/>
          </a:p>
          <a:p>
            <a:r>
              <a:rPr lang="en-US" sz="1400" b="1" dirty="0" smtClean="0">
                <a:hlinkClick r:id="rId8"/>
              </a:rPr>
              <a:t>http://papus666.narod.ru/clipart/l/logk/prib18.png</a:t>
            </a:r>
            <a:endParaRPr lang="ru-RU" sz="1400" b="1" dirty="0" smtClean="0"/>
          </a:p>
          <a:p>
            <a:r>
              <a:rPr lang="en-US" sz="1400" b="1" dirty="0" smtClean="0">
                <a:hlinkClick r:id="rId9"/>
              </a:rPr>
              <a:t>http://digibar.ru/image/cache/img/3110848-300x300.gif</a:t>
            </a:r>
            <a:endParaRPr lang="ru-RU" sz="1400" b="1" dirty="0" smtClean="0"/>
          </a:p>
          <a:p>
            <a:r>
              <a:rPr lang="en-US" sz="1400" b="1" dirty="0" smtClean="0">
                <a:hlinkClick r:id="rId10"/>
              </a:rPr>
              <a:t>http://digibar.ru/image/cache/img/3110354-300x300.gif</a:t>
            </a:r>
            <a:endParaRPr lang="ru-RU" sz="1400" b="1" dirty="0" smtClean="0"/>
          </a:p>
          <a:p>
            <a:r>
              <a:rPr lang="en-US" sz="1400" b="1" dirty="0" smtClean="0">
                <a:hlinkClick r:id="rId11"/>
              </a:rPr>
              <a:t>http://digibar.ru/image/cache/img/3110282-300x300.gif</a:t>
            </a:r>
            <a:endParaRPr lang="ru-RU" sz="1400" b="1" dirty="0" smtClean="0"/>
          </a:p>
          <a:p>
            <a:r>
              <a:rPr lang="en-US" sz="1400" b="1" dirty="0" smtClean="0">
                <a:hlinkClick r:id="rId12"/>
              </a:rPr>
              <a:t>http://papus666.narod.ru/clipart/l/logk/prib21.png</a:t>
            </a:r>
            <a:endParaRPr lang="ru-RU" sz="1400" b="1" dirty="0" smtClean="0"/>
          </a:p>
          <a:p>
            <a:r>
              <a:rPr lang="en-US" sz="1400" b="1" dirty="0" smtClean="0">
                <a:hlinkClick r:id="rId13"/>
              </a:rPr>
              <a:t>http://img-fotki.yandex.ru/get/9106/47407354.c49/0_128dfa_830625f6_orig.png</a:t>
            </a:r>
            <a:endParaRPr lang="ru-RU" sz="1400" b="1" dirty="0" smtClean="0"/>
          </a:p>
          <a:p>
            <a:r>
              <a:rPr lang="en-US" sz="1400" b="1" dirty="0" smtClean="0">
                <a:hlinkClick r:id="rId14"/>
              </a:rPr>
              <a:t>http://www.playcast.ru/uploads/2014/06/29/9083750.png</a:t>
            </a:r>
            <a:endParaRPr lang="ru-RU" sz="1400" b="1" dirty="0" smtClean="0"/>
          </a:p>
          <a:p>
            <a:r>
              <a:rPr lang="en-US" sz="1400" b="1" dirty="0" smtClean="0">
                <a:hlinkClick r:id="rId15"/>
              </a:rPr>
              <a:t>http://lopetrov.narod.ru/pictures/servirovka/23.JPG</a:t>
            </a:r>
            <a:endParaRPr lang="ru-RU" sz="1400" b="1" dirty="0" smtClean="0"/>
          </a:p>
          <a:p>
            <a:r>
              <a:rPr lang="en-US" sz="1400" b="1" dirty="0" smtClean="0">
                <a:hlinkClick r:id="rId16"/>
              </a:rPr>
              <a:t>http://www.russiantampa.com/fun/etiket/2_1_table08.jpg</a:t>
            </a:r>
            <a:endParaRPr lang="ru-RU" sz="1400" b="1" dirty="0" smtClean="0"/>
          </a:p>
          <a:p>
            <a:r>
              <a:rPr lang="en-US" sz="1400" b="1" dirty="0" smtClean="0">
                <a:hlinkClick r:id="rId17"/>
              </a:rPr>
              <a:t>http://lopetrov.narod.ru/pictures/servirovka/24.JPG</a:t>
            </a:r>
            <a:endParaRPr lang="ru-RU" sz="1400" b="1" dirty="0" smtClean="0"/>
          </a:p>
          <a:p>
            <a:r>
              <a:rPr lang="en-US" sz="1400" b="1" dirty="0" smtClean="0">
                <a:hlinkClick r:id="rId18"/>
              </a:rPr>
              <a:t>http://lopetrov.narod.ru/pictures/servirovka/14.JPG</a:t>
            </a:r>
            <a:endParaRPr lang="ru-RU" sz="1400" b="1" dirty="0" smtClean="0"/>
          </a:p>
          <a:p>
            <a:r>
              <a:rPr lang="en-US" sz="1400" b="1" dirty="0" smtClean="0">
                <a:hlinkClick r:id="rId19"/>
              </a:rPr>
              <a:t>http://lopetrov.narod.ru/pictures/servirovka/17.JPG</a:t>
            </a:r>
            <a:endParaRPr lang="ru-RU" sz="1400" b="1" dirty="0" smtClean="0"/>
          </a:p>
          <a:p>
            <a:r>
              <a:rPr lang="en-US" sz="1400" b="1" dirty="0" smtClean="0">
                <a:hlinkClick r:id="rId20"/>
              </a:rPr>
              <a:t>https://im3-tub-ru.yandex.net/i?id=c90f53687b12baa2eaa4dcd2b9eb118d&amp;n=33&amp;h=215&amp;w=480</a:t>
            </a:r>
            <a:endParaRPr lang="ru-RU" sz="1400" b="1" dirty="0" smtClean="0"/>
          </a:p>
          <a:p>
            <a:r>
              <a:rPr lang="en-US" sz="1400" b="1" dirty="0" smtClean="0">
                <a:hlinkClick r:id="rId21"/>
              </a:rPr>
              <a:t>http://www.stryapuha.ru/wp-content/uploads/2012/03/stati01-11.jpg</a:t>
            </a:r>
            <a:endParaRPr lang="ru-RU" sz="1400" b="1" dirty="0" smtClean="0"/>
          </a:p>
          <a:p>
            <a:r>
              <a:rPr lang="en-US" sz="1400" b="1" dirty="0" smtClean="0">
                <a:hlinkClick r:id="rId22"/>
              </a:rPr>
              <a:t>http://fs00.infourok.ru/images/doc/261/266351/img15.jpg</a:t>
            </a:r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6093296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hlinkClick r:id="rId2"/>
              </a:rPr>
              <a:t>http://www.svadbuzz.ru/sites/default/files/imagecache/full/article/1/servirovka-svadebnogo-stola.jpg</a:t>
            </a:r>
            <a:endParaRPr lang="ru-RU" sz="1400" b="1" dirty="0" smtClean="0"/>
          </a:p>
          <a:p>
            <a:r>
              <a:rPr lang="en-US" sz="1400" b="1" dirty="0" smtClean="0">
                <a:hlinkClick r:id="rId3"/>
              </a:rPr>
              <a:t>https://im1-tub-ru.yandex.net/i?id=a8bf4c2396fbe702e60b0d16e0909193&amp;n=33&amp;h=215&amp;w=292</a:t>
            </a:r>
            <a:endParaRPr lang="ru-RU" sz="1400" b="1" dirty="0" smtClean="0"/>
          </a:p>
          <a:p>
            <a:r>
              <a:rPr lang="en-US" sz="1400" b="1" dirty="0" smtClean="0">
                <a:hlinkClick r:id="rId4"/>
              </a:rPr>
              <a:t>http://housesdesign.ru/bundles/sitehouses/user_images/big/1b/3a/8f8bfa7bc4799d5b0b0aa458ce46.jpg</a:t>
            </a:r>
            <a:endParaRPr lang="ru-RU" sz="1400" b="1" dirty="0" smtClean="0"/>
          </a:p>
          <a:p>
            <a:r>
              <a:rPr lang="en-US" sz="1400" b="1" dirty="0" smtClean="0">
                <a:hlinkClick r:id="rId5"/>
              </a:rPr>
              <a:t>http://www.danaja.ru/plugins/p17_image_gallery/images/1/31.jpg</a:t>
            </a:r>
            <a:endParaRPr lang="ru-RU" sz="1400" b="1" dirty="0" smtClean="0"/>
          </a:p>
          <a:p>
            <a:r>
              <a:rPr lang="en-US" sz="1400" b="1" dirty="0" smtClean="0">
                <a:hlinkClick r:id="rId6"/>
              </a:rPr>
              <a:t>http://budz.com.ua/wp-content/uploads/2015/01/1898e5e48e824a53a43018400210616f.jpg</a:t>
            </a:r>
            <a:endParaRPr lang="ru-RU" sz="1400" b="1" dirty="0" smtClean="0"/>
          </a:p>
          <a:p>
            <a:r>
              <a:rPr lang="en-US" sz="1400" b="1" dirty="0" smtClean="0">
                <a:hlinkClick r:id="rId7"/>
              </a:rPr>
              <a:t>http://www.vermaisdesign.com.br/wp-content/uploads/2013/12/Captura-de-Tela-2013-12-02-%C3%A0s-09.10.05-790x539.png</a:t>
            </a:r>
            <a:endParaRPr lang="ru-RU" sz="1400" b="1" dirty="0" smtClean="0"/>
          </a:p>
          <a:p>
            <a:r>
              <a:rPr lang="en-US" sz="1400" b="1" dirty="0" smtClean="0">
                <a:hlinkClick r:id="rId8"/>
              </a:rPr>
              <a:t>http://look.tm/statics/crop/web/blogs/content/8657TIZER_IMG_1017.jpg</a:t>
            </a:r>
            <a:endParaRPr lang="ru-RU" sz="1400" b="1" dirty="0" smtClean="0"/>
          </a:p>
          <a:p>
            <a:r>
              <a:rPr lang="en-US" sz="1400" b="1" dirty="0" smtClean="0">
                <a:hlinkClick r:id="rId9"/>
              </a:rPr>
              <a:t>http://konkurson.ru/wp-content/uploads/2015/04/happy-birthday-1.jpg</a:t>
            </a:r>
            <a:endParaRPr lang="ru-RU" sz="1400" b="1" dirty="0" smtClean="0"/>
          </a:p>
          <a:p>
            <a:r>
              <a:rPr lang="en-US" sz="1400" b="1" dirty="0" smtClean="0">
                <a:hlinkClick r:id="rId10"/>
              </a:rPr>
              <a:t>http://www.amacdougall.com.au/core/media/media.nl?id=8147&amp;c=666761&amp;h=978a895b617e456e4404</a:t>
            </a:r>
            <a:endParaRPr lang="ru-RU" sz="1400" b="1" dirty="0" smtClean="0"/>
          </a:p>
          <a:p>
            <a:r>
              <a:rPr lang="en-US" sz="1400" b="1" dirty="0" smtClean="0">
                <a:hlinkClick r:id="rId11"/>
              </a:rPr>
              <a:t>http://fb.ru/misc/i/gallery/7454/289893.jpg</a:t>
            </a:r>
            <a:endParaRPr lang="ru-RU" sz="1400" b="1" dirty="0" smtClean="0"/>
          </a:p>
          <a:p>
            <a:r>
              <a:rPr lang="en-US" sz="1400" b="1" dirty="0" smtClean="0">
                <a:hlinkClick r:id="rId12"/>
              </a:rPr>
              <a:t>https://im2-tub-ru.yandex.net/i?id=b733d1840b80df4650f89272d2b255e4&amp;n=33&amp;h=215&amp;w=345</a:t>
            </a:r>
            <a:endParaRPr lang="ru-RU" sz="1400" b="1" dirty="0" smtClean="0"/>
          </a:p>
          <a:p>
            <a:r>
              <a:rPr lang="en-US" sz="1400" b="1" dirty="0" smtClean="0">
                <a:hlinkClick r:id="rId13"/>
              </a:rPr>
              <a:t>http://4kulinar.com/wp-content/uploads/vazhnaja_meloch_salfetka_na_stole.jpg</a:t>
            </a:r>
            <a:endParaRPr lang="ru-RU" sz="1400" b="1" dirty="0" smtClean="0"/>
          </a:p>
          <a:p>
            <a:r>
              <a:rPr lang="en-US" sz="1400" b="1" dirty="0" smtClean="0">
                <a:hlinkClick r:id="rId14"/>
              </a:rPr>
              <a:t>http://www.ofdesign.net/wp-content/uploads/files/4/5/9/table-decorations-easter-is-the-happiest-and-most-beautiful-celebration-16-459.jpg</a:t>
            </a:r>
            <a:endParaRPr lang="ru-RU" sz="1400" b="1" dirty="0" smtClean="0"/>
          </a:p>
          <a:p>
            <a:r>
              <a:rPr lang="en-US" sz="1400" b="1" dirty="0" smtClean="0">
                <a:hlinkClick r:id="rId15"/>
              </a:rPr>
              <a:t>http://0.lushome.com/wp-content/uploads/2013/07/4th-july-party-table-decoration-blue-red-colors-19.jpg</a:t>
            </a:r>
            <a:endParaRPr lang="ru-RU" sz="1400" b="1" dirty="0" smtClean="0"/>
          </a:p>
          <a:p>
            <a:r>
              <a:rPr lang="en-US" sz="1400" b="1" dirty="0" smtClean="0">
                <a:hlinkClick r:id="rId16"/>
              </a:rPr>
              <a:t>http://www.riboni.ru/engine/documents/document1390.jpg</a:t>
            </a:r>
            <a:endParaRPr lang="ru-RU" sz="1400" b="1" dirty="0" smtClean="0"/>
          </a:p>
          <a:p>
            <a:r>
              <a:rPr lang="en-US" sz="1400" b="1" dirty="0" smtClean="0">
                <a:hlinkClick r:id="rId17"/>
              </a:rPr>
              <a:t>http://betweennapsontheporch.net/wp-content/uploads/blogger/_x908CSKJhI4/TCKcukXn6oI/AAAAAAAAQ28/a_B92xBE7e0/s1600/4th%2Bof%2BJuly%2B2010%2B071.JPG</a:t>
            </a:r>
            <a:endParaRPr lang="ru-RU" sz="1400" b="1" dirty="0" smtClean="0"/>
          </a:p>
          <a:p>
            <a:r>
              <a:rPr lang="en-US" sz="1400" b="1" dirty="0" smtClean="0">
                <a:hlinkClick r:id="rId18"/>
              </a:rPr>
              <a:t>http://farforushka.ru/wp-content/uploads/2010/03/10.jpg</a:t>
            </a:r>
            <a:endParaRPr lang="ru-RU" sz="1400" b="1" dirty="0" smtClean="0"/>
          </a:p>
          <a:p>
            <a:r>
              <a:rPr lang="en-US" sz="1400" b="1" dirty="0" smtClean="0">
                <a:hlinkClick r:id="rId19"/>
              </a:rPr>
              <a:t>http://akosiuvaritzdravie.sk/wp-content/uploads/2014/04/velka_noc_dekoracie.jpg</a:t>
            </a:r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hlinkClick r:id="rId2"/>
              </a:rPr>
              <a:t>http://img0.liveinternet.ru/images/attach/c/10/111/461/111461740_large_9f99793a378b435a6b9a81eb436005c3_b.jpg</a:t>
            </a:r>
            <a:endParaRPr lang="ru-RU" sz="1400" b="1" dirty="0" smtClean="0"/>
          </a:p>
          <a:p>
            <a:r>
              <a:rPr lang="en-US" sz="1400" b="1" dirty="0" smtClean="0">
                <a:hlinkClick r:id="rId3"/>
              </a:rPr>
              <a:t>http://colocandoamesacomcharme.com.br/wp-content/uploads/2013/03/CAMCC-roxo-10.jpg</a:t>
            </a:r>
            <a:endParaRPr lang="ru-RU" sz="1400" b="1" dirty="0" smtClean="0"/>
          </a:p>
          <a:p>
            <a:r>
              <a:rPr lang="en-US" sz="1400" b="1" dirty="0" smtClean="0">
                <a:hlinkClick r:id="rId4"/>
              </a:rPr>
              <a:t>http://img-fotki.yandex.ru/get/6005/pao58.58/0_78b78_c40d4140_L.jpg</a:t>
            </a:r>
            <a:endParaRPr lang="ru-RU" sz="1400" b="1" dirty="0" smtClean="0"/>
          </a:p>
          <a:p>
            <a:r>
              <a:rPr lang="en-US" sz="1400" b="1" dirty="0" smtClean="0">
                <a:hlinkClick r:id="rId5"/>
              </a:rPr>
              <a:t>http://uploads.ifokus.se/uploads/ba9/ba9eb2df4d89c267be832f7059eaecd1/mid.jpg</a:t>
            </a:r>
            <a:endParaRPr lang="ru-RU" sz="1400" b="1" dirty="0" smtClean="0"/>
          </a:p>
          <a:p>
            <a:r>
              <a:rPr lang="en-US" sz="1400" b="1" dirty="0" smtClean="0">
                <a:hlinkClick r:id="rId6"/>
              </a:rPr>
              <a:t>http://cdn.designrulz.com/wp-content/uploads/2014/10/Thanksgiving_table-decor-designrulz-8.jpg</a:t>
            </a:r>
            <a:endParaRPr lang="ru-RU" sz="1400" b="1" dirty="0" smtClean="0"/>
          </a:p>
          <a:p>
            <a:r>
              <a:rPr lang="en-US" sz="1400" b="1" dirty="0" smtClean="0">
                <a:hlinkClick r:id="rId7"/>
              </a:rPr>
              <a:t>http://media-cache-ak0.pinimg.com/736x/4c/56/58/4c5658353f39f871c2951b5195e75883.jpg</a:t>
            </a:r>
            <a:endParaRPr lang="ru-RU" sz="1400" b="1" dirty="0" smtClean="0"/>
          </a:p>
          <a:p>
            <a:r>
              <a:rPr lang="en-US" sz="1400" b="1" dirty="0" smtClean="0">
                <a:hlinkClick r:id="rId8"/>
              </a:rPr>
              <a:t>http://decoracion2.com/wp-content/uploads/mesa-completa-urban-nature.jpg</a:t>
            </a:r>
            <a:endParaRPr lang="ru-RU" sz="1400" b="1" dirty="0" smtClean="0"/>
          </a:p>
          <a:p>
            <a:r>
              <a:rPr lang="en-US" sz="1400" b="1" dirty="0" smtClean="0">
                <a:hlinkClick r:id="rId9"/>
              </a:rPr>
              <a:t>http://doc4web.ru/uploads/files/33/32870/hello_html_m4e9025c4.jpg</a:t>
            </a:r>
            <a:endParaRPr lang="ru-RU" sz="1400" b="1" dirty="0" smtClean="0"/>
          </a:p>
          <a:p>
            <a:r>
              <a:rPr lang="en-US" sz="1400" b="1" dirty="0" smtClean="0">
                <a:hlinkClick r:id="rId10"/>
              </a:rPr>
              <a:t>http://www.zajenata.bg/images/18/2ba2cb490f93ecf442ecf02edd36094e.jpg</a:t>
            </a:r>
            <a:endParaRPr lang="ru-RU" sz="1400" b="1" dirty="0" smtClean="0"/>
          </a:p>
          <a:p>
            <a:r>
              <a:rPr lang="en-US" sz="1400" b="1" dirty="0" smtClean="0">
                <a:hlinkClick r:id="rId11"/>
              </a:rPr>
              <a:t>https://im0-tub-ru.yandex.net/i?id=85e6dd2cb8d7e352fa6e826c837e2e46&amp;n=33&amp;h=215&amp;w=191</a:t>
            </a:r>
            <a:endParaRPr lang="ru-RU" sz="1400" b="1" dirty="0" smtClean="0"/>
          </a:p>
          <a:p>
            <a:r>
              <a:rPr lang="en-US" sz="1400" b="1" dirty="0" smtClean="0">
                <a:hlinkClick r:id="rId12"/>
              </a:rPr>
              <a:t>http://stranamasterov.ru/img/i1003/p.JPG</a:t>
            </a:r>
            <a:endParaRPr lang="ru-RU" sz="1400" b="1" dirty="0" smtClean="0"/>
          </a:p>
          <a:p>
            <a:r>
              <a:rPr lang="en-US" sz="1400" b="1" dirty="0" smtClean="0">
                <a:hlinkClick r:id="rId13"/>
              </a:rPr>
              <a:t>http://allforchildren.ru/article/illustr/easter12-5.jpg</a:t>
            </a:r>
            <a:endParaRPr lang="ru-RU" sz="1400" b="1" dirty="0" smtClean="0"/>
          </a:p>
          <a:p>
            <a:r>
              <a:rPr lang="en-US" sz="1400" b="1" dirty="0" smtClean="0">
                <a:hlinkClick r:id="rId14"/>
              </a:rPr>
              <a:t>https://im1-tub-ru.yandex.net/i?id=da2da43c2c4864934725e276457b8350&amp;n=33&amp;h=215&amp;w=215</a:t>
            </a:r>
            <a:endParaRPr lang="ru-RU" sz="1400" b="1" dirty="0" smtClean="0"/>
          </a:p>
          <a:p>
            <a:r>
              <a:rPr lang="en-US" sz="1400" b="1" dirty="0" smtClean="0">
                <a:hlinkClick r:id="rId15"/>
              </a:rPr>
              <a:t>http://img.happy-giraffe.ru/v2/thumbs/e26e4ffdce15f4bc6711c767ffa68dac/5b/cc/28f9d1ec284522722309b71a7c4c.jpg</a:t>
            </a:r>
            <a:endParaRPr lang="ru-RU" sz="1400" b="1" dirty="0" smtClean="0"/>
          </a:p>
          <a:p>
            <a:r>
              <a:rPr lang="en-US" sz="1400" b="1" dirty="0" smtClean="0">
                <a:hlinkClick r:id="rId16"/>
              </a:rPr>
              <a:t>http://blogs.masterclassy.ru/upload/fileManager/1-jpg-5-jpg-thumb-1699.jpg</a:t>
            </a:r>
            <a:endParaRPr lang="ru-RU" sz="1400" b="1" dirty="0" smtClean="0"/>
          </a:p>
          <a:p>
            <a:r>
              <a:rPr lang="en-US" sz="1400" b="1" dirty="0" smtClean="0">
                <a:hlinkClick r:id="rId17"/>
              </a:rPr>
              <a:t>http://sovetvsem.web-box.ru/_mod_files/ce_images/serv12a-m.jpg</a:t>
            </a:r>
            <a:endParaRPr lang="ru-RU" sz="1400" b="1" dirty="0" smtClean="0"/>
          </a:p>
          <a:p>
            <a:r>
              <a:rPr lang="en-US" sz="1400" b="1" dirty="0" smtClean="0">
                <a:hlinkClick r:id="rId18"/>
              </a:rPr>
              <a:t>https://im2-tub-ru.yandex.net/i?id=195f30a3f7c44ec7d0291f6b4298d0e1&amp;n=33&amp;h=215&amp;w=183</a:t>
            </a:r>
            <a:endParaRPr lang="ru-RU" sz="1400" b="1" dirty="0" smtClean="0"/>
          </a:p>
          <a:p>
            <a:r>
              <a:rPr lang="en-US" sz="1400" b="1" dirty="0" smtClean="0">
                <a:hlinkClick r:id="rId19"/>
              </a:rPr>
              <a:t>http://img-fotki.yandex.ru/get/15521/199228197.18/0_14bdba_6230375a_orig.jpg</a:t>
            </a:r>
            <a:endParaRPr lang="ru-RU" sz="1400" b="1" dirty="0" smtClean="0"/>
          </a:p>
          <a:p>
            <a:r>
              <a:rPr lang="en-US" sz="1400" b="1" dirty="0" smtClean="0">
                <a:hlinkClick r:id="rId20"/>
              </a:rPr>
              <a:t>http://www.com.lenagold.ru/fon/uzor/gel/geluzor58.jpg</a:t>
            </a:r>
            <a:r>
              <a:rPr lang="ru-RU" sz="1400" b="1" dirty="0" smtClean="0"/>
              <a:t> рамка</a:t>
            </a:r>
          </a:p>
          <a:p>
            <a:r>
              <a:rPr lang="en-US" sz="1400" b="1" dirty="0" smtClean="0">
                <a:hlinkClick r:id="rId21"/>
              </a:rPr>
              <a:t>http://img4i.spoki.tvnet.lv/upload/articles/24/241254/images/Krasas-1.gif</a:t>
            </a:r>
            <a:r>
              <a:rPr lang="ru-RU" sz="1400" b="1" dirty="0" smtClean="0"/>
              <a:t> фон</a:t>
            </a:r>
          </a:p>
          <a:p>
            <a:r>
              <a:rPr lang="en-US" sz="1400" b="1" dirty="0" smtClean="0">
                <a:hlinkClick r:id="rId22"/>
              </a:rPr>
              <a:t>http://img-fotki.yandex.ru/get/15520/64256731.1e0/0_f909b_d3eaa873_orig</a:t>
            </a:r>
            <a:r>
              <a:rPr lang="ru-RU" sz="1400" b="1" dirty="0" smtClean="0"/>
              <a:t> рамка</a:t>
            </a:r>
          </a:p>
          <a:p>
            <a:r>
              <a:rPr lang="en-US" sz="1400" b="1" dirty="0" smtClean="0">
                <a:hlinkClick r:id="rId23"/>
              </a:rPr>
              <a:t>http://img163.imageshack.us/img163/3058/888hx.gif</a:t>
            </a:r>
            <a:r>
              <a:rPr lang="ru-RU" sz="1400" b="1" dirty="0" smtClean="0"/>
              <a:t> боковой узор</a:t>
            </a:r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476673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Носова Ольга Михайловна</a:t>
            </a:r>
          </a:p>
          <a:p>
            <a:r>
              <a:rPr lang="ru-RU" b="1" dirty="0" smtClean="0"/>
              <a:t>учитель начальных классов МОУ СОШ № 11</a:t>
            </a:r>
          </a:p>
          <a:p>
            <a:r>
              <a:rPr lang="ru-RU" b="1" dirty="0" smtClean="0"/>
              <a:t> Курского муниципального  района    </a:t>
            </a:r>
          </a:p>
          <a:p>
            <a:r>
              <a:rPr lang="ru-RU" b="1" dirty="0" smtClean="0"/>
              <a:t>Ставропольского края – шаблон презентации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81879054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>
              <a:buNone/>
            </a:pPr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b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b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4" descr="http://img-fotki.yandex.ru/get/9106/47407354.c49/0_128dfa_830625f6_orig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6149399" y="1275539"/>
            <a:ext cx="3253918" cy="1944217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1154</Words>
  <Application>Microsoft Office PowerPoint</Application>
  <PresentationFormat>Экран (4:3)</PresentationFormat>
  <Paragraphs>218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Сервировка стола</vt:lpstr>
      <vt:lpstr>     Сервировка стола</vt:lpstr>
      <vt:lpstr>Предметы сервировки</vt:lpstr>
      <vt:lpstr>Скатерть - платье для стола</vt:lpstr>
      <vt:lpstr>Тарелки</vt:lpstr>
      <vt:lpstr>Схема расстановки тарелок </vt:lpstr>
      <vt:lpstr>Столовые приборы</vt:lpstr>
      <vt:lpstr>Столовые приборы</vt:lpstr>
      <vt:lpstr>Примерные схемы сервировки стола</vt:lpstr>
      <vt:lpstr>Стеклянная и хрустальная посуда </vt:lpstr>
      <vt:lpstr>Варианты расстановки посуды для напитков </vt:lpstr>
      <vt:lpstr>Салфетки</vt:lpstr>
      <vt:lpstr>Цветы и специи</vt:lpstr>
      <vt:lpstr>Виды праздничных столов</vt:lpstr>
      <vt:lpstr>Виды праздничных столов</vt:lpstr>
      <vt:lpstr>Виды праздничных столов</vt:lpstr>
      <vt:lpstr>Виды праздничных столов</vt:lpstr>
      <vt:lpstr>Виды праздничных столов</vt:lpstr>
      <vt:lpstr>Виды праздничных столов</vt:lpstr>
      <vt:lpstr>Как сложить салфетки «Сдвоенный конус»</vt:lpstr>
      <vt:lpstr>«Горизонтальное саше» </vt:lpstr>
      <vt:lpstr>«Настольный веер» </vt:lpstr>
      <vt:lpstr>«Куверт для приборов» </vt:lpstr>
      <vt:lpstr>«Колонна» </vt:lpstr>
      <vt:lpstr>«Зайчик»</vt:lpstr>
      <vt:lpstr>Подставка для яиц из салфеток</vt:lpstr>
      <vt:lpstr>Слайд 27</vt:lpstr>
      <vt:lpstr>Слайд 28</vt:lpstr>
      <vt:lpstr>Этикет за столом</vt:lpstr>
      <vt:lpstr>      Используемые активные ссылки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4</dc:title>
  <dc:creator>Ольга</dc:creator>
  <cp:lastModifiedBy>ОЛЕГ</cp:lastModifiedBy>
  <cp:revision>57</cp:revision>
  <dcterms:created xsi:type="dcterms:W3CDTF">2015-08-05T21:05:08Z</dcterms:created>
  <dcterms:modified xsi:type="dcterms:W3CDTF">2016-03-20T16:52:19Z</dcterms:modified>
</cp:coreProperties>
</file>