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66" r:id="rId15"/>
    <p:sldId id="271" r:id="rId16"/>
  </p:sldIdLst>
  <p:sldSz cx="9144000" cy="5715000" type="screen16x1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62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279262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4" descr="http://images5.fanpop.com/image/photos/27300000/Jedi-star-wars-jedi-27341591-600-619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14612" y="1285864"/>
            <a:ext cx="2786082" cy="2874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27543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1E4-38D3-41EC-B6B2-33E9C900CC37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A02F6-507A-48FD-B729-2EDBC4F0D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 rot="10800000">
            <a:off x="0" y="0"/>
            <a:ext cx="9144000" cy="5715000"/>
          </a:xfrm>
          <a:prstGeom prst="frame">
            <a:avLst>
              <a:gd name="adj1" fmla="val 2823"/>
            </a:avLst>
          </a:prstGeom>
          <a:gradFill>
            <a:gsLst>
              <a:gs pos="0">
                <a:srgbClr val="FFC000"/>
              </a:gs>
              <a:gs pos="21001">
                <a:srgbClr val="FF6600"/>
              </a:gs>
              <a:gs pos="35001">
                <a:srgbClr val="FFFF00"/>
              </a:gs>
              <a:gs pos="52000">
                <a:srgbClr val="FF6600"/>
              </a:gs>
              <a:gs pos="73000">
                <a:srgbClr val="FFFF00"/>
              </a:gs>
              <a:gs pos="88000">
                <a:srgbClr val="FF6600"/>
              </a:gs>
              <a:gs pos="100000">
                <a:srgbClr val="FFFF00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verniedruzaj.ucoz.ru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vmusice.net/mp3/%E2%FB%F1%F2%F0%E5%EB+%E7%E2%F3%EA" TargetMode="External"/><Relationship Id="rId7" Type="http://schemas.openxmlformats.org/officeDocument/2006/relationships/hyperlink" Target="http://didaktor.ru/shablon-didakticheskoj-igry-isprav-oshibki/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5.fanpop.com/image/photos/27300000/Jedi-star-wars-jedi-27341591-600-619.png" TargetMode="External"/><Relationship Id="rId5" Type="http://schemas.openxmlformats.org/officeDocument/2006/relationships/hyperlink" Target="http://www.stihi.ru/pics/2010/08/18/6815.jpg" TargetMode="External"/><Relationship Id="rId4" Type="http://schemas.openxmlformats.org/officeDocument/2006/relationships/hyperlink" Target="http://iplayer.fm/song/36062176/Zvuk_vystrela_lazera_-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лья\Desktop\68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6"/>
            <a:ext cx="8858312" cy="54292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3929070"/>
            <a:ext cx="6400800" cy="14605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6600"/>
                </a:solidFill>
                <a:latin typeface="Comic Sans MS" pitchFamily="66" charset="0"/>
              </a:rPr>
              <a:t>Автор: Никифорова Наталья Васильевна,</a:t>
            </a:r>
          </a:p>
          <a:p>
            <a:r>
              <a:rPr lang="ru-RU" sz="1800" dirty="0" smtClean="0">
                <a:solidFill>
                  <a:srgbClr val="FF6600"/>
                </a:solidFill>
                <a:latin typeface="Comic Sans MS" pitchFamily="66" charset="0"/>
              </a:rPr>
              <a:t>учитель начальных классов</a:t>
            </a:r>
          </a:p>
          <a:p>
            <a:r>
              <a:rPr lang="ru-RU" sz="1800" dirty="0" smtClean="0">
                <a:solidFill>
                  <a:srgbClr val="FF6600"/>
                </a:solidFill>
                <a:latin typeface="Comic Sans MS" pitchFamily="66" charset="0"/>
              </a:rPr>
              <a:t>МКОУ «</a:t>
            </a:r>
            <a:r>
              <a:rPr lang="ru-RU" sz="1800" dirty="0" err="1" smtClean="0">
                <a:solidFill>
                  <a:srgbClr val="FF6600"/>
                </a:solidFill>
                <a:latin typeface="Comic Sans MS" pitchFamily="66" charset="0"/>
              </a:rPr>
              <a:t>Гремяченская</a:t>
            </a:r>
            <a:r>
              <a:rPr lang="ru-RU" sz="1800" dirty="0" smtClean="0">
                <a:solidFill>
                  <a:srgbClr val="FF6600"/>
                </a:solidFill>
                <a:latin typeface="Comic Sans MS" pitchFamily="66" charset="0"/>
              </a:rPr>
              <a:t> СОШ»</a:t>
            </a:r>
          </a:p>
          <a:p>
            <a:r>
              <a:rPr lang="ru-RU" sz="1600" dirty="0" smtClean="0">
                <a:solidFill>
                  <a:srgbClr val="FF6600"/>
                </a:solidFill>
                <a:latin typeface="Comic Sans MS" pitchFamily="66" charset="0"/>
              </a:rPr>
              <a:t>Хохольского района, Воронежской области</a:t>
            </a:r>
            <a:endParaRPr lang="ru-RU" sz="1600" dirty="0">
              <a:solidFill>
                <a:srgbClr val="FF6600"/>
              </a:solidFill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215338" y="5072078"/>
            <a:ext cx="571504" cy="357190"/>
          </a:xfrm>
          <a:prstGeom prst="rightArrow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кумент 4">
            <a:hlinkClick r:id="rId3" action="ppaction://hlinksldjump" highlightClick="1"/>
          </p:cNvPr>
          <p:cNvSpPr/>
          <p:nvPr/>
        </p:nvSpPr>
        <p:spPr>
          <a:xfrm>
            <a:off x="214282" y="4929202"/>
            <a:ext cx="428628" cy="500066"/>
          </a:xfrm>
          <a:prstGeom prst="actionButtonDocumen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http://images5.fanpop.com/image/photos/27300000/Jedi-star-wars-jedi-27341591-600-619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00826" y="2143120"/>
            <a:ext cx="2399443" cy="2475426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285732"/>
            <a:ext cx="1392001" cy="10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785918" y="214294"/>
            <a:ext cx="70009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6600"/>
                </a:solidFill>
                <a:latin typeface="Comic Sans MS" pitchFamily="66" charset="0"/>
              </a:rPr>
              <a:t>Работа выполнена в рамках творческой мастерской</a:t>
            </a:r>
          </a:p>
          <a:p>
            <a:pPr algn="ctr"/>
            <a:r>
              <a:rPr lang="ru-RU" sz="1400" b="1" dirty="0" smtClean="0">
                <a:solidFill>
                  <a:srgbClr val="FF6600"/>
                </a:solidFill>
                <a:latin typeface="Comic Sans MS" pitchFamily="66" charset="0"/>
              </a:rPr>
              <a:t> «Технологические приемы создания дидактических игр» </a:t>
            </a:r>
          </a:p>
          <a:p>
            <a:pPr algn="ctr"/>
            <a:r>
              <a:rPr lang="ru-RU" sz="1400" b="1" dirty="0" smtClean="0">
                <a:solidFill>
                  <a:srgbClr val="FF6600"/>
                </a:solidFill>
                <a:latin typeface="Comic Sans MS" pitchFamily="66" charset="0"/>
              </a:rPr>
              <a:t>на сайте </a:t>
            </a:r>
            <a:r>
              <a:rPr lang="en-US" sz="1400" b="1" dirty="0" smtClean="0">
                <a:solidFill>
                  <a:srgbClr val="FF6600"/>
                </a:solidFill>
                <a:latin typeface="Comic Sans MS" pitchFamily="66" charset="0"/>
                <a:hlinkClick r:id="rId6"/>
              </a:rPr>
              <a:t>http://verniedruzaj.ucoz.ru</a:t>
            </a:r>
            <a:r>
              <a:rPr lang="ru-RU" sz="1400" b="1" dirty="0" smtClean="0">
                <a:solidFill>
                  <a:srgbClr val="FF6600"/>
                </a:solidFill>
                <a:latin typeface="Comic Sans MS" pitchFamily="66" charset="0"/>
              </a:rPr>
              <a:t> </a:t>
            </a:r>
            <a:endParaRPr lang="be-BY" sz="1400" b="1" dirty="0">
              <a:solidFill>
                <a:srgbClr val="FF66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728" y="1285864"/>
            <a:ext cx="6370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Comic Sans MS" pitchFamily="66" charset="0"/>
              </a:rPr>
              <a:t>Дидактическая игра по математике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Comic Sans MS" pitchFamily="66" charset="0"/>
              </a:rPr>
              <a:t>для 2 класса</a:t>
            </a:r>
            <a:endParaRPr lang="ru-RU" sz="24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Рисунок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35" y="1857368"/>
            <a:ext cx="7963940" cy="182864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4"/>
            <a:ext cx="82153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Comic Sans MS" pitchFamily="66" charset="0"/>
              </a:rPr>
              <a:t>Ребята! </a:t>
            </a: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Comic Sans MS" pitchFamily="66" charset="0"/>
              </a:rPr>
              <a:t>Предлагаю вам поиграть в игру «Звёздные войны». На слайде записан пример, вы  должны его быстро решить, потом появятся движущиеся варианты ответов, вам нужно выбрать правильный, тогда произойдёт выстрел и все звёздочки  исчезнут. Если вы выбираете неверный ответ, то звёздочки не исчезают. Помните, что время ограничено.</a:t>
            </a: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Comic Sans MS" pitchFamily="66" charset="0"/>
              </a:rPr>
              <a:t>Для продолжения игры нужно нажать на кнопку «Продолжить» , для завершения «Завершить стрельбу» </a:t>
            </a:r>
            <a:endParaRPr lang="ru-RU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215338" y="5072078"/>
            <a:ext cx="571504" cy="357190"/>
          </a:xfrm>
          <a:prstGeom prst="rightArrow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1857356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40-10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21467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4500562" y="-1071589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50+10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57200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5929322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7215206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72000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80-50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21467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1857356" y="-1071589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40+10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57200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5929322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72000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90-30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178591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3143240" y="-1071589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30+40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600076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4572000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00562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80-60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143240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1785918" y="-1143028"/>
            <a:ext cx="1285884" cy="964433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50+20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600076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smtClean="0">
                <a:solidFill>
                  <a:schemeClr val="tx1"/>
                </a:solidFill>
              </a:rPr>
              <a:t>90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464343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3214678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1857356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90-10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214678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4572000" y="-1071590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20+10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57200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5929322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7215206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72000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60-40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21467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1857356" y="-1071589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30+20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57200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5929322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72000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80-30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178591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3143240" y="-1071590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60+10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600076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4572000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00562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smtClean="0">
                <a:solidFill>
                  <a:schemeClr val="tx1"/>
                </a:solidFill>
              </a:rPr>
              <a:t>40-20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143240" y="-1071590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1785918" y="-1143028"/>
            <a:ext cx="1285884" cy="964433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30+30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600076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464343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3214678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72000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70-50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21467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1857356" y="-1071589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70+10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57200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90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5929322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4572000" y="-110732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70-30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1785918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3214678" y="-1071590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60+20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600076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7286644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50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4572000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0.04862 L 0.00451 1.19528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5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0.05667 L 0.0033 1.17806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56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4389 L 0.00052 1.21583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1857356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215074" y="428608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50-20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3214678" y="-110732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500034" y="-1071589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2" name="7-конечная звезда 21"/>
          <p:cNvSpPr/>
          <p:nvPr/>
        </p:nvSpPr>
        <p:spPr>
          <a:xfrm>
            <a:off x="4500562" y="-1107329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3571868" y="4214822"/>
            <a:ext cx="2214578" cy="547691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продолжить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3286116" y="4881577"/>
            <a:ext cx="2714644" cy="535785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254000" prst="artDeco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выйти из игры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596" y="357170"/>
            <a:ext cx="2643206" cy="1488292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50+40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572000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70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5929322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80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3214678" y="-1369248"/>
            <a:ext cx="1214446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60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7" name="7-конечная звезда 16"/>
          <p:cNvSpPr/>
          <p:nvPr/>
        </p:nvSpPr>
        <p:spPr>
          <a:xfrm>
            <a:off x="7215206" y="-1369248"/>
            <a:ext cx="1285884" cy="892995"/>
          </a:xfrm>
          <a:prstGeom prst="star7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27000" prst="hardEdge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90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0" dur="1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12" dur="1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4" dur="1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6" dur="1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5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5301 L -0.00225 1.1875 " pathEditMode="relative" rAng="0" ptsTypes="AA">
                                      <p:cBhvr>
                                        <p:cTn id="60" dur="1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5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удио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  <p:bldP spid="23" grpId="0" animBg="1"/>
      <p:bldP spid="24" grpId="0" animBg="1"/>
      <p:bldP spid="16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286776" y="357170"/>
            <a:ext cx="571504" cy="500066"/>
          </a:xfrm>
          <a:prstGeom prst="mathMultiply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7-конечная звезда 6">
            <a:hlinkClick r:id="" action="ppaction://noaction">
              <a:snd r:embed="rId2" name="Аудио_0001.wav"/>
            </a:hlinkClick>
          </p:cNvPr>
          <p:cNvSpPr/>
          <p:nvPr/>
        </p:nvSpPr>
        <p:spPr>
          <a:xfrm>
            <a:off x="6500826" y="-833463"/>
            <a:ext cx="928694" cy="714380"/>
          </a:xfrm>
          <a:prstGeom prst="star7">
            <a:avLst/>
          </a:prstGeom>
          <a:gradFill>
            <a:gsLst>
              <a:gs pos="0">
                <a:srgbClr val="FF6600"/>
              </a:gs>
              <a:gs pos="50000">
                <a:srgbClr val="FFFF00"/>
              </a:gs>
              <a:gs pos="100000">
                <a:srgbClr val="D68F64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7-конечная звезда 7">
            <a:hlinkClick r:id="" action="ppaction://noaction">
              <a:snd r:embed="rId3" name="Аудио.wav"/>
            </a:hlinkClick>
          </p:cNvPr>
          <p:cNvSpPr/>
          <p:nvPr/>
        </p:nvSpPr>
        <p:spPr>
          <a:xfrm>
            <a:off x="7500958" y="-833463"/>
            <a:ext cx="928694" cy="714380"/>
          </a:xfrm>
          <a:prstGeom prst="star7">
            <a:avLst/>
          </a:prstGeom>
          <a:gradFill>
            <a:gsLst>
              <a:gs pos="0">
                <a:srgbClr val="FF6600"/>
              </a:gs>
              <a:gs pos="50000">
                <a:srgbClr val="FFFF00"/>
              </a:gs>
              <a:gs pos="100000">
                <a:srgbClr val="D68F64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>
            <a:hlinkClick r:id="" action="ppaction://noaction">
              <a:snd r:embed="rId3" name="Аудио.wav"/>
            </a:hlinkClick>
          </p:cNvPr>
          <p:cNvSpPr/>
          <p:nvPr/>
        </p:nvSpPr>
        <p:spPr>
          <a:xfrm>
            <a:off x="571472" y="-1071590"/>
            <a:ext cx="928694" cy="714380"/>
          </a:xfrm>
          <a:prstGeom prst="star7">
            <a:avLst/>
          </a:prstGeom>
          <a:gradFill>
            <a:gsLst>
              <a:gs pos="0">
                <a:srgbClr val="FFFF00"/>
              </a:gs>
              <a:gs pos="50000">
                <a:srgbClr val="FF6600"/>
              </a:gs>
              <a:gs pos="100000">
                <a:srgbClr val="E7E72D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7-конечная звезда 10">
            <a:hlinkClick r:id="" action="ppaction://noaction">
              <a:snd r:embed="rId3" name="Аудио.wav"/>
            </a:hlinkClick>
          </p:cNvPr>
          <p:cNvSpPr/>
          <p:nvPr/>
        </p:nvSpPr>
        <p:spPr>
          <a:xfrm>
            <a:off x="4786314" y="-928714"/>
            <a:ext cx="928694" cy="714380"/>
          </a:xfrm>
          <a:prstGeom prst="star7">
            <a:avLst/>
          </a:prstGeom>
          <a:gradFill>
            <a:gsLst>
              <a:gs pos="0">
                <a:srgbClr val="FFFF00"/>
              </a:gs>
              <a:gs pos="50000">
                <a:srgbClr val="FF6600"/>
              </a:gs>
              <a:gs pos="100000">
                <a:srgbClr val="E7E72D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>
            <a:hlinkClick r:id="" action="ppaction://noaction">
              <a:snd r:embed="rId3" name="Аудио.wav"/>
            </a:hlinkClick>
          </p:cNvPr>
          <p:cNvSpPr/>
          <p:nvPr/>
        </p:nvSpPr>
        <p:spPr>
          <a:xfrm>
            <a:off x="2857488" y="-928714"/>
            <a:ext cx="928694" cy="714380"/>
          </a:xfrm>
          <a:prstGeom prst="star7">
            <a:avLst/>
          </a:prstGeom>
          <a:gradFill>
            <a:gsLst>
              <a:gs pos="0">
                <a:srgbClr val="FFFF00"/>
              </a:gs>
              <a:gs pos="50000">
                <a:srgbClr val="FF6600"/>
              </a:gs>
              <a:gs pos="100000">
                <a:srgbClr val="E7E72D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7-конечная звезда 12">
            <a:hlinkClick r:id="" action="ppaction://noaction">
              <a:snd r:embed="rId2" name="Аудио_0001.wav"/>
            </a:hlinkClick>
          </p:cNvPr>
          <p:cNvSpPr/>
          <p:nvPr/>
        </p:nvSpPr>
        <p:spPr>
          <a:xfrm>
            <a:off x="1571604" y="-928714"/>
            <a:ext cx="928694" cy="714380"/>
          </a:xfrm>
          <a:prstGeom prst="star7">
            <a:avLst/>
          </a:prstGeom>
          <a:gradFill>
            <a:gsLst>
              <a:gs pos="0">
                <a:srgbClr val="FFFF00"/>
              </a:gs>
              <a:gs pos="50000">
                <a:srgbClr val="FF6600"/>
              </a:gs>
              <a:gs pos="100000">
                <a:srgbClr val="E7E72D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6" name="Рисунок 15" descr="Рисунок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100" y="214294"/>
            <a:ext cx="6497799" cy="353538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удио_00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1.38889E-6 0.7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-0.00694 0.5494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2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L 0.00174 0.70083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3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00365 0.94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4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38778E-17 L -0.00504 0.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-0.01753 0.57083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2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3" grpId="3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429652" y="5000640"/>
            <a:ext cx="428628" cy="428628"/>
          </a:xfrm>
          <a:prstGeom prst="actionButtonHom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358214" y="214294"/>
            <a:ext cx="571504" cy="500066"/>
          </a:xfrm>
          <a:prstGeom prst="mathMultiply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714360"/>
            <a:ext cx="87154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Выстрел - </a:t>
            </a:r>
            <a:r>
              <a:rPr lang="en-US" dirty="0" smtClean="0">
                <a:solidFill>
                  <a:srgbClr val="00B0F0"/>
                </a:solidFill>
                <a:hlinkClick r:id="rId3"/>
              </a:rPr>
              <a:t>http://vmusice.net/mp3/%E2%FB%F1%F2%F0%E5%EB+%E7%E2%F3%EA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  <a:hlinkClick r:id="rId4"/>
              </a:rPr>
              <a:t>http://iplayer.fm/song/36062176/Zvuk_vystrela_lazera_-/</a:t>
            </a:r>
            <a:endParaRPr lang="ru-RU" dirty="0" smtClean="0">
              <a:solidFill>
                <a:srgbClr val="00B0F0"/>
              </a:solidFill>
            </a:endParaRPr>
          </a:p>
          <a:p>
            <a:r>
              <a:rPr lang="ru-RU" dirty="0" smtClean="0">
                <a:solidFill>
                  <a:srgbClr val="00B0F0"/>
                </a:solidFill>
              </a:rPr>
              <a:t>Фон- </a:t>
            </a:r>
            <a:r>
              <a:rPr lang="en-US" dirty="0" smtClean="0">
                <a:solidFill>
                  <a:srgbClr val="00B0F0"/>
                </a:solidFill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www.stihi.ru/pics/2010/08/18/6815.jpg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00B0F0"/>
                </a:solidFill>
              </a:rPr>
              <a:t>Звёздные воины- </a:t>
            </a:r>
            <a:r>
              <a:rPr lang="en-US" dirty="0" smtClean="0">
                <a:hlinkClick r:id="rId6"/>
              </a:rPr>
              <a:t>http://images5.fanpop.com/image/photos/27300000/Jedi-star-wars-jedi-27341591-600-619.png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B0F0"/>
                </a:solidFill>
              </a:rPr>
              <a:t>Автор  приёма-  </a:t>
            </a:r>
            <a:r>
              <a:rPr lang="ru-RU" dirty="0" err="1" smtClean="0">
                <a:hlinkClick r:id="rId7"/>
              </a:rPr>
              <a:t>Аствацатуров</a:t>
            </a:r>
            <a:r>
              <a:rPr lang="ru-RU" dirty="0" smtClean="0">
                <a:hlinkClick r:id="rId7"/>
              </a:rPr>
              <a:t> Георгий Осипович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Рисунок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662" y="-20"/>
            <a:ext cx="7286676" cy="107890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63221d6791589d49c6d6df7cba41598295bd87c"/>
</p:tagLst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302</Words>
  <Application>Microsoft Office PowerPoint</Application>
  <PresentationFormat>Экран (16:10)</PresentationFormat>
  <Paragraphs>161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22</cp:revision>
  <dcterms:created xsi:type="dcterms:W3CDTF">2016-03-24T15:10:32Z</dcterms:created>
  <dcterms:modified xsi:type="dcterms:W3CDTF">2016-03-24T16:32:50Z</dcterms:modified>
</cp:coreProperties>
</file>