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9" r:id="rId2"/>
    <p:sldId id="270" r:id="rId3"/>
    <p:sldId id="262" r:id="rId4"/>
    <p:sldId id="268" r:id="rId5"/>
    <p:sldId id="277" r:id="rId6"/>
    <p:sldId id="274" r:id="rId7"/>
    <p:sldId id="276" r:id="rId8"/>
    <p:sldId id="275" r:id="rId9"/>
    <p:sldId id="271" r:id="rId10"/>
    <p:sldId id="273" r:id="rId11"/>
    <p:sldId id="272" r:id="rId12"/>
    <p:sldId id="267" r:id="rId13"/>
    <p:sldId id="266" r:id="rId14"/>
    <p:sldId id="263" r:id="rId15"/>
    <p:sldId id="284" r:id="rId16"/>
    <p:sldId id="280" r:id="rId17"/>
    <p:sldId id="283" r:id="rId18"/>
    <p:sldId id="281" r:id="rId19"/>
    <p:sldId id="278" r:id="rId20"/>
    <p:sldId id="279" r:id="rId21"/>
    <p:sldId id="264" r:id="rId22"/>
    <p:sldId id="291" r:id="rId23"/>
    <p:sldId id="290" r:id="rId24"/>
    <p:sldId id="289" r:id="rId25"/>
    <p:sldId id="293" r:id="rId26"/>
    <p:sldId id="292" r:id="rId27"/>
    <p:sldId id="288" r:id="rId28"/>
    <p:sldId id="286" r:id="rId29"/>
    <p:sldId id="287" r:id="rId30"/>
    <p:sldId id="285" r:id="rId31"/>
    <p:sldId id="261" r:id="rId32"/>
    <p:sldId id="294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22"/>
    <a:srgbClr val="B6C12D"/>
    <a:srgbClr val="CCFFFF"/>
    <a:srgbClr val="D8D866"/>
    <a:srgbClr val="66FF33"/>
    <a:srgbClr val="604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76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6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-296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0BD96-FC0E-4AF2-85ED-7B35EB22663A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081EE-79EF-4FB9-BC51-5D36619191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C49C0-37E5-4DC4-86E1-7ECAEEC625F7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84001-BB86-4629-83F5-96A8AC3930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45419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20889673" flipH="1">
            <a:off x="3497683" y="2463845"/>
            <a:ext cx="3286157" cy="378845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9EAA-4654-4374-BB06-CC189E13F61B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341194" y="518616"/>
            <a:ext cx="5336275" cy="1323832"/>
          </a:xfrm>
          <a:prstGeom prst="roundRect">
            <a:avLst/>
          </a:prstGeom>
          <a:solidFill>
            <a:srgbClr val="D8D866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 userDrawn="1"/>
        </p:nvSpPr>
        <p:spPr>
          <a:xfrm>
            <a:off x="327546" y="2524836"/>
            <a:ext cx="3302758" cy="723332"/>
          </a:xfrm>
          <a:prstGeom prst="roundRect">
            <a:avLst/>
          </a:prstGeom>
          <a:solidFill>
            <a:srgbClr val="D8D8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 userDrawn="1"/>
        </p:nvSpPr>
        <p:spPr>
          <a:xfrm>
            <a:off x="327546" y="5570561"/>
            <a:ext cx="3302758" cy="723332"/>
          </a:xfrm>
          <a:prstGeom prst="roundRect">
            <a:avLst/>
          </a:prstGeom>
          <a:solidFill>
            <a:srgbClr val="D8D8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 userDrawn="1"/>
        </p:nvSpPr>
        <p:spPr>
          <a:xfrm>
            <a:off x="327546" y="3580263"/>
            <a:ext cx="3302758" cy="723332"/>
          </a:xfrm>
          <a:prstGeom prst="roundRect">
            <a:avLst/>
          </a:prstGeom>
          <a:solidFill>
            <a:srgbClr val="D8D8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 userDrawn="1"/>
        </p:nvSpPr>
        <p:spPr>
          <a:xfrm>
            <a:off x="327546" y="4562901"/>
            <a:ext cx="3302758" cy="723332"/>
          </a:xfrm>
          <a:prstGeom prst="roundRect">
            <a:avLst/>
          </a:prstGeom>
          <a:solidFill>
            <a:srgbClr val="D8D8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00924-C472-4410-A008-972365068997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0513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AC66-1E84-4D9E-B44F-80F368AEC8D6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6096560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411C-C7F8-49EF-A5B8-2D907CF76919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0226835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62A1E-66F5-46BA-9A4F-65ABE1283F1A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7599740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FE3F-E0F7-489E-B74C-B3321A100A92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5501125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CC77-2A5C-42E5-A782-3D3AA8F91796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106985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://panowavalentina.ucoz.net/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alphaModFix amt="8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37374-6C3E-4CF0-8D9A-14FED144DABC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14DF7-6C75-4A31-B91D-9EBF49E2C4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410442" y="6287784"/>
            <a:ext cx="3424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10"/>
              </a:rPr>
              <a:t>http://panowavalentina.ucoz.net/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6749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49" r:id="rId3"/>
    <p:sldLayoutId id="2147483656" r:id="rId4"/>
    <p:sldLayoutId id="2147483657" r:id="rId5"/>
    <p:sldLayoutId id="2147483658" r:id="rId6"/>
    <p:sldLayoutId id="2147483659" r:id="rId7"/>
  </p:sldLayoutIdLst>
  <p:transition advClick="0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Valya\Desktop\Bozhya_korovka.mp3" TargetMode="External"/><Relationship Id="rId6" Type="http://schemas.openxmlformats.org/officeDocument/2006/relationships/image" Target="../media/image3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xmusic.me/s/56722410-Detskie_pesni_-_Bozhya_korovka_uleti_na_nebo_Tam_tvoi_detki_-_kushayut_konfetki/" TargetMode="External"/><Relationship Id="rId3" Type="http://schemas.openxmlformats.org/officeDocument/2006/relationships/hyperlink" Target="http://pic.oscdn.net/pic/3232229/l" TargetMode="External"/><Relationship Id="rId7" Type="http://schemas.openxmlformats.org/officeDocument/2006/relationships/hyperlink" Target="http://igraem.pro/raskraski/raskraska-buket/" TargetMode="External"/><Relationship Id="rId2" Type="http://schemas.openxmlformats.org/officeDocument/2006/relationships/hyperlink" Target="http://rylik.ru/uploads/posts/2012-08/1345827197_1aapsdgrlndtmt5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atic2.keep4u.ru/2012/10/12/8274ecd0613f988ab4c71fddd3a7017a.png" TargetMode="External"/><Relationship Id="rId5" Type="http://schemas.openxmlformats.org/officeDocument/2006/relationships/hyperlink" Target="http://www.animated-gifs.eu/alphabet-ladybirds/0032.gif%20&#1085;&#1072;5" TargetMode="External"/><Relationship Id="rId4" Type="http://schemas.openxmlformats.org/officeDocument/2006/relationships/hyperlink" Target="http://www.playcast.ru/uploads/2014/09/11/9804487.gif" TargetMode="External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946073" y="4391890"/>
            <a:ext cx="7024254" cy="1316183"/>
          </a:xfrm>
          <a:prstGeom prst="roundRect">
            <a:avLst>
              <a:gd name="adj" fmla="val 46574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Автор: Панова Валентина Викторовна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учитель начальных классов МБОУ «Селекционная СОШ»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Льговского района Курской области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2015 год</a:t>
            </a: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205345" y="1274618"/>
            <a:ext cx="9490364" cy="2424546"/>
          </a:xfrm>
          <a:prstGeom prst="horizontalScroll">
            <a:avLst>
              <a:gd name="adj" fmla="val 18277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Тренажёр-раскраска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«Божья коровка»</a:t>
            </a:r>
            <a:endParaRPr lang="ru-RU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Georgia" pitchFamily="18" charset="0"/>
              </a:rPr>
              <a:t>окружающий мир 2-4 класс</a:t>
            </a:r>
            <a:endParaRPr lang="ru-RU" sz="2000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8" name="Рисунок 7" descr="980448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004" y="3519055"/>
            <a:ext cx="4084313" cy="333894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9127" y="42949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85455" y="540327"/>
            <a:ext cx="10252363" cy="4433455"/>
          </a:xfrm>
          <a:prstGeom prst="rect">
            <a:avLst/>
          </a:prstGeom>
          <a:solidFill>
            <a:srgbClr val="D8D8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Дорогой друг!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Перед 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mo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бой 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раскраска,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которая</a:t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поможет тебе проверить, хорошо ли ты знаешь</a:t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окружающий мир. Из  четырёх ответов</a:t>
            </a:r>
            <a:r>
              <a:rPr lang="ru-RU" sz="32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, </a:t>
            </a:r>
            <a:r>
              <a:rPr lang="ru-RU" sz="32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выбери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правильный.</a:t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При правильном ответе картинка раскрасится и</a:t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ты перейдёшь к следующему вопросу.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 конце тебя ждёт  сюрприз.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Желаю удачи! Божья коровка.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8" name="Рисунок 7" descr="145419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63892" y="3401703"/>
            <a:ext cx="2563091" cy="2952068"/>
          </a:xfrm>
          <a:prstGeom prst="rect">
            <a:avLst/>
          </a:prstGeom>
        </p:spPr>
      </p:pic>
      <p:sp>
        <p:nvSpPr>
          <p:cNvPr id="11" name="Управляющая кнопка: сведения 10">
            <a:hlinkClick r:id="" action="ppaction://hlinkshowjump?jump=lastslide" highlightClick="1"/>
          </p:cNvPr>
          <p:cNvSpPr/>
          <p:nvPr/>
        </p:nvSpPr>
        <p:spPr>
          <a:xfrm>
            <a:off x="11166357" y="301747"/>
            <a:ext cx="642942" cy="571504"/>
          </a:xfrm>
          <a:prstGeom prst="actionButtonInformation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980448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16043" y="2964874"/>
            <a:ext cx="4413198" cy="3607810"/>
          </a:xfrm>
          <a:prstGeom prst="rect">
            <a:avLst/>
          </a:prstGeom>
        </p:spPr>
      </p:pic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11103139" y="6248399"/>
            <a:ext cx="576242" cy="290946"/>
          </a:xfrm>
          <a:prstGeom prst="rightArrow">
            <a:avLst>
              <a:gd name="adj1" fmla="val 51717"/>
              <a:gd name="adj2" fmla="val 79091"/>
            </a:avLst>
          </a:prstGeom>
          <a:solidFill>
            <a:srgbClr val="CCCC22"/>
          </a:solidFill>
          <a:ln>
            <a:solidFill>
              <a:srgbClr val="FF000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укет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8" y="1240848"/>
            <a:ext cx="5657850" cy="48196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3345" y="748145"/>
            <a:ext cx="50430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Monotype Corsiva" pitchFamily="66" charset="0"/>
              </a:rPr>
              <a:t>Кто тяжелее слона? </a:t>
            </a:r>
            <a:endParaRPr lang="ru-RU" sz="44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6364" y="2551608"/>
            <a:ext cx="33112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Муравей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290945" y="3618407"/>
            <a:ext cx="3325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Акула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8" name="Прямоугольник 7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2509" y="4588226"/>
            <a:ext cx="3283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Бегемот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Прямоугольник 8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6364" y="5607523"/>
            <a:ext cx="3241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Жираф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402" y="1282412"/>
            <a:ext cx="5657850" cy="48196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1782" y="554182"/>
            <a:ext cx="51677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Какая птица выводит </a:t>
            </a:r>
          </a:p>
          <a:p>
            <a:r>
              <a:rPr lang="ru-RU" sz="4000" dirty="0" smtClean="0">
                <a:latin typeface="Monotype Corsiva" pitchFamily="66" charset="0"/>
              </a:rPr>
              <a:t>птенцов зимой?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2509" y="2533793"/>
            <a:ext cx="32696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Снегирь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46364" y="3562989"/>
            <a:ext cx="3283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Клёст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Прямоугольник 7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18655" y="5601585"/>
            <a:ext cx="32973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Кукушка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Прямоугольник 8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04801" y="4558537"/>
            <a:ext cx="33250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Воробей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7" y="1254703"/>
            <a:ext cx="5657850" cy="48196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9491" y="819789"/>
            <a:ext cx="5223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Сколько ног у паука?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18655" y="2493818"/>
            <a:ext cx="3338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Одна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60218" y="3576843"/>
            <a:ext cx="3283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Три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04801" y="4574371"/>
            <a:ext cx="335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Восемь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Прямоугольник 7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74073" y="5599607"/>
            <a:ext cx="3214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 Шесть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34965" y="1296266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6726" y="889062"/>
            <a:ext cx="49375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Кто спит головой вниз?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hlinkshowjump?jump=nextslide">
              <a:snd r:embed="rId3" name="applause.wav"/>
            </a:hlinkClick>
          </p:cNvPr>
          <p:cNvSpPr txBox="1"/>
          <p:nvPr/>
        </p:nvSpPr>
        <p:spPr>
          <a:xfrm>
            <a:off x="415636" y="5555671"/>
            <a:ext cx="3134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Летучие мыши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46364" y="3616036"/>
            <a:ext cx="325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Monotype Corsiva" pitchFamily="66" charset="0"/>
              </a:rPr>
              <a:t>C</a:t>
            </a:r>
            <a:r>
              <a:rPr lang="ru-RU" sz="4000" dirty="0" err="1" smtClean="0">
                <a:latin typeface="Monotype Corsiva" pitchFamily="66" charset="0"/>
              </a:rPr>
              <a:t>лизняк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TextBox 5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60219" y="4544290"/>
            <a:ext cx="3228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Бабочка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46364" y="2523898"/>
            <a:ext cx="32973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Муравей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8" y="1296266"/>
            <a:ext cx="5657850" cy="4819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454" y="540327"/>
            <a:ext cx="7883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Какие млекопитающие </a:t>
            </a:r>
          </a:p>
          <a:p>
            <a:r>
              <a:rPr lang="ru-RU" sz="4000" dirty="0" smtClean="0">
                <a:latin typeface="Monotype Corsiva" pitchFamily="66" charset="0"/>
              </a:rPr>
              <a:t>откладывают  яйца?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04800" y="2549237"/>
            <a:ext cx="3325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Скунс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hlinkshowjump?jump=nextslide">
              <a:snd r:embed="rId4" name="applause.wav"/>
            </a:hlinkClick>
          </p:cNvPr>
          <p:cNvSpPr txBox="1"/>
          <p:nvPr/>
        </p:nvSpPr>
        <p:spPr>
          <a:xfrm>
            <a:off x="346364" y="3588328"/>
            <a:ext cx="3297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Ехидна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54412" y="4546662"/>
            <a:ext cx="32896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Морская свинка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2509" y="5585752"/>
            <a:ext cx="33112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Пингвин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255" y="1282411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6498" y="542697"/>
            <a:ext cx="514115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Самое большое животное </a:t>
            </a:r>
          </a:p>
          <a:p>
            <a:r>
              <a:rPr lang="ru-RU" sz="4000" dirty="0" smtClean="0">
                <a:latin typeface="Monotype Corsiva" pitchFamily="66" charset="0"/>
              </a:rPr>
              <a:t>на Земле?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hlinkshowjump?jump=nextslide">
              <a:snd r:embed="rId3" name="applause.wav"/>
            </a:hlinkClick>
          </p:cNvPr>
          <p:cNvSpPr/>
          <p:nvPr/>
        </p:nvSpPr>
        <p:spPr>
          <a:xfrm>
            <a:off x="318655" y="5571898"/>
            <a:ext cx="33112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Синий кит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60219" y="4546662"/>
            <a:ext cx="3269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Тритон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18655" y="3562988"/>
            <a:ext cx="33112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 Муха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Прямоугольник 7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46364" y="2510044"/>
            <a:ext cx="3283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Слон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5693" y="1254701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0218" y="514989"/>
            <a:ext cx="5347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 называется </a:t>
            </a:r>
          </a:p>
          <a:p>
            <a:r>
              <a:rPr lang="ru-RU" sz="4000" dirty="0" smtClean="0">
                <a:latin typeface="Monotype Corsiva" pitchFamily="66" charset="0"/>
              </a:rPr>
              <a:t>детёныш овцы?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2853" y="2523898"/>
            <a:ext cx="32970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Козлёнок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1253" y="3549134"/>
            <a:ext cx="32886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Жеребёнок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20899" y="4546661"/>
            <a:ext cx="32951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Ягненок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Прямоугольник 7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60603" y="5585752"/>
            <a:ext cx="32831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Телёнок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1112" y="1268556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9966" y="847497"/>
            <a:ext cx="53319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Кто дышит хвостом?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hlinkshowjump?jump=nextslide">
              <a:snd r:embed="rId3" name="applause.wav"/>
            </a:hlinkClick>
          </p:cNvPr>
          <p:cNvSpPr/>
          <p:nvPr/>
        </p:nvSpPr>
        <p:spPr>
          <a:xfrm>
            <a:off x="207819" y="2482334"/>
            <a:ext cx="3976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Водный скорпион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42750" y="3576844"/>
            <a:ext cx="3273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Карась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289370" y="4560516"/>
            <a:ext cx="33128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Белка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44788" y="5571898"/>
            <a:ext cx="32573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Павлин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7" y="1268557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8175" y="528843"/>
            <a:ext cx="53383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Какое дерево считается </a:t>
            </a:r>
          </a:p>
          <a:p>
            <a:r>
              <a:rPr lang="ru-RU" sz="4000" dirty="0" smtClean="0">
                <a:latin typeface="Monotype Corsiva" pitchFamily="66" charset="0"/>
              </a:rPr>
              <a:t>символом России?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32509" y="2521527"/>
            <a:ext cx="329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Дуб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60218" y="3588328"/>
            <a:ext cx="3297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Тополь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TextBox 5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18655" y="4558146"/>
            <a:ext cx="3311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Кедр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TextBox 6">
            <a:hlinkClick r:id="" action="ppaction://hlinkshowjump?jump=nextslide">
              <a:snd r:embed="rId4" name="applause.wav"/>
            </a:hlinkClick>
          </p:cNvPr>
          <p:cNvSpPr txBox="1"/>
          <p:nvPr/>
        </p:nvSpPr>
        <p:spPr>
          <a:xfrm>
            <a:off x="332509" y="5583382"/>
            <a:ext cx="329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Берёза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5693" y="1254702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5178" y="556552"/>
            <a:ext cx="465544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Для чего нужны бивни </a:t>
            </a:r>
          </a:p>
          <a:p>
            <a:r>
              <a:rPr lang="ru-RU" sz="4000" dirty="0" smtClean="0">
                <a:latin typeface="Monotype Corsiva" pitchFamily="66" charset="0"/>
              </a:rPr>
              <a:t>моржам?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193964" y="2537752"/>
            <a:ext cx="3449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Monotype Corsiva" pitchFamily="66" charset="0"/>
              </a:rPr>
              <a:t>Копать картошку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12458" y="3576843"/>
            <a:ext cx="33105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Добывать пищу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28465" y="4574370"/>
            <a:ext cx="32875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Драться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17491" y="5571898"/>
            <a:ext cx="33262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Грести в воде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257" y="1296266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9654" y="833644"/>
            <a:ext cx="53238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Какие птицы не летают?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hlinkshowjump?jump=nextslide">
              <a:snd r:embed="rId3" name="applause.wav"/>
            </a:hlinkClick>
          </p:cNvPr>
          <p:cNvSpPr txBox="1"/>
          <p:nvPr/>
        </p:nvSpPr>
        <p:spPr>
          <a:xfrm>
            <a:off x="346362" y="2535383"/>
            <a:ext cx="3269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Страусы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46363" y="3602181"/>
            <a:ext cx="3283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Утка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TextBox 5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60217" y="4558145"/>
            <a:ext cx="3241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Жаворонок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TextBox 6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32509" y="5569528"/>
            <a:ext cx="3283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Ворон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257" y="1268557"/>
            <a:ext cx="5657850" cy="48196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6662" y="861353"/>
            <a:ext cx="47211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Кто на себе лес носит?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46362" y="2535382"/>
            <a:ext cx="3311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Верблюд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TextBox 5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60218" y="3588327"/>
            <a:ext cx="324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Ёжик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TextBox 6">
            <a:hlinkClick r:id="" action="ppaction://hlinkshowjump?jump=nextslide">
              <a:snd r:embed="rId4" name="applause.wav"/>
            </a:hlinkClick>
          </p:cNvPr>
          <p:cNvSpPr txBox="1"/>
          <p:nvPr/>
        </p:nvSpPr>
        <p:spPr>
          <a:xfrm>
            <a:off x="360218" y="4544291"/>
            <a:ext cx="325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Олень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TextBox 7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32508" y="5569527"/>
            <a:ext cx="3283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Свинья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8" y="1254702"/>
            <a:ext cx="5657850" cy="48196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4660" y="542698"/>
            <a:ext cx="51924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Какое насекомое слышит </a:t>
            </a:r>
          </a:p>
          <a:p>
            <a:r>
              <a:rPr lang="ru-RU" sz="4000" dirty="0" smtClean="0">
                <a:latin typeface="Monotype Corsiva" pitchFamily="66" charset="0"/>
              </a:rPr>
              <a:t>ногами?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66956" y="2551607"/>
            <a:ext cx="3235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Жук-навозник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21628" y="3590698"/>
            <a:ext cx="33359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Сороконожка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53984" y="3244334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, </a:t>
            </a:r>
            <a:endParaRPr lang="ru-RU" dirty="0"/>
          </a:p>
        </p:txBody>
      </p:sp>
      <p:sp>
        <p:nvSpPr>
          <p:cNvPr id="8" name="Прямоугольник 7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21814" y="4588225"/>
            <a:ext cx="3280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Кузнечик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Прямоугольник 8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83855" y="5611091"/>
            <a:ext cx="32044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Лягушка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8" y="1268556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7926" y="833643"/>
            <a:ext cx="53062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Где раки зимуют?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hlinkshowjump?jump=nextslide">
              <a:snd r:embed="rId3" name="applause.wav"/>
            </a:hlinkClick>
          </p:cNvPr>
          <p:cNvSpPr/>
          <p:nvPr/>
        </p:nvSpPr>
        <p:spPr>
          <a:xfrm>
            <a:off x="339906" y="2551607"/>
            <a:ext cx="32761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 иле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39906" y="3604553"/>
            <a:ext cx="32622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 Караганде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76720" y="4574370"/>
            <a:ext cx="3225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 своём гнезде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52587" y="5599607"/>
            <a:ext cx="32357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 песке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257" y="1254702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9523" y="556552"/>
            <a:ext cx="52569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 узнать возраст рыбы?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hlinkshowjump?jump=nextslide">
              <a:snd r:embed="rId3" name="applause.wav"/>
            </a:hlinkClick>
          </p:cNvPr>
          <p:cNvSpPr/>
          <p:nvPr/>
        </p:nvSpPr>
        <p:spPr>
          <a:xfrm>
            <a:off x="343726" y="2537752"/>
            <a:ext cx="32584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По чешуе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47111" y="3604553"/>
            <a:ext cx="3296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По цвету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34985" y="4588225"/>
            <a:ext cx="32810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По хвосту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TextBox 6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74073" y="5597236"/>
            <a:ext cx="3228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По плавникам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8" y="1296266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2658" y="542698"/>
            <a:ext cx="52899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Какая ягода бывает черной, красной, белой?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8803" y="2551607"/>
            <a:ext cx="32810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Клубника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8804" y="3590698"/>
            <a:ext cx="3267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Малина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48802" y="4574370"/>
            <a:ext cx="32672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Смородина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Прямоугольник 7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07239" y="5571898"/>
            <a:ext cx="33226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Крыжовник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257" y="1282412"/>
            <a:ext cx="5657850" cy="4819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1782" y="568037"/>
            <a:ext cx="5237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Любимое лакомство </a:t>
            </a:r>
          </a:p>
          <a:p>
            <a:r>
              <a:rPr lang="ru-RU" sz="4000" dirty="0" smtClean="0">
                <a:latin typeface="Monotype Corsiva" pitchFamily="66" charset="0"/>
              </a:rPr>
              <a:t>аиста и цапли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hlinkshowjump?jump=nextslide">
              <a:snd r:embed="rId3" name="applause.wav"/>
            </a:hlinkClick>
          </p:cNvPr>
          <p:cNvSpPr txBox="1"/>
          <p:nvPr/>
        </p:nvSpPr>
        <p:spPr>
          <a:xfrm>
            <a:off x="360219" y="5541818"/>
            <a:ext cx="3269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Лягушки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33185" y="2537752"/>
            <a:ext cx="3296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Кузнечики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36270" y="3590697"/>
            <a:ext cx="3265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Комары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50123" y="4588225"/>
            <a:ext cx="32243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Мыши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1111" y="1296266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3030" y="542698"/>
            <a:ext cx="53134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Какую птицу называют </a:t>
            </a:r>
          </a:p>
          <a:p>
            <a:r>
              <a:rPr lang="ru-RU" sz="4000" dirty="0" smtClean="0">
                <a:latin typeface="Monotype Corsiva" pitchFamily="66" charset="0"/>
              </a:rPr>
              <a:t>лесным доктором?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46364" y="2563091"/>
            <a:ext cx="324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Ворону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60219" y="3574473"/>
            <a:ext cx="324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Кукушку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TextBox 5">
            <a:hlinkClick r:id="" action="ppaction://hlinkshowjump?jump=nextslide">
              <a:snd r:embed="rId4" name="applause.wav"/>
            </a:hlinkClick>
          </p:cNvPr>
          <p:cNvSpPr txBox="1"/>
          <p:nvPr/>
        </p:nvSpPr>
        <p:spPr>
          <a:xfrm>
            <a:off x="387928" y="4544291"/>
            <a:ext cx="324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Дятла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TextBox 6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60219" y="5583382"/>
            <a:ext cx="324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Воробья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402" y="1282412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3741" y="528843"/>
            <a:ext cx="52357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Кто к зиме собирается в </a:t>
            </a:r>
          </a:p>
          <a:p>
            <a:r>
              <a:rPr lang="ru-RU" sz="4000" dirty="0" smtClean="0">
                <a:latin typeface="Monotype Corsiva" pitchFamily="66" charset="0"/>
              </a:rPr>
              <a:t>стаи?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18655" y="2549237"/>
            <a:ext cx="3311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Куницы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3" name="voltage.wav"/>
            </a:hlinkClick>
          </p:cNvPr>
          <p:cNvSpPr txBox="1"/>
          <p:nvPr/>
        </p:nvSpPr>
        <p:spPr>
          <a:xfrm>
            <a:off x="360219" y="3602181"/>
            <a:ext cx="3269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Медведи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2510" y="4599708"/>
            <a:ext cx="3283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Леопарды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19888" y="5613461"/>
            <a:ext cx="32822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Волки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257" y="1268557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4768" y="570407"/>
            <a:ext cx="52763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У какого дерева ствол </a:t>
            </a:r>
          </a:p>
          <a:p>
            <a:r>
              <a:rPr lang="ru-RU" sz="4000" dirty="0" smtClean="0">
                <a:latin typeface="Monotype Corsiva" pitchFamily="66" charset="0"/>
              </a:rPr>
              <a:t>белый?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4769" y="2537752"/>
            <a:ext cx="3308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У осины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4769" y="3590698"/>
            <a:ext cx="32812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У сосны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34769" y="4574370"/>
            <a:ext cx="3295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У берёзы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20915" y="5516479"/>
            <a:ext cx="3308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У акации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5693" y="1268557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8624" y="528843"/>
            <a:ext cx="530305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Какие птицы прилетают </a:t>
            </a:r>
          </a:p>
          <a:p>
            <a:r>
              <a:rPr lang="ru-RU" sz="4000" dirty="0" smtClean="0">
                <a:latin typeface="Monotype Corsiva" pitchFamily="66" charset="0"/>
              </a:rPr>
              <a:t>к нам весной первыми?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TextBox 3">
            <a:hlinkClick r:id="" action="ppaction://hlinkshowjump?jump=nextslide">
              <a:snd r:embed="rId3" name="applause.wav"/>
            </a:hlinkClick>
          </p:cNvPr>
          <p:cNvSpPr txBox="1"/>
          <p:nvPr/>
        </p:nvSpPr>
        <p:spPr>
          <a:xfrm>
            <a:off x="346363" y="2563091"/>
            <a:ext cx="324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Грачи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TextBox 4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74072" y="3588327"/>
            <a:ext cx="324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Ласточки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TextBox 5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74072" y="4585855"/>
            <a:ext cx="324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Сороки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TextBox 6">
            <a:hlinkClick r:id="" action="ppaction://noaction">
              <a:snd r:embed="rId4" name="voltage.wav"/>
            </a:hlinkClick>
          </p:cNvPr>
          <p:cNvSpPr txBox="1"/>
          <p:nvPr/>
        </p:nvSpPr>
        <p:spPr>
          <a:xfrm>
            <a:off x="360218" y="5583382"/>
            <a:ext cx="324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Журавли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256" y="1254702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4088" y="528843"/>
            <a:ext cx="532229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Кто быстро бежит в гору,</a:t>
            </a:r>
          </a:p>
          <a:p>
            <a:r>
              <a:rPr lang="ru-RU" sz="4000" dirty="0" smtClean="0">
                <a:latin typeface="Monotype Corsiva" pitchFamily="66" charset="0"/>
              </a:rPr>
              <a:t> а с горы кувырком?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0234" y="2537752"/>
            <a:ext cx="33035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Леопард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12525" y="3576843"/>
            <a:ext cx="33312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Заяц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0234" y="4560516"/>
            <a:ext cx="33035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Страус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0234" y="5585752"/>
            <a:ext cx="32758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Волк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548" y="1240848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" y="584353"/>
            <a:ext cx="61514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Какое дикое животное </a:t>
            </a:r>
          </a:p>
          <a:p>
            <a:r>
              <a:rPr lang="ru-RU" sz="4000" dirty="0" smtClean="0">
                <a:latin typeface="Monotype Corsiva" pitchFamily="66" charset="0"/>
              </a:rPr>
              <a:t>очень похоже на собаку?</a:t>
            </a: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60218" y="2510135"/>
            <a:ext cx="32281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Рысь</a:t>
            </a:r>
          </a:p>
        </p:txBody>
      </p:sp>
      <p:sp>
        <p:nvSpPr>
          <p:cNvPr id="5" name="Прямоугольник 4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46363" y="3604644"/>
            <a:ext cx="32696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Волк</a:t>
            </a: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74073" y="4574462"/>
            <a:ext cx="3241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Медведь</a:t>
            </a: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6364" y="5599699"/>
            <a:ext cx="32558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Орангутанг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402" y="1268557"/>
            <a:ext cx="5657850" cy="4819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2509" y="568036"/>
            <a:ext cx="5264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Животное, которое </a:t>
            </a:r>
          </a:p>
          <a:p>
            <a:r>
              <a:rPr lang="ru-RU" sz="4000" dirty="0" smtClean="0">
                <a:latin typeface="Monotype Corsiva" pitchFamily="66" charset="0"/>
              </a:rPr>
              <a:t>строит дом на реке?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27839" y="2523898"/>
            <a:ext cx="33159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Муравьед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00131" y="3562989"/>
            <a:ext cx="3329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Крот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69404" y="4560517"/>
            <a:ext cx="32604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Выдра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00131" y="5558044"/>
            <a:ext cx="3329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Бобр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9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5693" y="1282411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9382" y="542698"/>
            <a:ext cx="57357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Monotype Corsiva" pitchFamily="66" charset="0"/>
              </a:rPr>
              <a:t>Для какого животного </a:t>
            </a:r>
          </a:p>
          <a:p>
            <a:r>
              <a:rPr lang="ru-RU" sz="3600" dirty="0" smtClean="0">
                <a:latin typeface="Monotype Corsiva" pitchFamily="66" charset="0"/>
              </a:rPr>
              <a:t>мухомор служит лекарством? 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9316" y="5599607"/>
            <a:ext cx="3294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Для оленя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5461" y="4588225"/>
            <a:ext cx="3280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Для  медведя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49316" y="3590697"/>
            <a:ext cx="3294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Для лося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49316" y="2551607"/>
            <a:ext cx="3280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Для суслика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402" y="1254702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2337" y="528843"/>
            <a:ext cx="52787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Не зверь, не птица, нос </a:t>
            </a:r>
          </a:p>
          <a:p>
            <a:r>
              <a:rPr lang="ru-RU" sz="4000" dirty="0" smtClean="0">
                <a:latin typeface="Monotype Corsiva" pitchFamily="66" charset="0"/>
              </a:rPr>
              <a:t>как спица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18483" y="2510044"/>
            <a:ext cx="32975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Носорог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32336" y="3618407"/>
            <a:ext cx="3283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Рыба-пила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60046" y="4588225"/>
            <a:ext cx="32421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Комар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60046" y="5585752"/>
            <a:ext cx="32282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Журавль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402" y="1254703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5070" y="570407"/>
            <a:ext cx="53098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Какую форму имеет </a:t>
            </a:r>
          </a:p>
          <a:p>
            <a:r>
              <a:rPr lang="ru-RU" sz="4000" dirty="0" smtClean="0">
                <a:latin typeface="Monotype Corsiva" pitchFamily="66" charset="0"/>
              </a:rPr>
              <a:t>солнце?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hlinkshowjump?jump=nextslide">
              <a:snd r:embed="rId3" name="applause.wav"/>
            </a:hlinkClick>
          </p:cNvPr>
          <p:cNvSpPr/>
          <p:nvPr/>
        </p:nvSpPr>
        <p:spPr>
          <a:xfrm>
            <a:off x="342778" y="5558043"/>
            <a:ext cx="33148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Шар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438387" y="4588225"/>
            <a:ext cx="3177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Овал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42780" y="3576843"/>
            <a:ext cx="3273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Круг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4" name="voltage.wav"/>
            </a:hlinkClick>
          </p:cNvPr>
          <p:cNvSpPr/>
          <p:nvPr/>
        </p:nvSpPr>
        <p:spPr>
          <a:xfrm>
            <a:off x="342778" y="2523897"/>
            <a:ext cx="32594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Конус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5693" y="1282411"/>
            <a:ext cx="5657850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0218" y="526474"/>
            <a:ext cx="52508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Как называются плоды </a:t>
            </a:r>
          </a:p>
          <a:p>
            <a:r>
              <a:rPr lang="ru-RU" sz="4000" dirty="0" smtClean="0">
                <a:latin typeface="Monotype Corsiva" pitchFamily="66" charset="0"/>
              </a:rPr>
              <a:t>сосны? 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14397" y="2537752"/>
            <a:ext cx="33016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Иголки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5" name="Прямоугольник 4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28251" y="3590698"/>
            <a:ext cx="3301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Семечки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6" name="Прямоугольник 5">
            <a:hlinkClick r:id="" action="ppaction://hlinkshowjump?jump=nextslide">
              <a:snd r:embed="rId4" name="applause.wav"/>
            </a:hlinkClick>
          </p:cNvPr>
          <p:cNvSpPr/>
          <p:nvPr/>
        </p:nvSpPr>
        <p:spPr>
          <a:xfrm>
            <a:off x="342106" y="4588225"/>
            <a:ext cx="3315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Шишки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7" name="Прямоугольник 6">
            <a:hlinkClick r:id="" action="ppaction://noaction">
              <a:snd r:embed="rId3" name="voltage.wav"/>
            </a:hlinkClick>
          </p:cNvPr>
          <p:cNvSpPr/>
          <p:nvPr/>
        </p:nvSpPr>
        <p:spPr>
          <a:xfrm>
            <a:off x="314397" y="5585752"/>
            <a:ext cx="3315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Бобы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3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43166" y="3048000"/>
            <a:ext cx="3666522" cy="3123333"/>
          </a:xfrm>
          <a:prstGeom prst="rect">
            <a:avLst/>
          </a:prstGeom>
        </p:spPr>
      </p:pic>
      <p:sp>
        <p:nvSpPr>
          <p:cNvPr id="13" name="Полилиния 12"/>
          <p:cNvSpPr/>
          <p:nvPr/>
        </p:nvSpPr>
        <p:spPr>
          <a:xfrm>
            <a:off x="1468582" y="249382"/>
            <a:ext cx="9490364" cy="2215991"/>
          </a:xfrm>
          <a:custGeom>
            <a:avLst/>
            <a:gdLst>
              <a:gd name="connsiteX0" fmla="*/ 0 w 5064596"/>
              <a:gd name="connsiteY0" fmla="*/ 0 h 923330"/>
              <a:gd name="connsiteX1" fmla="*/ 5064596 w 5064596"/>
              <a:gd name="connsiteY1" fmla="*/ 0 h 923330"/>
              <a:gd name="connsiteX2" fmla="*/ 5064596 w 5064596"/>
              <a:gd name="connsiteY2" fmla="*/ 923330 h 923330"/>
              <a:gd name="connsiteX3" fmla="*/ 0 w 5064596"/>
              <a:gd name="connsiteY3" fmla="*/ 923330 h 923330"/>
              <a:gd name="connsiteX4" fmla="*/ 0 w 5064596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4596" h="923330">
                <a:moveTo>
                  <a:pt x="0" y="0"/>
                </a:moveTo>
                <a:lnTo>
                  <a:pt x="5064596" y="0"/>
                </a:lnTo>
                <a:lnTo>
                  <a:pt x="5064596" y="923330"/>
                </a:lnTo>
                <a:lnTo>
                  <a:pt x="0" y="92333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Молодец!!!</a:t>
            </a:r>
            <a:endParaRPr lang="ru-RU" sz="13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Bozhya_korov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  <p:pic>
        <p:nvPicPr>
          <p:cNvPr id="8" name="Рисунок 7" descr="003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05671" y="2175686"/>
            <a:ext cx="2210666" cy="3242310"/>
          </a:xfrm>
          <a:prstGeom prst="rect">
            <a:avLst/>
          </a:prstGeom>
        </p:spPr>
      </p:pic>
      <p:pic>
        <p:nvPicPr>
          <p:cNvPr id="9" name="Рисунок 8" descr="003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84907" y="1828799"/>
            <a:ext cx="2509836" cy="3638551"/>
          </a:xfrm>
          <a:prstGeom prst="rect">
            <a:avLst/>
          </a:prstGeom>
        </p:spPr>
      </p:pic>
      <p:pic>
        <p:nvPicPr>
          <p:cNvPr id="10" name="Рисунок 9" descr="003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28840" y="3615690"/>
            <a:ext cx="2210666" cy="3242310"/>
          </a:xfrm>
          <a:prstGeom prst="rect">
            <a:avLst/>
          </a:prstGeom>
        </p:spPr>
      </p:pic>
      <p:pic>
        <p:nvPicPr>
          <p:cNvPr id="11" name="Рисунок 10" descr="9804487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27735" y="2258724"/>
            <a:ext cx="5114925" cy="4181475"/>
          </a:xfrm>
          <a:prstGeom prst="rect">
            <a:avLst/>
          </a:prstGeom>
        </p:spPr>
      </p:pic>
      <p:sp>
        <p:nvSpPr>
          <p:cNvPr id="19" name="AutoShape 4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10385912" y="6303818"/>
            <a:ext cx="1348888" cy="322076"/>
          </a:xfrm>
          <a:prstGeom prst="actionButtonBlank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ВЫХОД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3782292" y="277091"/>
            <a:ext cx="6400800" cy="5846618"/>
          </a:xfrm>
          <a:prstGeom prst="horizontalScroll">
            <a:avLst>
              <a:gd name="adj" fmla="val 15344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u="sng" dirty="0" smtClean="0">
                <a:latin typeface="Monotype Corsiva" pitchFamily="66" charset="0"/>
                <a:hlinkClick r:id="rId2"/>
              </a:rPr>
              <a:t>1.Фон презентации</a:t>
            </a:r>
            <a:endParaRPr lang="ru-RU" sz="3600" b="1" u="sng" dirty="0" smtClean="0">
              <a:latin typeface="Monotype Corsiva" pitchFamily="66" charset="0"/>
            </a:endParaRPr>
          </a:p>
          <a:p>
            <a:pPr algn="ctr"/>
            <a:r>
              <a:rPr lang="ru-RU" sz="3600" b="1" u="sng" dirty="0" smtClean="0">
                <a:latin typeface="Monotype Corsiva" pitchFamily="66" charset="0"/>
                <a:hlinkClick r:id="rId3"/>
              </a:rPr>
              <a:t>2.Божья коровка 1.</a:t>
            </a:r>
            <a:endParaRPr lang="ru-RU" sz="3600" b="1" u="sng" dirty="0" smtClean="0">
              <a:latin typeface="Monotype Corsiva" pitchFamily="66" charset="0"/>
              <a:hlinkClick r:id="rId4"/>
            </a:endParaRPr>
          </a:p>
          <a:p>
            <a:pPr algn="ctr"/>
            <a:r>
              <a:rPr lang="ru-RU" sz="3600" b="1" u="sng" dirty="0" smtClean="0">
                <a:latin typeface="Monotype Corsiva" pitchFamily="66" charset="0"/>
                <a:hlinkClick r:id="rId4"/>
              </a:rPr>
              <a:t>3.Божья коровка 2.</a:t>
            </a:r>
            <a:endParaRPr lang="ru-RU" sz="3600" b="1" u="sng" dirty="0" smtClean="0">
              <a:latin typeface="Monotype Corsiva" pitchFamily="66" charset="0"/>
            </a:endParaRPr>
          </a:p>
          <a:p>
            <a:pPr algn="ctr"/>
            <a:r>
              <a:rPr lang="ru-RU" sz="3600" b="1" u="sng" dirty="0" smtClean="0">
                <a:latin typeface="Monotype Corsiva" pitchFamily="66" charset="0"/>
                <a:hlinkClick r:id="rId5"/>
              </a:rPr>
              <a:t>4.</a:t>
            </a:r>
            <a:r>
              <a:rPr lang="ru-RU" sz="3600" b="1" u="sng" dirty="0" smtClean="0">
                <a:latin typeface="Monotype Corsiva" pitchFamily="66" charset="0"/>
                <a:hlinkClick r:id="rId6"/>
              </a:rPr>
              <a:t> Божья коровка 3.</a:t>
            </a:r>
            <a:endParaRPr lang="ru-RU" sz="3600" b="1" u="sng" dirty="0" smtClean="0">
              <a:latin typeface="Monotype Corsiva" pitchFamily="66" charset="0"/>
              <a:hlinkClick r:id="rId5"/>
            </a:endParaRPr>
          </a:p>
          <a:p>
            <a:pPr algn="ctr"/>
            <a:r>
              <a:rPr lang="ru-RU" sz="3600" b="1" u="sng" dirty="0" smtClean="0">
                <a:latin typeface="Monotype Corsiva" pitchFamily="66" charset="0"/>
                <a:hlinkClick r:id="rId5"/>
              </a:rPr>
              <a:t>5.Божья коровка на 5</a:t>
            </a:r>
            <a:endParaRPr lang="ru-RU" sz="3600" b="1" u="sng" dirty="0" smtClean="0">
              <a:latin typeface="Monotype Corsiva" pitchFamily="66" charset="0"/>
            </a:endParaRPr>
          </a:p>
          <a:p>
            <a:pPr algn="ctr"/>
            <a:r>
              <a:rPr lang="ru-RU" sz="3600" b="1" u="sng" dirty="0" smtClean="0">
                <a:latin typeface="Monotype Corsiva" pitchFamily="66" charset="0"/>
                <a:hlinkClick r:id="rId7"/>
              </a:rPr>
              <a:t>6.Раскраска букет</a:t>
            </a:r>
            <a:endParaRPr lang="ru-RU" sz="3600" b="1" u="sng" dirty="0" smtClean="0">
              <a:latin typeface="Monotype Corsiva" pitchFamily="66" charset="0"/>
            </a:endParaRPr>
          </a:p>
          <a:p>
            <a:pPr algn="ctr"/>
            <a:r>
              <a:rPr lang="ru-RU" sz="3600" b="1" u="sng" dirty="0" smtClean="0">
                <a:latin typeface="Monotype Corsiva" pitchFamily="66" charset="0"/>
                <a:hlinkClick r:id="rId8"/>
              </a:rPr>
              <a:t>7.Музыка «Божья коровка</a:t>
            </a:r>
            <a:endParaRPr lang="ru-RU" sz="3600" b="1" u="sng" dirty="0" smtClean="0">
              <a:latin typeface="Monotype Corsiva" pitchFamily="66" charset="0"/>
            </a:endParaRPr>
          </a:p>
        </p:txBody>
      </p:sp>
      <p:pic>
        <p:nvPicPr>
          <p:cNvPr id="3" name="Рисунок 2" descr="8274ecd0613f988ab4c71fddd3a7017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2892562"/>
            <a:ext cx="5760725" cy="3771474"/>
          </a:xfrm>
          <a:prstGeom prst="rect">
            <a:avLst/>
          </a:prstGeom>
        </p:spPr>
      </p:pic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11346873" y="320405"/>
            <a:ext cx="557242" cy="497013"/>
          </a:xfrm>
          <a:prstGeom prst="actionButtonReturn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375623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380</Words>
  <Application>Microsoft Office PowerPoint</Application>
  <PresentationFormat>Произвольный</PresentationFormat>
  <Paragraphs>179</Paragraphs>
  <Slides>32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Valya</dc:creator>
  <cp:lastModifiedBy>Valya</cp:lastModifiedBy>
  <cp:revision>17</cp:revision>
  <dcterms:created xsi:type="dcterms:W3CDTF">2015-11-15T07:27:37Z</dcterms:created>
  <dcterms:modified xsi:type="dcterms:W3CDTF">2015-12-01T04:01:16Z</dcterms:modified>
</cp:coreProperties>
</file>