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922" r:id="rId2"/>
  </p:sldMasterIdLst>
  <p:sldIdLst>
    <p:sldId id="332" r:id="rId3"/>
    <p:sldId id="257" r:id="rId4"/>
    <p:sldId id="294" r:id="rId5"/>
    <p:sldId id="295" r:id="rId6"/>
    <p:sldId id="297" r:id="rId7"/>
    <p:sldId id="333" r:id="rId8"/>
    <p:sldId id="298" r:id="rId9"/>
    <p:sldId id="299" r:id="rId10"/>
    <p:sldId id="330" r:id="rId11"/>
    <p:sldId id="331" r:id="rId12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Candara" panose="020E050203030302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3333"/>
    <a:srgbClr val="990000"/>
    <a:srgbClr val="969696"/>
    <a:srgbClr val="EAEAEA"/>
    <a:srgbClr val="035540"/>
    <a:srgbClr val="023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660"/>
  </p:normalViewPr>
  <p:slideViewPr>
    <p:cSldViewPr>
      <p:cViewPr varScale="1">
        <p:scale>
          <a:sx n="65" d="100"/>
          <a:sy n="65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E76E4-46C6-457A-AA05-758ACECD41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8337B-039B-4097-8EDB-B4F742A646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22F6C1-4136-4268-874C-BAD869A7E8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7A5CF9-1925-414B-8107-661C5C8817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25EF4-F902-45F3-9065-5515CDF469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A98485-B0A8-4BB3-93FD-E8CDDA5818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EBF55F-316A-4534-9DB9-D3922DFCDD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51370-5DF3-4BF8-BFD2-D0E8C909B1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E821E-A389-4C47-ACA3-77C44BAFE1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D320E-F1B6-4F6E-854D-E21FF38916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347AB-415A-4F5F-9E15-60B72A6388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18D39C7-9779-4E4D-A623-F87C534F2F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viont.ru/img_art/artpic24/art6434_1.jpg" TargetMode="External"/><Relationship Id="rId2" Type="http://schemas.openxmlformats.org/officeDocument/2006/relationships/hyperlink" Target="http://tuapse-svyaz.ru/upload/iblock/3f5/3f57cd52ebaa06ed482dc90ef5dcb6bf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izzlynohead.ru/uploads/images/1/n4sjuh4eddw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8640960" cy="62552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073" y="172557"/>
            <a:ext cx="8458200" cy="1744275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Безопасность в сети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InterNet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5373216"/>
            <a:ext cx="8458200" cy="9144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Преподаватель: Тухватуллина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Гульгина Хакимьяновна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148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92" b="99559" l="30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16802"/>
            <a:ext cx="2683243" cy="1874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215018" y="3356992"/>
            <a:ext cx="860545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всемирная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система объединённых компьютерных сетей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обмена информацией,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хранения и передачи информации.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упоминается как Всемирная сеть и Глобальная сеть, а также просто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Сеть.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Хакерские атаки</a:t>
            </a:r>
          </a:p>
          <a:p>
            <a:r>
              <a:rPr lang="ru-RU" dirty="0" smtClean="0"/>
              <a:t>Вредоносные программы ( Вирусы).</a:t>
            </a:r>
          </a:p>
          <a:p>
            <a:r>
              <a:rPr lang="ru-RU" dirty="0" smtClean="0"/>
              <a:t>Кража информации ( личные данные пользователя, фото, видео)</a:t>
            </a:r>
            <a:endParaRPr lang="ru-RU" dirty="0"/>
          </a:p>
          <a:p>
            <a:r>
              <a:rPr lang="ru-RU" dirty="0" smtClean="0"/>
              <a:t>Мошенничество (Финансовое)</a:t>
            </a:r>
            <a:endParaRPr lang="ru-RU" dirty="0"/>
          </a:p>
          <a:p>
            <a:r>
              <a:rPr lang="ru-RU" dirty="0" smtClean="0"/>
              <a:t>Спам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686800" cy="838200"/>
          </a:xfrm>
        </p:spPr>
        <p:txBody>
          <a:bodyPr>
            <a:normAutofit fontScale="90000"/>
          </a:bodyPr>
          <a:lstStyle/>
          <a:p>
            <a:pPr eaLnBrk="1" hangingPunct="1">
              <a:buSzPct val="100000"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  <a:t>У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  <a:t>грозы 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  <a:t>сети 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  <a:t>Интернет</a:t>
            </a:r>
            <a:r>
              <a:rPr lang="ru-RU" sz="4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  <a:t/>
            </a:r>
            <a:br>
              <a:rPr lang="ru-RU" sz="4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</a:br>
            <a:endParaRPr lang="ru-RU" sz="40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346" y="4805755"/>
            <a:ext cx="3350605" cy="205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26" y="404664"/>
            <a:ext cx="5563194" cy="1008907"/>
          </a:xfrm>
        </p:spPr>
        <p:txBody>
          <a:bodyPr>
            <a:normAutofit/>
          </a:bodyPr>
          <a:lstStyle/>
          <a:p>
            <a:pPr eaLnBrk="1" hangingPunct="1">
              <a:buSzPct val="100000"/>
              <a:defRPr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Arial" charset="0"/>
              </a:rPr>
              <a:t>Компьютерный Вирус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Arial" charset="0"/>
            </a:endParaRPr>
          </a:p>
        </p:txBody>
      </p:sp>
      <p:sp>
        <p:nvSpPr>
          <p:cNvPr id="8195" name="Rectangle 2"/>
          <p:cNvSpPr txBox="1">
            <a:spLocks noChangeArrowheads="1"/>
          </p:cNvSpPr>
          <p:nvPr/>
        </p:nvSpPr>
        <p:spPr bwMode="auto">
          <a:xfrm>
            <a:off x="395536" y="2780928"/>
            <a:ext cx="8064896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разновидность компьютерных программ или вредоносный код, отличительной особенностью которых является способность к размножению (саморепликация).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090893"/>
            <a:ext cx="2088232" cy="13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9" y="1772816"/>
            <a:ext cx="7956872" cy="4353347"/>
          </a:xfrm>
        </p:spPr>
        <p:txBody>
          <a:bodyPr>
            <a:normAutofit/>
          </a:bodyPr>
          <a:lstStyle/>
          <a:p>
            <a:r>
              <a:rPr lang="ru-RU" dirty="0" smtClean="0"/>
              <a:t>По поражаемым объектам (файловые, загрузочные, скриптовые)</a:t>
            </a:r>
          </a:p>
          <a:p>
            <a:r>
              <a:rPr lang="ru-RU" dirty="0" smtClean="0"/>
              <a:t>По поражаемым операционным системам и платформам (</a:t>
            </a:r>
            <a:r>
              <a:rPr lang="pt-BR" dirty="0" smtClean="0"/>
              <a:t>DOS</a:t>
            </a:r>
            <a:r>
              <a:rPr lang="ru-RU" dirty="0" smtClean="0"/>
              <a:t>, </a:t>
            </a:r>
            <a:r>
              <a:rPr lang="pt-BR" dirty="0" smtClean="0"/>
              <a:t>Microsoft Windows</a:t>
            </a:r>
            <a:r>
              <a:rPr lang="ru-RU" dirty="0" smtClean="0"/>
              <a:t> ,</a:t>
            </a:r>
            <a:r>
              <a:rPr lang="pt-BR" dirty="0" smtClean="0"/>
              <a:t>Linux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По языку на котором написан вирус (ассемблер, сценарный язык)</a:t>
            </a:r>
          </a:p>
          <a:p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технологиям, используемым вирусом </a:t>
            </a:r>
            <a:r>
              <a:rPr lang="ru-RU" dirty="0" smtClean="0"/>
              <a:t>(полиморфные </a:t>
            </a:r>
            <a:r>
              <a:rPr lang="ru-RU" dirty="0" err="1" smtClean="0"/>
              <a:t>вирусы,стелс</a:t>
            </a:r>
            <a:r>
              <a:rPr lang="ru-RU" dirty="0" smtClean="0"/>
              <a:t> вирусы, </a:t>
            </a:r>
            <a:r>
              <a:rPr lang="ru-RU" dirty="0" err="1" smtClean="0"/>
              <a:t>руткиты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/>
              <a:t>по дополнительной вредоносной функциональности (</a:t>
            </a:r>
            <a:r>
              <a:rPr lang="ru-RU" dirty="0" err="1"/>
              <a:t>бэкдоры</a:t>
            </a:r>
            <a:r>
              <a:rPr lang="ru-RU" dirty="0"/>
              <a:t>, </a:t>
            </a:r>
            <a:r>
              <a:rPr lang="ru-RU" dirty="0" err="1"/>
              <a:t>кейлоггеры</a:t>
            </a:r>
            <a:r>
              <a:rPr lang="ru-RU" dirty="0"/>
              <a:t>, шпионы, </a:t>
            </a:r>
            <a:r>
              <a:rPr lang="ru-RU" dirty="0" err="1"/>
              <a:t>ботнеты</a:t>
            </a:r>
            <a:r>
              <a:rPr lang="ru-RU" dirty="0"/>
              <a:t> и др.).</a:t>
            </a:r>
            <a:endParaRPr lang="ru-RU" dirty="0" smtClean="0"/>
          </a:p>
          <a:p>
            <a:endParaRPr lang="pt-BR" dirty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Внешние носители информации ( </a:t>
            </a:r>
            <a:r>
              <a:rPr lang="ru-RU" dirty="0" err="1" smtClean="0"/>
              <a:t>флешки</a:t>
            </a:r>
            <a:r>
              <a:rPr lang="ru-RU" dirty="0" smtClean="0"/>
              <a:t>, диски, дискеты).</a:t>
            </a:r>
          </a:p>
          <a:p>
            <a:r>
              <a:rPr lang="ru-RU" dirty="0" smtClean="0"/>
              <a:t>Электронная почта (маскируются под вложения: картинки, документы, музыку).</a:t>
            </a:r>
          </a:p>
          <a:p>
            <a:r>
              <a:rPr lang="ru-RU" dirty="0" smtClean="0"/>
              <a:t>Веб страницы (скрипты, </a:t>
            </a:r>
            <a:r>
              <a:rPr lang="en-US" dirty="0" smtClean="0"/>
              <a:t>ActiveX-</a:t>
            </a:r>
            <a:r>
              <a:rPr lang="ru-RU" dirty="0" smtClean="0"/>
              <a:t>компонент).</a:t>
            </a:r>
          </a:p>
          <a:p>
            <a:r>
              <a:rPr lang="ru-RU" dirty="0" smtClean="0"/>
              <a:t>Интернет и локальные сети (черви).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Каналы передачи вирусов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25144"/>
            <a:ext cx="2208388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03762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4968552"/>
          </a:xfrm>
        </p:spPr>
        <p:txBody>
          <a:bodyPr>
            <a:normAutofit fontScale="70000" lnSpcReduction="20000"/>
          </a:bodyPr>
          <a:lstStyle/>
          <a:p>
            <a:r>
              <a:rPr lang="ru-RU" sz="2900" dirty="0"/>
              <a:t>В настоящий момент существует множество антивирусных программ, используемых для предотвращения попадания вирусов в ПК. Однако нет гарантии, что они смогут справиться с </a:t>
            </a:r>
            <a:r>
              <a:rPr lang="ru-RU" sz="2900" dirty="0" smtClean="0"/>
              <a:t>новыми вирусами. </a:t>
            </a:r>
            <a:r>
              <a:rPr lang="ru-RU" sz="2900" dirty="0"/>
              <a:t>Поэтому следует придерживаться некоторых мер предосторожности, в частности</a:t>
            </a:r>
            <a:r>
              <a:rPr lang="ru-RU" sz="2900" dirty="0" smtClean="0"/>
              <a:t>:</a:t>
            </a:r>
          </a:p>
          <a:p>
            <a:pPr marL="0" indent="0">
              <a:buNone/>
            </a:pPr>
            <a:endParaRPr lang="ru-RU" sz="2900" dirty="0"/>
          </a:p>
          <a:p>
            <a:r>
              <a:rPr lang="ru-RU" dirty="0"/>
              <a:t>Не работать под привилегированными учётными записями без крайней необходимости. (Учётная запись администратора в </a:t>
            </a:r>
            <a:r>
              <a:rPr lang="ru-RU" dirty="0" err="1"/>
              <a:t>Windows</a:t>
            </a:r>
            <a:r>
              <a:rPr lang="ru-RU" dirty="0"/>
              <a:t>)</a:t>
            </a:r>
          </a:p>
          <a:p>
            <a:r>
              <a:rPr lang="ru-RU" dirty="0"/>
              <a:t>Не запускать незнакомые программы из сомнительных источников.</a:t>
            </a:r>
          </a:p>
          <a:p>
            <a:r>
              <a:rPr lang="ru-RU" dirty="0"/>
              <a:t>Стараться блокировать возможность несанкционированного изменения системных файлов.</a:t>
            </a:r>
          </a:p>
          <a:p>
            <a:r>
              <a:rPr lang="ru-RU" dirty="0" smtClean="0"/>
              <a:t>Не </a:t>
            </a:r>
            <a:r>
              <a:rPr lang="ru-RU" dirty="0"/>
              <a:t>заходить на подозрительные сайты, обращать внимание на адрес в адресной строке обозревателя.</a:t>
            </a:r>
          </a:p>
          <a:p>
            <a:r>
              <a:rPr lang="ru-RU" dirty="0" smtClean="0"/>
              <a:t>Постоянно </a:t>
            </a:r>
            <a:r>
              <a:rPr lang="ru-RU" dirty="0"/>
              <a:t>делать резервные копии важных данных, желательно на носители, которые не стираются (например, BD-R) и иметь образ системы со всеми настройками для быстрого развёртывания.</a:t>
            </a:r>
          </a:p>
          <a:p>
            <a:r>
              <a:rPr lang="ru-RU" dirty="0"/>
              <a:t>Выполнять регулярные обновления часто используемых программ, особенно тех, которые обеспечивают безопасность системы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Используйте сложные пароли.</a:t>
            </a:r>
            <a:endParaRPr lang="ru-RU" dirty="0"/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Профилактика и лечение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Составьте таблицу, заполните своими примерами.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809326"/>
              </p:ext>
            </p:extLst>
          </p:nvPr>
        </p:nvGraphicFramePr>
        <p:xfrm>
          <a:off x="1187624" y="3861048"/>
          <a:ext cx="6096000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2160240"/>
                <a:gridCol w="1991544"/>
              </a:tblGrid>
              <a:tr h="2088232">
                <a:tc>
                  <a:txBody>
                    <a:bodyPr/>
                    <a:lstStyle/>
                    <a:p>
                      <a:r>
                        <a:rPr lang="ru-RU" dirty="0" smtClean="0"/>
                        <a:t>Угрозы в сети интернет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Последствия воздействия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Защита</a:t>
                      </a:r>
                      <a:r>
                        <a:rPr lang="ru-RU" baseline="0" dirty="0" smtClean="0"/>
                        <a:t> от угрозы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913456"/>
              </p:ext>
            </p:extLst>
          </p:nvPr>
        </p:nvGraphicFramePr>
        <p:xfrm>
          <a:off x="1187624" y="4513006"/>
          <a:ext cx="6048672" cy="365760"/>
        </p:xfrm>
        <a:graphic>
          <a:graphicData uri="http://schemas.openxmlformats.org/drawingml/2006/table">
            <a:tbl>
              <a:tblPr/>
              <a:tblGrid>
                <a:gridCol w="6048672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165509"/>
              </p:ext>
            </p:extLst>
          </p:nvPr>
        </p:nvGraphicFramePr>
        <p:xfrm>
          <a:off x="1187624" y="5383161"/>
          <a:ext cx="6098078" cy="365760"/>
        </p:xfrm>
        <a:graphic>
          <a:graphicData uri="http://schemas.openxmlformats.org/drawingml/2006/table">
            <a:tbl>
              <a:tblPr/>
              <a:tblGrid>
                <a:gridCol w="6098078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215063" cy="1785938"/>
          </a:xfr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Спасибо за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внимание!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Содержимое 6"/>
          <p:cNvSpPr>
            <a:spLocks noGrp="1"/>
          </p:cNvSpPr>
          <p:nvPr>
            <p:ph idx="1"/>
          </p:nvPr>
        </p:nvSpPr>
        <p:spPr>
          <a:xfrm>
            <a:off x="179512" y="2996952"/>
            <a:ext cx="6786563" cy="2857500"/>
          </a:xfrm>
        </p:spPr>
        <p:txBody>
          <a:bodyPr>
            <a:normAutofit/>
          </a:bodyPr>
          <a:lstStyle/>
          <a:p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tuapse-svyaz.ru/upload/iblock/3f5/3f57cd52ebaa06ed482dc90ef5dcb6bf.jpg</a:t>
            </a:r>
            <a:endParaRPr lang="ru-RU" sz="1600" dirty="0" smtClean="0"/>
          </a:p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www.oviont.ru/img_art/artpic24/art6434_1.jpg</a:t>
            </a:r>
            <a:endParaRPr lang="ru-RU" sz="1600" dirty="0" smtClean="0"/>
          </a:p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grizzlynohead.ru/uploads/images/1/n4sjuh4eddw.jpg</a:t>
            </a:r>
            <a:endParaRPr lang="ru-RU" sz="1600" dirty="0" smtClean="0"/>
          </a:p>
          <a:p>
            <a:r>
              <a:rPr lang="en-US" sz="1600" dirty="0"/>
              <a:t>http://nastroisam.ru/2012/virus-fliecoder.jpg</a:t>
            </a:r>
            <a:endParaRPr lang="ru-RU" sz="1600" dirty="0"/>
          </a:p>
          <a:p>
            <a:r>
              <a:rPr lang="en-US" sz="1600" dirty="0"/>
              <a:t>http://</a:t>
            </a:r>
            <a:r>
              <a:rPr lang="en-US" sz="1600" dirty="0" smtClean="0"/>
              <a:t>wdmg.com.ua/content/uploads/2014/07/image.jpeg</a:t>
            </a:r>
            <a:endParaRPr lang="ru-RU" sz="1600" dirty="0" smtClean="0"/>
          </a:p>
          <a:p>
            <a:r>
              <a:rPr lang="en-US" sz="1600" dirty="0" smtClean="0"/>
              <a:t>http</a:t>
            </a:r>
            <a:r>
              <a:rPr lang="en-US" sz="1600" dirty="0"/>
              <a:t>://pedsovet.su/_pu/28/91286873.jpg</a:t>
            </a:r>
            <a:endParaRPr lang="ru-RU" sz="16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908720"/>
            <a:ext cx="6858000" cy="5000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cap="all" dirty="0" smtClean="0">
                <a:solidFill>
                  <a:schemeClr val="bg1"/>
                </a:solidFill>
                <a:latin typeface="Arial Black" pitchFamily="34" charset="0"/>
              </a:rPr>
              <a:t>И</a:t>
            </a:r>
            <a:r>
              <a:rPr lang="ru-RU" sz="2400" b="1" cap="all" dirty="0" smtClean="0">
                <a:solidFill>
                  <a:schemeClr val="bg1"/>
                </a:solidFill>
                <a:latin typeface="Arial Black" pitchFamily="34" charset="0"/>
              </a:rPr>
              <a:t>спользованы изображения:</a:t>
            </a:r>
            <a:endParaRPr lang="ru-RU" sz="24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011110-81F8-433B-9999-487A842C8C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360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Symbol</vt:lpstr>
      <vt:lpstr>Times New Roman</vt:lpstr>
      <vt:lpstr>Candara</vt:lpstr>
      <vt:lpstr>Волна</vt:lpstr>
      <vt:lpstr>Безопасность в сети InterNet</vt:lpstr>
      <vt:lpstr>Интернет</vt:lpstr>
      <vt:lpstr>Угрозы сети Интернет </vt:lpstr>
      <vt:lpstr>Компьютерный Вирус</vt:lpstr>
      <vt:lpstr>Классификация</vt:lpstr>
      <vt:lpstr>Каналы передачи вирусов</vt:lpstr>
      <vt:lpstr>Профилактика и лечение </vt:lpstr>
      <vt:lpstr>Домашнее задание</vt:lpstr>
      <vt:lpstr>Спасибо за внимание!</vt:lpstr>
      <vt:lpstr>Использованы изображения: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2012-11-29T16:08:44Z</dcterms:created>
  <dcterms:modified xsi:type="dcterms:W3CDTF">2015-09-22T21:11:36Z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TC103367859990</vt:lpwstr>
  </property>
</Properties>
</file>