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6" r:id="rId5"/>
    <p:sldId id="259" r:id="rId6"/>
    <p:sldId id="267" r:id="rId7"/>
    <p:sldId id="260" r:id="rId8"/>
    <p:sldId id="268" r:id="rId9"/>
    <p:sldId id="261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45" autoAdjust="0"/>
    <p:restoredTop sz="94660"/>
  </p:normalViewPr>
  <p:slideViewPr>
    <p:cSldViewPr>
      <p:cViewPr>
        <p:scale>
          <a:sx n="50" d="100"/>
          <a:sy n="50" d="100"/>
        </p:scale>
        <p:origin x="-1908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164CC-1567-436B-B3DC-BD4ADD69C94E}" type="datetimeFigureOut">
              <a:rPr lang="ru-RU" smtClean="0"/>
              <a:t>26.10.2015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F50A8-F733-4540-A0DC-3E115ED6D55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F50A8-F733-4540-A0DC-3E115ED6D556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179D-C0A2-4B34-B8F2-BA8A82A7360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A1D0-BBA6-48D0-82FF-0F1C5214D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179D-C0A2-4B34-B8F2-BA8A82A7360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A1D0-BBA6-48D0-82FF-0F1C5214D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179D-C0A2-4B34-B8F2-BA8A82A7360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A1D0-BBA6-48D0-82FF-0F1C5214D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179D-C0A2-4B34-B8F2-BA8A82A7360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A1D0-BBA6-48D0-82FF-0F1C5214D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179D-C0A2-4B34-B8F2-BA8A82A7360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A1D0-BBA6-48D0-82FF-0F1C5214D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179D-C0A2-4B34-B8F2-BA8A82A7360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A1D0-BBA6-48D0-82FF-0F1C5214D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179D-C0A2-4B34-B8F2-BA8A82A7360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A1D0-BBA6-48D0-82FF-0F1C5214D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179D-C0A2-4B34-B8F2-BA8A82A7360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A1D0-BBA6-48D0-82FF-0F1C5214D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179D-C0A2-4B34-B8F2-BA8A82A7360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A1D0-BBA6-48D0-82FF-0F1C5214D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179D-C0A2-4B34-B8F2-BA8A82A7360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A1D0-BBA6-48D0-82FF-0F1C5214D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179D-C0A2-4B34-B8F2-BA8A82A7360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A1D0-BBA6-48D0-82FF-0F1C5214D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B179D-C0A2-4B34-B8F2-BA8A82A7360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1A1D0-BBA6-48D0-82FF-0F1C5214D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zewall.com/view/2/AO051/water_1020.jpg" TargetMode="External"/><Relationship Id="rId7" Type="http://schemas.openxmlformats.org/officeDocument/2006/relationships/hyperlink" Target="http://www.nastol.com.ua/large/201503/131640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mojefotografie.sk/albums/Nature/CLOUDS/P054A043.JPG" TargetMode="External"/><Relationship Id="rId5" Type="http://schemas.openxmlformats.org/officeDocument/2006/relationships/hyperlink" Target="http://i.artfile.ru/1024x768_30533_%5bwww.ArtFile.ru%5d.jpg" TargetMode="External"/><Relationship Id="rId4" Type="http://schemas.openxmlformats.org/officeDocument/2006/relationships/hyperlink" Target="http://club.foto.ru/gallery/images/photo/2011/07/22/180821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ru.yandex.net/i?id=a5d6ab1eb5b8e2f4c946245dba06410c-117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2952328"/>
          </a:xfrm>
        </p:spPr>
        <p:txBody>
          <a:bodyPr>
            <a:normAutofit/>
          </a:bodyPr>
          <a:lstStyle/>
          <a:p>
            <a:pPr algn="l"/>
            <a:r>
              <a:rPr lang="ru-RU" sz="4800" b="1" i="1" dirty="0" smtClean="0">
                <a:solidFill>
                  <a:srgbClr val="002060"/>
                </a:solidFill>
                <a:latin typeface="Constantia" pitchFamily="18" charset="0"/>
                <a:cs typeface="Andalus" pitchFamily="18" charset="-78"/>
              </a:rPr>
              <a:t>Сказка </a:t>
            </a:r>
            <a:br>
              <a:rPr lang="ru-RU" sz="4800" b="1" i="1" dirty="0" smtClean="0">
                <a:solidFill>
                  <a:srgbClr val="002060"/>
                </a:solidFill>
                <a:latin typeface="Constantia" pitchFamily="18" charset="0"/>
                <a:cs typeface="Andalus" pitchFamily="18" charset="-78"/>
              </a:rPr>
            </a:br>
            <a:r>
              <a:rPr lang="ru-RU" sz="4800" b="1" i="1" dirty="0" smtClean="0">
                <a:solidFill>
                  <a:srgbClr val="002060"/>
                </a:solidFill>
                <a:latin typeface="Constantia" pitchFamily="18" charset="0"/>
                <a:cs typeface="Andalus" pitchFamily="18" charset="-78"/>
              </a:rPr>
              <a:t>ПУТЕШЕСТВИЕ</a:t>
            </a:r>
            <a:br>
              <a:rPr lang="ru-RU" sz="4800" b="1" i="1" dirty="0" smtClean="0">
                <a:solidFill>
                  <a:srgbClr val="002060"/>
                </a:solidFill>
                <a:latin typeface="Constantia" pitchFamily="18" charset="0"/>
                <a:cs typeface="Andalus" pitchFamily="18" charset="-78"/>
              </a:rPr>
            </a:br>
            <a:r>
              <a:rPr lang="ru-RU" sz="4800" b="1" i="1" dirty="0" smtClean="0">
                <a:solidFill>
                  <a:srgbClr val="002060"/>
                </a:solidFill>
                <a:latin typeface="Constantia" pitchFamily="18" charset="0"/>
                <a:cs typeface="Andalus" pitchFamily="18" charset="-78"/>
              </a:rPr>
              <a:t> КАПЕЛЬКИ</a:t>
            </a:r>
            <a:endParaRPr lang="ru-RU" sz="4800" b="1" i="1" dirty="0">
              <a:solidFill>
                <a:srgbClr val="002060"/>
              </a:solidFill>
              <a:latin typeface="Constantia" pitchFamily="18" charset="0"/>
              <a:cs typeface="Andalus" pitchFamily="18" charset="-7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61048"/>
            <a:ext cx="7232848" cy="2520280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2800" b="1" dirty="0" smtClean="0">
                <a:solidFill>
                  <a:srgbClr val="002060"/>
                </a:solidFill>
              </a:rPr>
              <a:t> Окружающий мир  </a:t>
            </a:r>
          </a:p>
          <a:p>
            <a:pPr algn="r"/>
            <a:r>
              <a:rPr lang="ru-RU" sz="2800" b="1" dirty="0" smtClean="0">
                <a:solidFill>
                  <a:srgbClr val="002060"/>
                </a:solidFill>
              </a:rPr>
              <a:t>Тема: «Круговорот воды в природе» </a:t>
            </a:r>
          </a:p>
          <a:p>
            <a:pPr algn="r"/>
            <a:r>
              <a:rPr lang="ru-RU" sz="2800" b="1" dirty="0" smtClean="0">
                <a:solidFill>
                  <a:srgbClr val="002060"/>
                </a:solidFill>
              </a:rPr>
              <a:t>Выполнила: учитель начальных классов</a:t>
            </a:r>
          </a:p>
          <a:p>
            <a:pPr algn="r"/>
            <a:r>
              <a:rPr lang="ru-RU" sz="2800" b="1" dirty="0" smtClean="0">
                <a:solidFill>
                  <a:srgbClr val="002060"/>
                </a:solidFill>
              </a:rPr>
              <a:t>МБОУСОШ № 63 г. Тулы</a:t>
            </a:r>
          </a:p>
          <a:p>
            <a:pPr algn="r"/>
            <a:r>
              <a:rPr lang="ru-RU" sz="2800" b="1" dirty="0" smtClean="0">
                <a:solidFill>
                  <a:srgbClr val="002060"/>
                </a:solidFill>
              </a:rPr>
              <a:t>Щербакова Л.В.</a:t>
            </a:r>
          </a:p>
          <a:p>
            <a:pPr algn="r"/>
            <a:endParaRPr lang="ru-RU" sz="2800" b="1" dirty="0" smtClean="0">
              <a:solidFill>
                <a:srgbClr val="002060"/>
              </a:solidFill>
            </a:endParaRPr>
          </a:p>
          <a:p>
            <a:pPr algn="r"/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ru.yandex.net/i?id=a5d6ab1eb5b8e2f4c946245dba06410c-11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548681"/>
            <a:ext cx="8568952" cy="2160239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Жила-была капелька в </a:t>
            </a:r>
            <a:r>
              <a:rPr lang="ru-RU" sz="3200" b="1" dirty="0" smtClean="0">
                <a:solidFill>
                  <a:srgbClr val="002060"/>
                </a:solidFill>
              </a:rPr>
              <a:t>чистой </a:t>
            </a:r>
            <a:r>
              <a:rPr lang="ru-RU" sz="3200" b="1" dirty="0">
                <a:solidFill>
                  <a:srgbClr val="002060"/>
                </a:solidFill>
              </a:rPr>
              <a:t>широкой реке. </a:t>
            </a:r>
            <a:endParaRPr lang="ru-RU" sz="3200" b="1" i="1" dirty="0">
              <a:solidFill>
                <a:srgbClr val="002060"/>
              </a:solidFill>
              <a:latin typeface="Constantia" pitchFamily="18" charset="0"/>
              <a:cs typeface="Andalus" pitchFamily="18" charset="-7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7232848" cy="2520280"/>
          </a:xfrm>
        </p:spPr>
        <p:txBody>
          <a:bodyPr>
            <a:normAutofit/>
          </a:bodyPr>
          <a:lstStyle/>
          <a:p>
            <a:pPr algn="r"/>
            <a:endParaRPr lang="ru-RU" sz="2800" b="1" dirty="0" smtClean="0">
              <a:solidFill>
                <a:srgbClr val="002060"/>
              </a:solidFill>
            </a:endParaRPr>
          </a:p>
        </p:txBody>
      </p:sp>
      <p:pic>
        <p:nvPicPr>
          <p:cNvPr id="4098" name="Picture 2" descr="http://im3-tub-ru.yandex.net/i?id=748205d1411c6886a7129ef672a44790-52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212976"/>
            <a:ext cx="7848872" cy="30063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ru.yandex.net/i?id=a5d6ab1eb5b8e2f4c946245dba06410c-11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548681"/>
            <a:ext cx="8568952" cy="2160239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Пригрело солнышко. Легким </a:t>
            </a:r>
            <a:r>
              <a:rPr lang="ru-RU" sz="3200" b="1" dirty="0">
                <a:solidFill>
                  <a:srgbClr val="002060"/>
                </a:solidFill>
              </a:rPr>
              <a:t>паром поднялась капелька ближе к солнышку. </a:t>
            </a:r>
            <a:r>
              <a:rPr lang="ru-RU" sz="3200" b="1" dirty="0" smtClean="0">
                <a:solidFill>
                  <a:srgbClr val="002060"/>
                </a:solidFill>
              </a:rPr>
              <a:t>  </a:t>
            </a:r>
            <a:endParaRPr lang="ru-RU" sz="3200" b="1" i="1" dirty="0">
              <a:solidFill>
                <a:srgbClr val="002060"/>
              </a:solidFill>
              <a:latin typeface="Constantia" pitchFamily="18" charset="0"/>
              <a:cs typeface="Andalus" pitchFamily="18" charset="-7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573016"/>
            <a:ext cx="7232848" cy="2520280"/>
          </a:xfrm>
        </p:spPr>
        <p:txBody>
          <a:bodyPr>
            <a:normAutofit/>
          </a:bodyPr>
          <a:lstStyle/>
          <a:p>
            <a:endParaRPr lang="ru-RU" sz="4000" b="1" dirty="0" smtClean="0">
              <a:solidFill>
                <a:srgbClr val="002060"/>
              </a:solidFill>
            </a:endParaRPr>
          </a:p>
        </p:txBody>
      </p:sp>
      <p:pic>
        <p:nvPicPr>
          <p:cNvPr id="6" name="Рисунок 5" descr="http://club.foto.ru/gallery/images/photo/2011/07/22/1808215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43608" y="2852936"/>
            <a:ext cx="779424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ru.yandex.net/i?id=a5d6ab1eb5b8e2f4c946245dba06410c-11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548681"/>
            <a:ext cx="8568952" cy="2160239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>
                <a:solidFill>
                  <a:srgbClr val="002060"/>
                </a:solidFill>
              </a:rPr>
              <a:t>Там она встретила таких же любопытных подружек. 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endParaRPr lang="ru-RU" sz="3200" b="1" i="1" dirty="0">
              <a:solidFill>
                <a:srgbClr val="002060"/>
              </a:solidFill>
              <a:latin typeface="Constantia" pitchFamily="18" charset="0"/>
              <a:cs typeface="Andalus" pitchFamily="18" charset="-7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573016"/>
            <a:ext cx="7232848" cy="2520280"/>
          </a:xfrm>
        </p:spPr>
        <p:txBody>
          <a:bodyPr>
            <a:normAutofit/>
          </a:bodyPr>
          <a:lstStyle/>
          <a:p>
            <a:endParaRPr lang="ru-RU" sz="4000" b="1" dirty="0" smtClean="0">
              <a:solidFill>
                <a:srgbClr val="002060"/>
              </a:solidFill>
            </a:endParaRPr>
          </a:p>
        </p:txBody>
      </p:sp>
      <p:pic>
        <p:nvPicPr>
          <p:cNvPr id="4" name="Picture 2" descr="http://nevseoboi.com.ua/uploads/posts/2010-11/1288641374_000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73723" y="2780928"/>
            <a:ext cx="7902733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ru.yandex.net/i?id=a5d6ab1eb5b8e2f4c946245dba06410c-11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548681"/>
            <a:ext cx="8568952" cy="2160239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Они собрались в легкое облачко и с весёлым ветерком отправились </a:t>
            </a:r>
            <a:r>
              <a:rPr lang="ru-RU" sz="3200" b="1" dirty="0" smtClean="0">
                <a:solidFill>
                  <a:srgbClr val="002060"/>
                </a:solidFill>
              </a:rPr>
              <a:t>путешествовать </a:t>
            </a:r>
            <a:r>
              <a:rPr lang="ru-RU" sz="3200" b="1" dirty="0">
                <a:solidFill>
                  <a:srgbClr val="002060"/>
                </a:solidFill>
              </a:rPr>
              <a:t>по небу. </a:t>
            </a:r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endParaRPr lang="ru-RU" sz="3200" b="1" i="1" dirty="0">
              <a:solidFill>
                <a:srgbClr val="002060"/>
              </a:solidFill>
              <a:latin typeface="Constantia" pitchFamily="18" charset="0"/>
              <a:cs typeface="Andalus" pitchFamily="18" charset="-7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7232848" cy="2520280"/>
          </a:xfrm>
        </p:spPr>
        <p:txBody>
          <a:bodyPr>
            <a:normAutofit/>
          </a:bodyPr>
          <a:lstStyle/>
          <a:p>
            <a:endParaRPr lang="ru-RU" sz="4000" b="1" dirty="0" smtClean="0">
              <a:solidFill>
                <a:srgbClr val="002060"/>
              </a:solidFill>
            </a:endParaRPr>
          </a:p>
        </p:txBody>
      </p:sp>
      <p:pic>
        <p:nvPicPr>
          <p:cNvPr id="8194" name="Picture 2" descr="http://pazl.name/uploads/topics/preview/00/00/02/06/8e5052e426_750cro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780928"/>
            <a:ext cx="7848872" cy="3640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ru.yandex.net/i?id=a5d6ab1eb5b8e2f4c946245dba06410c-11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548681"/>
            <a:ext cx="8568952" cy="2160239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 </a:t>
            </a:r>
            <a:r>
              <a:rPr lang="ru-RU" sz="3200" b="1" dirty="0">
                <a:solidFill>
                  <a:srgbClr val="002060"/>
                </a:solidFill>
              </a:rPr>
              <a:t>ним в гости заходили </a:t>
            </a:r>
            <a:r>
              <a:rPr lang="ru-RU" sz="3200" b="1" dirty="0" smtClean="0">
                <a:solidFill>
                  <a:srgbClr val="002060"/>
                </a:solidFill>
              </a:rPr>
              <a:t>другие </a:t>
            </a:r>
            <a:r>
              <a:rPr lang="ru-RU" sz="3200" b="1" dirty="0">
                <a:solidFill>
                  <a:srgbClr val="002060"/>
                </a:solidFill>
              </a:rPr>
              <a:t>веселые облачка</a:t>
            </a:r>
            <a:r>
              <a:rPr lang="ru-RU" sz="3200" b="1" dirty="0" smtClean="0">
                <a:solidFill>
                  <a:srgbClr val="002060"/>
                </a:solidFill>
              </a:rPr>
              <a:t>. Они так бы и летали с ветерком по небу. Но…</a:t>
            </a:r>
            <a:endParaRPr lang="ru-RU" sz="3200" b="1" i="1" dirty="0">
              <a:solidFill>
                <a:srgbClr val="002060"/>
              </a:solidFill>
              <a:latin typeface="Constantia" pitchFamily="18" charset="0"/>
              <a:cs typeface="Andalus" pitchFamily="18" charset="-7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7232848" cy="2520280"/>
          </a:xfrm>
        </p:spPr>
        <p:txBody>
          <a:bodyPr>
            <a:normAutofit/>
          </a:bodyPr>
          <a:lstStyle/>
          <a:p>
            <a:endParaRPr lang="ru-RU" sz="4000" b="1" dirty="0" smtClean="0">
              <a:solidFill>
                <a:srgbClr val="002060"/>
              </a:solidFill>
            </a:endParaRPr>
          </a:p>
        </p:txBody>
      </p:sp>
      <p:pic>
        <p:nvPicPr>
          <p:cNvPr id="16386" name="Picture 2" descr="C:\Users\Ноут\Desktop\testimage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068960"/>
            <a:ext cx="7920880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ru.yandex.net/i?id=a5d6ab1eb5b8e2f4c946245dba06410c-11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548681"/>
            <a:ext cx="8568952" cy="2160239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Им </a:t>
            </a:r>
            <a:r>
              <a:rPr lang="ru-RU" sz="3200" b="1" dirty="0">
                <a:solidFill>
                  <a:srgbClr val="002060"/>
                </a:solidFill>
              </a:rPr>
              <a:t>встретилась грозная  </a:t>
            </a:r>
            <a:r>
              <a:rPr lang="ru-RU" sz="3200" b="1" dirty="0" smtClean="0">
                <a:solidFill>
                  <a:srgbClr val="002060"/>
                </a:solidFill>
              </a:rPr>
              <a:t>туча. 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Она </a:t>
            </a:r>
            <a:r>
              <a:rPr lang="ru-RU" sz="3200" b="1" dirty="0">
                <a:solidFill>
                  <a:srgbClr val="002060"/>
                </a:solidFill>
              </a:rPr>
              <a:t>отругала капельку и её подружек. </a:t>
            </a:r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Ведь </a:t>
            </a:r>
            <a:r>
              <a:rPr lang="ru-RU" sz="3200" b="1" dirty="0">
                <a:solidFill>
                  <a:srgbClr val="002060"/>
                </a:solidFill>
              </a:rPr>
              <a:t>их на земле ждали. </a:t>
            </a:r>
            <a:endParaRPr lang="ru-RU" sz="3200" b="1" i="1" dirty="0">
              <a:solidFill>
                <a:srgbClr val="002060"/>
              </a:solidFill>
              <a:latin typeface="Constantia" pitchFamily="18" charset="0"/>
              <a:cs typeface="Andalus" pitchFamily="18" charset="-7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7232848" cy="2520280"/>
          </a:xfrm>
        </p:spPr>
        <p:txBody>
          <a:bodyPr>
            <a:normAutofit/>
          </a:bodyPr>
          <a:lstStyle/>
          <a:p>
            <a:endParaRPr lang="ru-RU" sz="4000" b="1" dirty="0" smtClean="0">
              <a:solidFill>
                <a:srgbClr val="002060"/>
              </a:solidFill>
            </a:endParaRPr>
          </a:p>
        </p:txBody>
      </p:sp>
      <p:pic>
        <p:nvPicPr>
          <p:cNvPr id="17410" name="Picture 2" descr="C:\Users\Ноут\Desktop\000803_1081_0373_osls_800x5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924944"/>
            <a:ext cx="8280920" cy="35075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ru.yandex.net/i?id=a5d6ab1eb5b8e2f4c946245dba06410c-11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548681"/>
            <a:ext cx="8568952" cy="2160239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Капелька спрыгнула с облачка и полетела на землю. </a:t>
            </a:r>
            <a:endParaRPr lang="ru-RU" sz="3200" b="1" i="1" dirty="0">
              <a:solidFill>
                <a:srgbClr val="002060"/>
              </a:solidFill>
              <a:latin typeface="Constantia" pitchFamily="18" charset="0"/>
              <a:cs typeface="Andalus" pitchFamily="18" charset="-7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7232848" cy="2520280"/>
          </a:xfrm>
        </p:spPr>
        <p:txBody>
          <a:bodyPr>
            <a:normAutofit/>
          </a:bodyPr>
          <a:lstStyle/>
          <a:p>
            <a:endParaRPr lang="ru-RU" sz="4000" b="1" dirty="0" smtClean="0">
              <a:solidFill>
                <a:srgbClr val="002060"/>
              </a:solidFill>
            </a:endParaRPr>
          </a:p>
        </p:txBody>
      </p:sp>
      <p:pic>
        <p:nvPicPr>
          <p:cNvPr id="25602" name="Picture 2" descr="http://resurs.ua/files/Image/tovar/26691_322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492896"/>
            <a:ext cx="7920880" cy="38094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ru.yandex.net/i?id=a5d6ab1eb5b8e2f4c946245dba06410c-11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548681"/>
            <a:ext cx="8568952" cy="2160239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 За ней потянулись остальные</a:t>
            </a:r>
            <a:r>
              <a:rPr lang="ru-RU" sz="3200" b="1" dirty="0">
                <a:solidFill>
                  <a:srgbClr val="002060"/>
                </a:solidFill>
              </a:rPr>
              <a:t>. Дождиком спустились они на </a:t>
            </a:r>
            <a:r>
              <a:rPr lang="ru-RU" sz="3200" b="1" dirty="0" smtClean="0">
                <a:solidFill>
                  <a:srgbClr val="002060"/>
                </a:solidFill>
              </a:rPr>
              <a:t>землю </a:t>
            </a:r>
            <a:r>
              <a:rPr lang="ru-RU" sz="3200" b="1" dirty="0">
                <a:solidFill>
                  <a:srgbClr val="002060"/>
                </a:solidFill>
              </a:rPr>
              <a:t>и напоили все живое.</a:t>
            </a:r>
            <a:endParaRPr lang="ru-RU" sz="3200" b="1" i="1" dirty="0">
              <a:solidFill>
                <a:srgbClr val="002060"/>
              </a:solidFill>
              <a:latin typeface="Constantia" pitchFamily="18" charset="0"/>
              <a:cs typeface="Andalus" pitchFamily="18" charset="-7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7232848" cy="2520280"/>
          </a:xfrm>
        </p:spPr>
        <p:txBody>
          <a:bodyPr>
            <a:normAutofit/>
          </a:bodyPr>
          <a:lstStyle/>
          <a:p>
            <a:endParaRPr lang="ru-RU" sz="4000" b="1" dirty="0" smtClean="0">
              <a:solidFill>
                <a:srgbClr val="002060"/>
              </a:solidFill>
            </a:endParaRPr>
          </a:p>
        </p:txBody>
      </p:sp>
      <p:pic>
        <p:nvPicPr>
          <p:cNvPr id="18434" name="Picture 2" descr="C:\Users\Ноут\Desktop\71092f81e728696ecd6232c47c4a4ad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924944"/>
            <a:ext cx="7992888" cy="3419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ru.yandex.net/i?id=a5d6ab1eb5b8e2f4c946245dba06410c-11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548681"/>
            <a:ext cx="8568952" cy="2160239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А капелька опустилась глубоко под землю и нашла там своих давних знакомых-капелек из подземной реки. </a:t>
            </a:r>
            <a:endParaRPr lang="ru-RU" sz="3200" b="1" i="1" dirty="0">
              <a:solidFill>
                <a:srgbClr val="002060"/>
              </a:solidFill>
              <a:latin typeface="Constantia" pitchFamily="18" charset="0"/>
              <a:cs typeface="Andalus" pitchFamily="18" charset="-7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7232848" cy="2520280"/>
          </a:xfrm>
        </p:spPr>
        <p:txBody>
          <a:bodyPr>
            <a:normAutofit/>
          </a:bodyPr>
          <a:lstStyle/>
          <a:p>
            <a:endParaRPr lang="ru-RU" sz="4000" b="1" dirty="0" smtClean="0">
              <a:solidFill>
                <a:srgbClr val="002060"/>
              </a:solidFill>
            </a:endParaRPr>
          </a:p>
        </p:txBody>
      </p:sp>
      <p:pic>
        <p:nvPicPr>
          <p:cNvPr id="19458" name="Picture 2" descr="C:\Users\Ноут\Desktop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924944"/>
            <a:ext cx="7704856" cy="34563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ru.yandex.net/i?id=a5d6ab1eb5b8e2f4c946245dba06410c-11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548681"/>
            <a:ext cx="8568952" cy="2160239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>
                <a:solidFill>
                  <a:srgbClr val="002060"/>
                </a:solidFill>
              </a:rPr>
              <a:t>Они проводили нашу капельку в родную чистую речку.</a:t>
            </a:r>
            <a:endParaRPr lang="ru-RU" sz="3600" b="1" i="1" dirty="0">
              <a:solidFill>
                <a:srgbClr val="002060"/>
              </a:solidFill>
              <a:latin typeface="Constantia" pitchFamily="18" charset="0"/>
              <a:cs typeface="Andalus" pitchFamily="18" charset="-7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7232848" cy="2520280"/>
          </a:xfrm>
        </p:spPr>
        <p:txBody>
          <a:bodyPr>
            <a:normAutofit/>
          </a:bodyPr>
          <a:lstStyle/>
          <a:p>
            <a:endParaRPr lang="ru-RU" sz="4000" b="1" dirty="0" smtClean="0">
              <a:solidFill>
                <a:srgbClr val="002060"/>
              </a:solidFill>
            </a:endParaRPr>
          </a:p>
        </p:txBody>
      </p:sp>
      <p:pic>
        <p:nvPicPr>
          <p:cNvPr id="2050" name="Picture 2" descr="http://www.nastol.com.ua/large/201503/131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636912"/>
            <a:ext cx="7632848" cy="3907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ru.yandex.net/i?id=a5d6ab1eb5b8e2f4c946245dba06410c-11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700808"/>
            <a:ext cx="8568952" cy="1281543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 Картинки для слайдов презентации взяты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en-US" sz="2200" b="1" dirty="0" smtClean="0">
                <a:solidFill>
                  <a:srgbClr val="002060"/>
                </a:solidFill>
                <a:hlinkClick r:id="rId3"/>
              </a:rPr>
              <a:t>http://www.freezewall.com/view/2/AO051/water_1020.jpg</a:t>
            </a:r>
            <a:r>
              <a:rPr lang="ru-RU" sz="2200" b="1" dirty="0" smtClean="0">
                <a:solidFill>
                  <a:srgbClr val="002060"/>
                </a:solidFill>
              </a:rPr>
              <a:t> </a:t>
            </a:r>
            <a:br>
              <a:rPr lang="ru-RU" sz="2200" b="1" dirty="0" smtClean="0">
                <a:solidFill>
                  <a:srgbClr val="002060"/>
                </a:solidFill>
              </a:rPr>
            </a:br>
            <a:r>
              <a:rPr lang="en-US" sz="2200" b="1" dirty="0" smtClean="0">
                <a:solidFill>
                  <a:srgbClr val="002060"/>
                </a:solidFill>
                <a:hlinkClick r:id="rId4"/>
              </a:rPr>
              <a:t>http://club.foto.ru/gallery/images/photo/2011/07/22/1808215.jpg</a:t>
            </a:r>
            <a:r>
              <a:rPr lang="ru-RU" sz="2200" b="1" dirty="0" smtClean="0">
                <a:solidFill>
                  <a:srgbClr val="002060"/>
                </a:solidFill>
              </a:rPr>
              <a:t/>
            </a:r>
            <a:br>
              <a:rPr lang="ru-RU" sz="2200" b="1" dirty="0" smtClean="0">
                <a:solidFill>
                  <a:srgbClr val="002060"/>
                </a:solidFill>
              </a:rPr>
            </a:br>
            <a:r>
              <a:rPr lang="en-US" sz="2200" b="1" u="sng" dirty="0" smtClean="0">
                <a:solidFill>
                  <a:srgbClr val="0070C0"/>
                </a:solidFill>
              </a:rPr>
              <a:t> http://nevseoboi.com.ua/uploads/posts/2010-11/1288641374_0007.jpg </a:t>
            </a:r>
            <a:r>
              <a:rPr lang="ru-RU" sz="2200" b="1" u="sng" dirty="0" smtClean="0">
                <a:solidFill>
                  <a:srgbClr val="0070C0"/>
                </a:solidFill>
              </a:rPr>
              <a:t>  </a:t>
            </a: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en-US" sz="3600" dirty="0" smtClean="0"/>
              <a:t>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600" b="1" i="1" dirty="0">
              <a:solidFill>
                <a:srgbClr val="002060"/>
              </a:solidFill>
              <a:latin typeface="Constantia" pitchFamily="18" charset="0"/>
              <a:cs typeface="Andalus" pitchFamily="18" charset="-7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132856"/>
            <a:ext cx="8424936" cy="3747439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hlinkClick r:id="rId5"/>
              </a:rPr>
              <a:t>http://i.artfile.ru/1024x768_30533_[www.ArtFile.ru].jpg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2000" b="1" dirty="0" smtClean="0">
                <a:solidFill>
                  <a:srgbClr val="002060"/>
                </a:solidFill>
                <a:hlinkClick r:id="rId6"/>
              </a:rPr>
              <a:t>http://mojefotografie.sk/albums/Nature/CLOUDS/P054A043.JPG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en-US" sz="2000" b="1" u="sng" dirty="0" smtClean="0">
                <a:solidFill>
                  <a:srgbClr val="0070C0"/>
                </a:solidFill>
              </a:rPr>
              <a:t>ht.ru/tp://raioht.ru/tp://raionka.com.imk/0d1ages.1c-bitrix-cdnupload/ibloc/1351498360_000.jpg?1432877660143391 </a:t>
            </a:r>
            <a:r>
              <a:rPr lang="en-US" sz="2000" b="1" u="sng" dirty="0" err="1" smtClean="0">
                <a:solidFill>
                  <a:srgbClr val="0070C0"/>
                </a:solidFill>
              </a:rPr>
              <a:t>nka.com.imk</a:t>
            </a:r>
            <a:r>
              <a:rPr lang="en-US" sz="2000" b="1" u="sng" dirty="0" smtClean="0">
                <a:solidFill>
                  <a:srgbClr val="0070C0"/>
                </a:solidFill>
              </a:rPr>
              <a:t>/0d1ages.1c-bitrix-cdnupload/</a:t>
            </a:r>
            <a:r>
              <a:rPr lang="en-US" sz="2000" b="1" u="sng" dirty="0" err="1" smtClean="0">
                <a:solidFill>
                  <a:srgbClr val="0070C0"/>
                </a:solidFill>
              </a:rPr>
              <a:t>ibloc</a:t>
            </a:r>
            <a:r>
              <a:rPr lang="en-US" sz="2000" b="1" u="sng" dirty="0" smtClean="0">
                <a:solidFill>
                  <a:srgbClr val="0070C0"/>
                </a:solidFill>
              </a:rPr>
              <a:t>/1351498360_000.jpg?1432877660143391 </a:t>
            </a:r>
            <a:endParaRPr lang="ru-RU" sz="2000" b="1" u="sng" dirty="0" smtClean="0">
              <a:solidFill>
                <a:srgbClr val="0070C0"/>
              </a:solidFill>
            </a:endParaRPr>
          </a:p>
          <a:p>
            <a:r>
              <a:rPr lang="en-US" sz="2000" b="1" u="sng" dirty="0" smtClean="0">
                <a:solidFill>
                  <a:srgbClr val="0070C0"/>
                </a:solidFill>
              </a:rPr>
              <a:t>http://resurs.ua/files/Image/tovar/26691_322_big.jpg http://img0.liveinternet.ru/images/attach/b/2/24/478/24478016_1210206770_3.jpg </a:t>
            </a:r>
            <a:endParaRPr lang="ru-RU" sz="2000" b="1" u="sng" dirty="0" smtClean="0">
              <a:solidFill>
                <a:srgbClr val="0070C0"/>
              </a:solidFill>
            </a:endParaRPr>
          </a:p>
          <a:p>
            <a:r>
              <a:rPr lang="en-US" sz="2000" b="1" u="sng" dirty="0" smtClean="0">
                <a:solidFill>
                  <a:srgbClr val="0070C0"/>
                </a:solidFill>
                <a:hlinkClick r:id="rId7"/>
              </a:rPr>
              <a:t>http://www.nastol.com.ua/large/201503/131640.jpg</a:t>
            </a:r>
            <a:endParaRPr lang="ru-RU" sz="2000" b="1" u="sng" dirty="0" smtClean="0">
              <a:solidFill>
                <a:srgbClr val="0070C0"/>
              </a:solidFill>
            </a:endParaRPr>
          </a:p>
          <a:p>
            <a:endParaRPr lang="ru-RU" sz="2000" u="sng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176</Words>
  <Application>Microsoft Office PowerPoint</Application>
  <PresentationFormat>Экран (4:3)</PresentationFormat>
  <Paragraphs>23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Сказка  ПУТЕШЕСТВИЕ  КАПЕЛЬКИ</vt:lpstr>
      <vt:lpstr>Жила-была капелька в чистой широкой реке. </vt:lpstr>
      <vt:lpstr>Пригрело солнышко. Легким паром поднялась капелька ближе к солнышку.   </vt:lpstr>
      <vt:lpstr> Там она встретила таких же любопытных подружек.  </vt:lpstr>
      <vt:lpstr>Они собрались в легкое облачко и с весёлым ветерком отправились путешествовать по небу.  </vt:lpstr>
      <vt:lpstr>К ним в гости заходили другие веселые облачка. Они так бы и летали с ветерком по небу. Но…</vt:lpstr>
      <vt:lpstr>Им встретилась грозная  туча.  Она отругала капельку и её подружек.  Ведь их на земле ждали. </vt:lpstr>
      <vt:lpstr>Капелька спрыгнула с облачка и полетела на землю. </vt:lpstr>
      <vt:lpstr> За ней потянулись остальные. Дождиком спустились они на землю и напоили все живое.</vt:lpstr>
      <vt:lpstr>А капелька опустилась глубоко под землю и нашла там своих давних знакомых-капелек из подземной реки. </vt:lpstr>
      <vt:lpstr> Они проводили нашу капельку в родную чистую речку.</vt:lpstr>
      <vt:lpstr> Картинки для слайдов презентации взяты   http://www.freezewall.com/view/2/AO051/water_1020.jpg  http://club.foto.ru/gallery/images/photo/2011/07/22/1808215.jpg  http://nevseoboi.com.ua/uploads/posts/2010-11/1288641374_0007.jpg        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ПУТЕШЕСТВИЕ  КАПЕЛЬКИ</dc:title>
  <dc:creator>Ноут</dc:creator>
  <cp:lastModifiedBy>ОЛЕГ</cp:lastModifiedBy>
  <cp:revision>26</cp:revision>
  <dcterms:created xsi:type="dcterms:W3CDTF">2015-03-16T13:07:28Z</dcterms:created>
  <dcterms:modified xsi:type="dcterms:W3CDTF">2015-10-26T15:10:11Z</dcterms:modified>
</cp:coreProperties>
</file>