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58" r:id="rId19"/>
    <p:sldId id="265" r:id="rId20"/>
    <p:sldId id="259" r:id="rId21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862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44" y="-7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3956943"/>
            <a:ext cx="7772400" cy="829915"/>
          </a:xfrm>
        </p:spPr>
        <p:txBody>
          <a:bodyPr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600" y="4498826"/>
            <a:ext cx="6400800" cy="593204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51720" y="205979"/>
            <a:ext cx="663508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051720" y="1200151"/>
            <a:ext cx="663508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51720" y="205979"/>
            <a:ext cx="663508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051720" y="1200151"/>
            <a:ext cx="663508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7544" y="205979"/>
            <a:ext cx="7488832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7544" y="1200151"/>
            <a:ext cx="7488832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5B008C-C425-4A64-8E1E-0E39E7B26160}" type="datetimeFigureOut">
              <a:rPr lang="en-US"/>
              <a:pPr>
                <a:defRPr/>
              </a:pPr>
              <a:t>3/20/2016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8E2880-127B-4C0F-AB6F-A8FB96F89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7F7F7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7F7F7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7F7F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xturebase.ru/uploads/posts/2014-05/1399190658_urwq8odmilxjemz.jpg" TargetMode="External"/><Relationship Id="rId13" Type="http://schemas.openxmlformats.org/officeDocument/2006/relationships/hyperlink" Target="http://s.vtambove.ru/photos/0/0/23/50fcbed42885c_normal.jpg" TargetMode="External"/><Relationship Id="rId18" Type="http://schemas.openxmlformats.org/officeDocument/2006/relationships/hyperlink" Target="http://s44.radikal.ru/i106/0906/43/29a965ba1a09.png" TargetMode="External"/><Relationship Id="rId3" Type="http://schemas.openxmlformats.org/officeDocument/2006/relationships/hyperlink" Target="http://papus666.narod.ru/clipart/b/buter/buter99.png" TargetMode="External"/><Relationship Id="rId21" Type="http://schemas.openxmlformats.org/officeDocument/2006/relationships/hyperlink" Target="http://proprazdniki.com/uploads/b62b558c59209a281599b459ca4e1a57.jpg" TargetMode="External"/><Relationship Id="rId7" Type="http://schemas.openxmlformats.org/officeDocument/2006/relationships/hyperlink" Target="http://img-fotki.yandex.ru/get/58191/47407354.4e5/0_ba917_a373c871_orig.png" TargetMode="External"/><Relationship Id="rId12" Type="http://schemas.openxmlformats.org/officeDocument/2006/relationships/hyperlink" Target="http://www.kartinkijane.ru/large/201412/76671.jpg" TargetMode="External"/><Relationship Id="rId17" Type="http://schemas.openxmlformats.org/officeDocument/2006/relationships/hyperlink" Target="http://img-fotki.yandex.ru/get/6200/47407354.4e4/0_ba841_22436b53_orig.png" TargetMode="External"/><Relationship Id="rId2" Type="http://schemas.openxmlformats.org/officeDocument/2006/relationships/image" Target="../media/image3.png"/><Relationship Id="rId16" Type="http://schemas.openxmlformats.org/officeDocument/2006/relationships/hyperlink" Target="http://papus666.narod.ru/clipart/b/buter/buter22.png" TargetMode="External"/><Relationship Id="rId20" Type="http://schemas.openxmlformats.org/officeDocument/2006/relationships/hyperlink" Target="http://bevcooks.com/wp-content/uploads/2012/02/buff1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enders-graphiques.fr/image/upload/normal/sandwich_-_fromage_-_tomates.png" TargetMode="External"/><Relationship Id="rId11" Type="http://schemas.openxmlformats.org/officeDocument/2006/relationships/hyperlink" Target="http://proffuriya.ru/uploads/posts/2015/3/prazdnichnye-buterbrody-dlja-loshadi_2.jpg" TargetMode="External"/><Relationship Id="rId5" Type="http://schemas.openxmlformats.org/officeDocument/2006/relationships/hyperlink" Target="http://pngimg.com/upload/burger_sandwich_PNG4165.png" TargetMode="External"/><Relationship Id="rId15" Type="http://schemas.openxmlformats.org/officeDocument/2006/relationships/hyperlink" Target="http://i034.radikal.ru/1004/5a/60bfe587b471.png" TargetMode="External"/><Relationship Id="rId10" Type="http://schemas.openxmlformats.org/officeDocument/2006/relationships/hyperlink" Target="http://s017.radikal.ru/i403/1111/66/0c3dc5f6cd36.png" TargetMode="External"/><Relationship Id="rId19" Type="http://schemas.openxmlformats.org/officeDocument/2006/relationships/hyperlink" Target="http://i021.radikal.ru/0810/23/ba64cfd1f857.png" TargetMode="External"/><Relationship Id="rId4" Type="http://schemas.openxmlformats.org/officeDocument/2006/relationships/hyperlink" Target="http://foneyes.ru/img/picture/Nov/22/5b523ee557485a9e57938d174dd69e8e/6.jpg" TargetMode="External"/><Relationship Id="rId9" Type="http://schemas.openxmlformats.org/officeDocument/2006/relationships/hyperlink" Target="http://s017.radikal.ru/i415/1111/54/5c68717adb8a.png" TargetMode="External"/><Relationship Id="rId14" Type="http://schemas.openxmlformats.org/officeDocument/2006/relationships/hyperlink" Target="http://pngimg.com/upload/burger_sandwich_PNG4105.pn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s017.radikal.ru/i415/1111/54/5c68717adb8a.png" TargetMode="External"/><Relationship Id="rId13" Type="http://schemas.openxmlformats.org/officeDocument/2006/relationships/hyperlink" Target="http://pngimg.com/upload/burger_sandwich_PNG4105.png" TargetMode="External"/><Relationship Id="rId18" Type="http://schemas.openxmlformats.org/officeDocument/2006/relationships/hyperlink" Target="http://i021.radikal.ru/0810/23/ba64cfd1f857.png" TargetMode="External"/><Relationship Id="rId3" Type="http://schemas.openxmlformats.org/officeDocument/2006/relationships/hyperlink" Target="http://foneyes.ru/img/picture/Nov/22/5b523ee557485a9e57938d174dd69e8e/6.jpg" TargetMode="External"/><Relationship Id="rId21" Type="http://schemas.openxmlformats.org/officeDocument/2006/relationships/hyperlink" Target="http://scn.su/wp-content/uploads/2015/10/63302702-300x99.gif" TargetMode="External"/><Relationship Id="rId7" Type="http://schemas.openxmlformats.org/officeDocument/2006/relationships/hyperlink" Target="http://www.texturebase.ru/uploads/posts/2014-05/1399190658_urwq8odmilxjemz.jpg" TargetMode="External"/><Relationship Id="rId12" Type="http://schemas.openxmlformats.org/officeDocument/2006/relationships/hyperlink" Target="http://s.vtambove.ru/photos/0/0/23/50fcbed42885c_normal.jpg" TargetMode="External"/><Relationship Id="rId17" Type="http://schemas.openxmlformats.org/officeDocument/2006/relationships/hyperlink" Target="http://s44.radikal.ru/i106/0906/43/29a965ba1a09.png" TargetMode="External"/><Relationship Id="rId2" Type="http://schemas.openxmlformats.org/officeDocument/2006/relationships/hyperlink" Target="http://papus666.narod.ru/clipart/b/buter/buter99.png" TargetMode="External"/><Relationship Id="rId16" Type="http://schemas.openxmlformats.org/officeDocument/2006/relationships/hyperlink" Target="http://img-fotki.yandex.ru/get/6200/47407354.4e4/0_ba841_22436b53_orig.png" TargetMode="External"/><Relationship Id="rId20" Type="http://schemas.openxmlformats.org/officeDocument/2006/relationships/hyperlink" Target="http://proprazdniki.com/uploads/b62b558c59209a281599b459ca4e1a57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58191/47407354.4e5/0_ba917_a373c871_orig.png" TargetMode="External"/><Relationship Id="rId11" Type="http://schemas.openxmlformats.org/officeDocument/2006/relationships/hyperlink" Target="http://www.kartinkijane.ru/large/201412/76671.jpg" TargetMode="External"/><Relationship Id="rId5" Type="http://schemas.openxmlformats.org/officeDocument/2006/relationships/hyperlink" Target="http://www.renders-graphiques.fr/image/upload/normal/sandwich_-_fromage_-_tomates.png" TargetMode="External"/><Relationship Id="rId15" Type="http://schemas.openxmlformats.org/officeDocument/2006/relationships/hyperlink" Target="http://papus666.narod.ru/clipart/b/buter/buter22.png" TargetMode="External"/><Relationship Id="rId10" Type="http://schemas.openxmlformats.org/officeDocument/2006/relationships/hyperlink" Target="http://proffuriya.ru/uploads/posts/2015/3/prazdnichnye-buterbrody-dlja-loshadi_2.jpg" TargetMode="External"/><Relationship Id="rId19" Type="http://schemas.openxmlformats.org/officeDocument/2006/relationships/hyperlink" Target="http://bevcooks.com/wp-content/uploads/2012/02/buff12.jpg" TargetMode="External"/><Relationship Id="rId4" Type="http://schemas.openxmlformats.org/officeDocument/2006/relationships/hyperlink" Target="http://pngimg.com/upload/burger_sandwich_PNG4165.png" TargetMode="External"/><Relationship Id="rId9" Type="http://schemas.openxmlformats.org/officeDocument/2006/relationships/hyperlink" Target="http://s017.radikal.ru/i403/1111/66/0c3dc5f6cd36.png" TargetMode="External"/><Relationship Id="rId14" Type="http://schemas.openxmlformats.org/officeDocument/2006/relationships/hyperlink" Target="http://i034.radikal.ru/1004/5a/60bfe587b471.png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251520" y="267494"/>
            <a:ext cx="4248472" cy="1728192"/>
          </a:xfrm>
        </p:spPr>
        <p:txBody>
          <a:bodyPr>
            <a:prstTxWarp prst="textStop">
              <a:avLst/>
            </a:prstTxWarp>
            <a:normAutofit fontScale="90000"/>
          </a:bodyPr>
          <a:lstStyle/>
          <a:p>
            <a:r>
              <a:rPr lang="ru-RU" b="1" dirty="0" smtClean="0">
                <a:ln w="28575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 приготовления бутербродов. Канапе</a:t>
            </a:r>
            <a:endParaRPr lang="en-US" dirty="0" smtClean="0"/>
          </a:p>
        </p:txBody>
      </p:sp>
      <p:sp>
        <p:nvSpPr>
          <p:cNvPr id="6147" name="Subtitle 2"/>
          <p:cNvSpPr>
            <a:spLocks noGrp="1"/>
          </p:cNvSpPr>
          <p:nvPr>
            <p:ph type="subTitle" idx="4294967295"/>
          </p:nvPr>
        </p:nvSpPr>
        <p:spPr>
          <a:xfrm>
            <a:off x="6012160" y="2643758"/>
            <a:ext cx="3024336" cy="2232248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технологии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– ой категории</a:t>
            </a:r>
            <a:b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СОШ № 13 г. Азов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Семенец Ольга Ивановна</a:t>
            </a:r>
          </a:p>
          <a:p>
            <a:pPr marL="0" indent="0" algn="ctr" eaLnBrk="1" hangingPunct="1">
              <a:buFont typeface="Arial" charset="0"/>
              <a:buNone/>
            </a:pPr>
            <a:endParaRPr lang="en-US" sz="2800" dirty="0" smtClean="0"/>
          </a:p>
        </p:txBody>
      </p:sp>
      <p:pic>
        <p:nvPicPr>
          <p:cNvPr id="4" name="Picture 2" descr="http://papus666.narod.ru/clipart/b/buter/buter99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2067694"/>
            <a:ext cx="3586205" cy="230425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051050" y="206375"/>
            <a:ext cx="6635750" cy="85725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Бутерброд</a:t>
            </a:r>
            <a:endParaRPr lang="en-US" sz="3200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2051050" y="1200150"/>
            <a:ext cx="6635750" cy="339407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Бутерброд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 нем.) – хлеб с маслом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Основа бутерброда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хлеб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Дополнение к основе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сочетаемые по вкусу продукты, бутербродные смеси и масла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Бутерброды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используют как самостоятельное блюдо или в качестве закуски</a:t>
            </a:r>
            <a:endParaRPr lang="en-US" sz="20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4" descr="http://pngimg.com/upload/burger_sandwich_PNG4165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8104" y="3219822"/>
            <a:ext cx="2304256" cy="1736467"/>
          </a:xfrm>
          <a:prstGeom prst="rect">
            <a:avLst/>
          </a:prstGeom>
          <a:noFill/>
        </p:spPr>
      </p:pic>
      <p:pic>
        <p:nvPicPr>
          <p:cNvPr id="5" name="Picture 2" descr="http://foneyes.ru/img/picture/Nov/22/5b523ee557485a9e57938d174dd69e8e/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39752" y="3507854"/>
            <a:ext cx="2376264" cy="1353426"/>
          </a:xfrm>
          <a:prstGeom prst="rect">
            <a:avLst/>
          </a:prstGeom>
          <a:noFill/>
        </p:spPr>
      </p:pic>
      <p:pic>
        <p:nvPicPr>
          <p:cNvPr id="19462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Разнообразная форма бутербродов</a:t>
            </a:r>
            <a:endParaRPr lang="ru-RU" sz="3200" dirty="0">
              <a:solidFill>
                <a:srgbClr val="04862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круглая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квадратная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овальная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ромбовидная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треугольная</a:t>
            </a:r>
          </a:p>
          <a:p>
            <a:endParaRPr lang="ru-RU" dirty="0"/>
          </a:p>
        </p:txBody>
      </p:sp>
      <p:pic>
        <p:nvPicPr>
          <p:cNvPr id="4" name="Picture 2" descr="http://www.texturebase.ru/uploads/posts/2014-05/1399190658_urwq8odmilxjemz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4048" y="843557"/>
            <a:ext cx="3600400" cy="4200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www.kartinkijane.ru/large/201412/7667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99791" y="3194946"/>
            <a:ext cx="2096059" cy="1753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Виды бутербродов</a:t>
            </a:r>
            <a:endParaRPr lang="ru-RU" sz="3200" dirty="0">
              <a:solidFill>
                <a:srgbClr val="048626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419872" y="987574"/>
            <a:ext cx="3610744" cy="942752"/>
          </a:xfrm>
          <a:prstGeom prst="ellipse">
            <a:avLst/>
          </a:prstGeom>
          <a:solidFill>
            <a:srgbClr val="FFFF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Бутерброды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63688" y="2067694"/>
            <a:ext cx="2664296" cy="576064"/>
          </a:xfrm>
          <a:prstGeom prst="ellipse">
            <a:avLst/>
          </a:prstGeom>
          <a:solidFill>
            <a:srgbClr val="FFFF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Открытые</a:t>
            </a:r>
          </a:p>
        </p:txBody>
      </p:sp>
      <p:sp>
        <p:nvSpPr>
          <p:cNvPr id="6" name="Овал 5"/>
          <p:cNvSpPr/>
          <p:nvPr/>
        </p:nvSpPr>
        <p:spPr>
          <a:xfrm>
            <a:off x="5796136" y="2074540"/>
            <a:ext cx="3096344" cy="641226"/>
          </a:xfrm>
          <a:prstGeom prst="ellipse">
            <a:avLst/>
          </a:prstGeom>
          <a:solidFill>
            <a:srgbClr val="FFFF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Закрытые</a:t>
            </a:r>
            <a:endParaRPr lang="ru-RU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635896" y="3579862"/>
            <a:ext cx="3168352" cy="720080"/>
          </a:xfrm>
          <a:prstGeom prst="ellipse">
            <a:avLst/>
          </a:prstGeom>
          <a:solidFill>
            <a:srgbClr val="FFFF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Закусочные</a:t>
            </a:r>
            <a:endParaRPr lang="ru-RU" sz="20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>
            <a:stCxn id="4" idx="4"/>
            <a:endCxn id="7" idx="0"/>
          </p:cNvCxnSpPr>
          <p:nvPr/>
        </p:nvCxnSpPr>
        <p:spPr>
          <a:xfrm flipH="1">
            <a:off x="5220072" y="1930326"/>
            <a:ext cx="5172" cy="16495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4"/>
            <a:endCxn id="6" idx="2"/>
          </p:cNvCxnSpPr>
          <p:nvPr/>
        </p:nvCxnSpPr>
        <p:spPr>
          <a:xfrm>
            <a:off x="5225244" y="1930326"/>
            <a:ext cx="570892" cy="4648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4"/>
            <a:endCxn id="5" idx="6"/>
          </p:cNvCxnSpPr>
          <p:nvPr/>
        </p:nvCxnSpPr>
        <p:spPr>
          <a:xfrm flipH="1">
            <a:off x="4427984" y="1930326"/>
            <a:ext cx="797260" cy="425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http://s017.radikal.ru/i415/1111/54/5c68717adb8a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5696" y="2787774"/>
            <a:ext cx="1798320" cy="1179271"/>
          </a:xfrm>
          <a:prstGeom prst="rect">
            <a:avLst/>
          </a:prstGeom>
          <a:noFill/>
        </p:spPr>
      </p:pic>
      <p:pic>
        <p:nvPicPr>
          <p:cNvPr id="15" name="Picture 6" descr="http://s017.radikal.ru/i403/1111/66/0c3dc5f6cd3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64288" y="771550"/>
            <a:ext cx="1763688" cy="1224347"/>
          </a:xfrm>
          <a:prstGeom prst="rect">
            <a:avLst/>
          </a:prstGeom>
          <a:noFill/>
        </p:spPr>
      </p:pic>
      <p:pic>
        <p:nvPicPr>
          <p:cNvPr id="16" name="Picture 8" descr="http://proffuriya.ru/uploads/posts/2015/3/prazdnichnye-buterbrody-dlja-loshadi_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39744" y="2859782"/>
            <a:ext cx="2304256" cy="1789484"/>
          </a:xfrm>
          <a:prstGeom prst="ellipse">
            <a:avLst/>
          </a:prstGeom>
          <a:noFill/>
        </p:spPr>
      </p:pic>
      <p:pic>
        <p:nvPicPr>
          <p:cNvPr id="17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Открытые бутерброды </a:t>
            </a:r>
            <a:endParaRPr lang="ru-RU" sz="3200" dirty="0">
              <a:solidFill>
                <a:srgbClr val="04862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987575"/>
            <a:ext cx="6635080" cy="144016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простых открытых бутербродов используют 1 -2 вида продуктов; </a:t>
            </a:r>
            <a:endParaRPr lang="en-US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сложных: несколько видов продуктов.</a:t>
            </a:r>
          </a:p>
          <a:p>
            <a:endParaRPr lang="ru-RU" dirty="0"/>
          </a:p>
        </p:txBody>
      </p:sp>
      <p:pic>
        <p:nvPicPr>
          <p:cNvPr id="4" name="Picture 4" descr="http://pngimg.com/upload/burger_sandwich_PNG4105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2123728" y="2499742"/>
            <a:ext cx="2880320" cy="2353084"/>
          </a:xfrm>
          <a:prstGeom prst="rect">
            <a:avLst/>
          </a:prstGeom>
          <a:noFill/>
        </p:spPr>
      </p:pic>
      <p:pic>
        <p:nvPicPr>
          <p:cNvPr id="5" name="Picture 2" descr="http://i034.radikal.ru/1004/5a/60bfe587b47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08132" y="2139702"/>
            <a:ext cx="3768324" cy="222302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11760" y="4578682"/>
            <a:ext cx="1059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простые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85975" y="4578682"/>
            <a:ext cx="1166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сложные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8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Закрытые бутерброды -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сэндвич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987574"/>
            <a:ext cx="6635080" cy="3607049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Закрытые (сандвичи) Готовят из 2 половинок хлеба(булочки): на хлеб кладут продукты и закрывают вторым ломтиком хлеба (иногда корочки обрезают), - бывают однослойные, двухслойные, многослойные, - используют для похода, в дорогу, в школу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2" descr="http://www.renders-graphiques.fr/image/upload/normal/sandwich_-_fromage_-_tomates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87824" y="3291830"/>
            <a:ext cx="1919385" cy="1391555"/>
          </a:xfrm>
          <a:prstGeom prst="rect">
            <a:avLst/>
          </a:prstGeom>
          <a:noFill/>
        </p:spPr>
      </p:pic>
      <p:pic>
        <p:nvPicPr>
          <p:cNvPr id="5" name="Picture 4" descr="http://papus666.narod.ru/clipart/b/buter/buter2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0152" y="2787774"/>
            <a:ext cx="2448272" cy="2012219"/>
          </a:xfrm>
          <a:prstGeom prst="rect">
            <a:avLst/>
          </a:prstGeom>
          <a:noFill/>
        </p:spPr>
      </p:pic>
      <p:pic>
        <p:nvPicPr>
          <p:cNvPr id="6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Закрытые бутерброды -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гамбургер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987574"/>
            <a:ext cx="6635080" cy="3394472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Гамбургер — вид сэндвича, состоящий из рубленой жареной котлеты, подаваемой внутри разрезанной булки. В дополнение к мясу гамбургер может иметь большое количество разнообразных приправ, например: кетчуп и майонез, дольку кабачка, листья салата, маринованный огурец, сырой или жареный лук, помидор.</a:t>
            </a:r>
          </a:p>
          <a:p>
            <a:endParaRPr lang="ru-RU" sz="2000" dirty="0"/>
          </a:p>
        </p:txBody>
      </p:sp>
      <p:pic>
        <p:nvPicPr>
          <p:cNvPr id="4" name="Picture 8" descr="http://img-fotki.yandex.ru/get/6200/47407354.4e4/0_ba841_22436b53_orig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95736" y="3363838"/>
            <a:ext cx="3296732" cy="1458116"/>
          </a:xfrm>
          <a:prstGeom prst="rect">
            <a:avLst/>
          </a:prstGeom>
          <a:noFill/>
        </p:spPr>
      </p:pic>
      <p:pic>
        <p:nvPicPr>
          <p:cNvPr id="5" name="Picture 4" descr="http://i021.radikal.ru/0810/23/ba64cfd1f857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3307196"/>
            <a:ext cx="2376264" cy="1648115"/>
          </a:xfrm>
          <a:prstGeom prst="rect">
            <a:avLst/>
          </a:prstGeom>
          <a:noFill/>
        </p:spPr>
      </p:pic>
      <p:pic>
        <p:nvPicPr>
          <p:cNvPr id="6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Закрытые бутерброды -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Хот-дог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987574"/>
            <a:ext cx="6635080" cy="3607049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Хот-дог — сандвич с сосиской или колбаской. Обычно содержит соус, чаще всего кетчуп и/или горчицу. Также может содержать овощи (свежие, маринованные или жареные), зелень, сыр или бекон.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4" descr="http://ilikenews.com/sites/default/files/field/image/77925cfd3d9f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59832" y="2270302"/>
            <a:ext cx="5184576" cy="2753282"/>
          </a:xfrm>
          <a:prstGeom prst="rect">
            <a:avLst/>
          </a:prstGeom>
          <a:noFill/>
        </p:spPr>
      </p:pic>
      <p:pic>
        <p:nvPicPr>
          <p:cNvPr id="5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Закрытые бутерброды -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рулет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843559"/>
            <a:ext cx="6635080" cy="1944216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приготовления бутербродов-рулетов хорошо использовать свежий черный или белый хлеб, который легко сгибается и не ломается, если его сворачивать.  Смазывают бутерброды-рулеты различными масляными смесями и паштетами.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2" descr="http://bevcooks.com/wp-content/uploads/2012/02/buff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98792" y="2715766"/>
            <a:ext cx="3184968" cy="2329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proprazdniki.com/uploads/b62b558c59209a281599b459ca4e1a5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20072" y="2787774"/>
            <a:ext cx="3928436" cy="2209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Закусочные бутерброды -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канапе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915567"/>
            <a:ext cx="6635080" cy="216024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Канапе - это маленькие бутерброды толщиной 0,5-0,8 см, шириной или диаметром 3-4 см, приготовленные на любом хлебе или печенье. По форме они могут быть треугольные, четырехугольные, круглые, квадратные, ромбовидные и др. Обычно канапе насаживают на шпажки.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4" name="Picture 8" descr="http://proffuriya.ru/uploads/posts/2015/3/prazdnichnye-buterbrody-dlja-loshadi_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84144" y="3075806"/>
            <a:ext cx="2694268" cy="206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2" descr="http://cafepremiera.ru/kafe-premera-kanape-govyadina-s-syrom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64088" y="2859783"/>
            <a:ext cx="3032478" cy="2283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Закусочные бутерброды -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тарталетки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131591"/>
            <a:ext cx="6635080" cy="1872208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Тарталетка— небольшая (до 10 см) корзинка из пресного теста, используемая для оформления различных закусок— мясных, рыбных и овощных салатов, икры и т. д. Тарталетки могут использоваться для самых различных по вкусу блюд — сладких, солёных, острых и т. д.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2" descr="https://afisha.yuga.ru/media/7b/36/tartar__yclq0qh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760" y="3075806"/>
            <a:ext cx="2756926" cy="206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http://forum.nanya.ru/uploads/post-17396-116327654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8126" y="3075806"/>
            <a:ext cx="2813188" cy="206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Особенности  приготовления бутербродов следующие:</a:t>
            </a:r>
            <a:endParaRPr lang="ru-RU" sz="3200" dirty="0">
              <a:solidFill>
                <a:srgbClr val="04862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Хлеб, батон нарезают тонкими ломтиками (для открытых бутербродов -1 - 1,5 см; 0,5 - 1 см – для закрытых бутербродов).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Хлеб можно слегка обжарить с обеих сторон до золотистой корочки;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Сверху наносится слой сливочного масла, масляные смеси и другие наполнители, затем кладутся продукты, салаты, фрукты и др.;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Сливочное масло предварительно хранят в теплом помещении или взбивают;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http://img-fotki.yandex.ru/get/29/47407354.4e5/0_ba902_9aedc8a0_orig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1835696" y="4371950"/>
            <a:ext cx="1158747" cy="627534"/>
          </a:xfrm>
          <a:prstGeom prst="rect">
            <a:avLst/>
          </a:prstGeom>
          <a:noFill/>
        </p:spPr>
      </p:pic>
      <p:pic>
        <p:nvPicPr>
          <p:cNvPr id="5" name="Picture 4" descr="http://s007.radikal.ru/i301/1111/ab/84fe9081233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52320" y="3651870"/>
            <a:ext cx="1584176" cy="1330365"/>
          </a:xfrm>
          <a:prstGeom prst="rect">
            <a:avLst/>
          </a:prstGeom>
          <a:noFill/>
        </p:spPr>
      </p:pic>
      <p:pic>
        <p:nvPicPr>
          <p:cNvPr id="6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339502"/>
            <a:ext cx="6635080" cy="3394472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С жирными продуктами (мясом, рыбой, яйцами, творогом) готовят калорийные бутерброды;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Готовят бутерброды непосредственно перед подачей, укладывают на блюдо и красиво украшают;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Бутерброды должны быть сочные, обильно покрытые различными продуктами;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8. Чтобы  бутерброды не сохли, их накрывают смоченным в холодной воде полотенцем, затем целлофаном и ставят в холодильник.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приготовления бутербродов  можно использовать хлеб, печенье, кекс и бисквит.</a:t>
            </a:r>
          </a:p>
          <a:p>
            <a:endParaRPr lang="ru-RU" dirty="0"/>
          </a:p>
        </p:txBody>
      </p:sp>
      <p:pic>
        <p:nvPicPr>
          <p:cNvPr id="4" name="Picture 2" descr="http://clipartmania.ru/uploads/gallery/main/331/sandwich-9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46881" y="843558"/>
            <a:ext cx="1597119" cy="1170864"/>
          </a:xfrm>
          <a:prstGeom prst="rect">
            <a:avLst/>
          </a:prstGeom>
          <a:noFill/>
        </p:spPr>
      </p:pic>
      <p:pic>
        <p:nvPicPr>
          <p:cNvPr id="5" name="Picture 4" descr="http://clipartmania.ru/uploads/gallery/comthumb/331/sandwich-24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332081" y="3771071"/>
            <a:ext cx="1776423" cy="1104935"/>
          </a:xfrm>
          <a:prstGeom prst="rect">
            <a:avLst/>
          </a:prstGeom>
          <a:noFill/>
        </p:spPr>
      </p:pic>
      <p:pic>
        <p:nvPicPr>
          <p:cNvPr id="6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Требования к качеству готовых бутербродов</a:t>
            </a:r>
            <a:endParaRPr lang="ru-RU" sz="3200" dirty="0">
              <a:solidFill>
                <a:srgbClr val="04862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Бутерброды должны быть приготовлены непосредственно перед употреблением.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Продукты, входящие в состав бутерброда, должны быть свежими.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Ломтики хлеба не должны быть слишком толстыми или тонкими.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Хлеб должен быть полностью покрыт продуктами.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Бутерброды должны иметь вкус, цвет и запах, свойственные используемым продуктам.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хранения бутербродов в холодильнике при температуре 4-8 С - 3 часа.</a:t>
            </a:r>
          </a:p>
          <a:p>
            <a:endParaRPr lang="ru-RU" dirty="0"/>
          </a:p>
        </p:txBody>
      </p:sp>
      <p:pic>
        <p:nvPicPr>
          <p:cNvPr id="4" name="Picture 2" descr="http://www.picshare.ru/uploads/140505/nPjK5e4nsw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20272" y="1059582"/>
            <a:ext cx="1994731" cy="881784"/>
          </a:xfrm>
          <a:prstGeom prst="rect">
            <a:avLst/>
          </a:prstGeom>
          <a:noFill/>
        </p:spPr>
      </p:pic>
      <p:pic>
        <p:nvPicPr>
          <p:cNvPr id="5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2123728" y="699542"/>
          <a:ext cx="6840760" cy="4210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380"/>
                <a:gridCol w="3420380"/>
              </a:tblGrid>
              <a:tr h="338649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kern="12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Ветчина на шпажках</a:t>
                      </a:r>
                      <a:endParaRPr lang="ru-RU" sz="2000" b="1" i="0" kern="1200" dirty="0">
                        <a:solidFill>
                          <a:srgbClr val="FFFF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kern="12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Канапе из фруктов</a:t>
                      </a:r>
                      <a:endParaRPr lang="ru-RU" sz="2000" b="1" i="0" kern="1200" dirty="0">
                        <a:solidFill>
                          <a:srgbClr val="FFFF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4759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2338576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Ингредиенты: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Хлеб бородинский 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Помидоры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черри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Ветчина 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Сыр твердый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Сыр плавленый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Ингредиенты:</a:t>
                      </a:r>
                      <a:endParaRPr lang="ru-RU" sz="2000" dirty="0" smtClean="0"/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Консервированный ананас,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Банан,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Персик</a:t>
                      </a:r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(яблоко)</a:t>
                      </a: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79712" y="123478"/>
            <a:ext cx="6635080" cy="85725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Практическая работа  </a:t>
            </a:r>
            <a:r>
              <a:rPr lang="ru-RU" sz="3200" dirty="0" smtClean="0">
                <a:solidFill>
                  <a:srgbClr val="048626"/>
                </a:solidFill>
              </a:rPr>
              <a:t/>
            </a:r>
            <a:br>
              <a:rPr lang="ru-RU" sz="3200" dirty="0" smtClean="0">
                <a:solidFill>
                  <a:srgbClr val="048626"/>
                </a:solidFill>
              </a:rPr>
            </a:br>
            <a:endParaRPr lang="ru-RU" sz="3200" dirty="0">
              <a:solidFill>
                <a:srgbClr val="048626"/>
              </a:solidFill>
            </a:endParaRPr>
          </a:p>
        </p:txBody>
      </p:sp>
      <p:pic>
        <p:nvPicPr>
          <p:cNvPr id="6" name="Picture 2" descr="Ветчина на шпажках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15816" y="1131590"/>
            <a:ext cx="1944216" cy="1362370"/>
          </a:xfrm>
          <a:prstGeom prst="ellipse">
            <a:avLst/>
          </a:prstGeom>
          <a:noFill/>
        </p:spPr>
      </p:pic>
      <p:pic>
        <p:nvPicPr>
          <p:cNvPr id="7" name="Picture 6" descr="Канапе с ананасом и персиком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44208" y="1149713"/>
            <a:ext cx="1804092" cy="1350029"/>
          </a:xfrm>
          <a:prstGeom prst="ellipse">
            <a:avLst/>
          </a:prstGeom>
          <a:noFill/>
        </p:spPr>
      </p:pic>
      <p:pic>
        <p:nvPicPr>
          <p:cNvPr id="8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69368" y="51470"/>
          <a:ext cx="6851104" cy="506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5552"/>
                <a:gridCol w="3425552"/>
              </a:tblGrid>
              <a:tr h="2811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 приготовить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«Ветчина на шпажках»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 приготовить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«Канапе из фруктов»</a:t>
                      </a:r>
                    </a:p>
                    <a:p>
                      <a:pPr algn="ctr"/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441269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Хлеб и сыр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нарезаем 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Одинаковыми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форме кубиками.</a:t>
                      </a: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Кольца ананаса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разрезаем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пополам.</a:t>
                      </a:r>
                      <a:endParaRPr lang="ru-RU" sz="20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441269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Помидоры </a:t>
                      </a:r>
                      <a:r>
                        <a:rPr lang="ru-RU" sz="2000" b="1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черри</a:t>
                      </a:r>
                      <a:endParaRPr lang="ru-RU" sz="2000" b="1" i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режем на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половинки.</a:t>
                      </a: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Бананы режем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кружочки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толщиной 1 см.</a:t>
                      </a:r>
                      <a:endParaRPr lang="ru-RU" sz="20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360358">
                <a:tc>
                  <a:txBody>
                    <a:bodyPr/>
                    <a:lstStyle/>
                    <a:p>
                      <a:endParaRPr lang="ru-RU" sz="1600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16" descr="http://zinge.ru/files/uploads/images/dom/pb19188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95936" y="915567"/>
            <a:ext cx="1368152" cy="870642"/>
          </a:xfrm>
          <a:prstGeom prst="rect">
            <a:avLst/>
          </a:prstGeom>
          <a:noFill/>
        </p:spPr>
      </p:pic>
      <p:pic>
        <p:nvPicPr>
          <p:cNvPr id="6" name="Picture 4" descr="http://img.povar.ru/uploads/ac/ec/86/e7/vetchina_na_shpajkah-19348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06066" y="2355726"/>
            <a:ext cx="1258022" cy="994715"/>
          </a:xfrm>
          <a:prstGeom prst="rect">
            <a:avLst/>
          </a:prstGeom>
          <a:noFill/>
        </p:spPr>
      </p:pic>
      <p:pic>
        <p:nvPicPr>
          <p:cNvPr id="8" name="Picture 14" descr="http://ifs.cook-time.com/preview/img03/3484.jpg"/>
          <p:cNvPicPr>
            <a:picLocks noChangeAspect="1" noChangeArrowheads="1"/>
          </p:cNvPicPr>
          <p:nvPr/>
        </p:nvPicPr>
        <p:blipFill>
          <a:blip r:embed="rId4" cstate="email"/>
          <a:srcRect r="-2878"/>
          <a:stretch>
            <a:fillRect/>
          </a:stretch>
        </p:blipFill>
        <p:spPr bwMode="auto">
          <a:xfrm>
            <a:off x="7308304" y="915566"/>
            <a:ext cx="1560174" cy="720080"/>
          </a:xfrm>
          <a:prstGeom prst="rect">
            <a:avLst/>
          </a:prstGeom>
          <a:noFill/>
        </p:spPr>
      </p:pic>
      <p:pic>
        <p:nvPicPr>
          <p:cNvPr id="9" name="Picture 8" descr="http://stat8.blog.ru/lr/0a1ba68bae82a565a72faaf21d7db41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380016" y="2283718"/>
            <a:ext cx="1390875" cy="1044227"/>
          </a:xfrm>
          <a:prstGeom prst="rect">
            <a:avLst/>
          </a:prstGeom>
          <a:noFill/>
        </p:spPr>
      </p:pic>
      <p:pic>
        <p:nvPicPr>
          <p:cNvPr id="11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79712" y="195486"/>
          <a:ext cx="7056784" cy="482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728"/>
                <a:gridCol w="3590056"/>
              </a:tblGrid>
              <a:tr h="1368152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Ветчину также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нарезаем 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одинаковыми 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кубиками.</a:t>
                      </a: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Вырезаем из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персиков (яблок)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кружочки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толщиной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тоже 1 см.</a:t>
                      </a:r>
                      <a:endParaRPr lang="ru-RU" sz="20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368152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шпажки надеваем сначала половинку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помидорки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затем — кубики сыра и ветчины, а за ними — кубик хлеба с намазанным сверху плавленым сыром. 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Банан кладем на персик. На шпажку накалываем половину кольца ананаса и втыкаем шпажку в банан.</a:t>
                      </a:r>
                      <a:endParaRPr lang="ru-RU" sz="20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9840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http://img.povar.ru/uploads/46/e7/41/61/vetchina_na_shpajkah-19348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03848" y="4083918"/>
            <a:ext cx="1333516" cy="934435"/>
          </a:xfrm>
          <a:prstGeom prst="ellipse">
            <a:avLst/>
          </a:prstGeom>
          <a:noFill/>
        </p:spPr>
      </p:pic>
      <p:pic>
        <p:nvPicPr>
          <p:cNvPr id="6" name="Picture 6" descr="Канапе с ананасом и персиком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32240" y="4065794"/>
            <a:ext cx="1231272" cy="921379"/>
          </a:xfrm>
          <a:prstGeom prst="ellipse">
            <a:avLst/>
          </a:prstGeom>
          <a:noFill/>
        </p:spPr>
      </p:pic>
      <p:pic>
        <p:nvPicPr>
          <p:cNvPr id="7" name="Picture 6" descr="http://img.povar.ru/uploads/88/f8/ea/d4/vetchina_na_shpajkah-19348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16458" y="267494"/>
            <a:ext cx="1319637" cy="864096"/>
          </a:xfrm>
          <a:prstGeom prst="rect">
            <a:avLst/>
          </a:prstGeom>
          <a:noFill/>
        </p:spPr>
      </p:pic>
      <p:pic>
        <p:nvPicPr>
          <p:cNvPr id="8" name="Picture 10" descr="https://im3-tub-ru.yandex.net/i?id=2ae9048c5d290587fa77babe6ae257cc&amp;n=33&amp;h=215&amp;w=28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96336" y="267494"/>
            <a:ext cx="1368151" cy="1022354"/>
          </a:xfrm>
          <a:prstGeom prst="rect">
            <a:avLst/>
          </a:prstGeom>
          <a:noFill/>
        </p:spPr>
      </p:pic>
      <p:pic>
        <p:nvPicPr>
          <p:cNvPr id="9" name="Picture 6" descr="http://scn.su/wp-content/uploads/2015/10/63302702-300x99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39502"/>
            <a:ext cx="1465204" cy="4835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051050" y="206375"/>
            <a:ext cx="6635750" cy="857250"/>
          </a:xfrm>
        </p:spPr>
        <p:txBody>
          <a:bodyPr/>
          <a:lstStyle/>
          <a:p>
            <a:pPr algn="l"/>
            <a:r>
              <a:rPr lang="ru-RU" sz="3200" b="1" dirty="0" smtClean="0">
                <a:solidFill>
                  <a:srgbClr val="048626"/>
                </a:solidFill>
                <a:latin typeface="Times New Roman" pitchFamily="18" charset="0"/>
                <a:cs typeface="Times New Roman" pitchFamily="18" charset="0"/>
              </a:rPr>
              <a:t>Используемые активные ссылки</a:t>
            </a:r>
            <a:endParaRPr lang="en-US" sz="3200" dirty="0" smtClean="0">
              <a:solidFill>
                <a:srgbClr val="048626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1835696" y="843558"/>
            <a:ext cx="6851104" cy="403244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3"/>
              </a:rPr>
              <a:t>http://papus666.narod.ru/clipart/b/buter/buter99.png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4"/>
              </a:rPr>
              <a:t>http://foneyes.ru/img/picture/Nov/22/5b523ee557485a9e57938d174dd69e8e/6.jpg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5"/>
              </a:rPr>
              <a:t>http://pngimg.com/upload/burger_sandwich_PNG4165.png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6"/>
              </a:rPr>
              <a:t>http://www.renders-graphiques.fr/image/upload/normal/sandwich_-_fromage_-_tomates.png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7"/>
              </a:rPr>
              <a:t>http://img-fotki.yandex.ru/get/58191/47407354.4e5/0_ba917_a373c871_orig.png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8"/>
              </a:rPr>
              <a:t>http://www.texturebase.ru/uploads/posts/2014-05/1399190658_urwq8odmilxjemz.jpg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9"/>
              </a:rPr>
              <a:t>http://s017.radikal.ru/i415/1111/54/5c68717adb8a.png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0"/>
              </a:rPr>
              <a:t>http://s017.radikal.ru/i403/1111/66/0c3dc5f6cd36.png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1"/>
              </a:rPr>
              <a:t>http://proffuriya.ru/uploads/posts/2015/3/prazdnichnye-buterbrody-dlja-loshadi_2.jpg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2"/>
              </a:rPr>
              <a:t>http://www.kartinkijane.ru/large/201412/76671.jpg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3"/>
              </a:rPr>
              <a:t>http://s.vtambove.ru/photos/0/0/23/50fcbed42885c_normal.jpg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4"/>
              </a:rPr>
              <a:t>http://pngimg.com/upload/burger_sandwich_PNG4105.png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5"/>
              </a:rPr>
              <a:t>http://i034.radikal.ru/1004/5a/60bfe587b471.png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6"/>
              </a:rPr>
              <a:t>http://www.renders-graphiques.fr/image/upload/normal/sandwich_-_fromage_-_tomates.png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6"/>
              </a:rPr>
              <a:t>http://papus666.narod.ru/clipart/b/buter/buter22.png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7"/>
              </a:rPr>
              <a:t>http://img-fotki.yandex.ru/get/6200/47407354.4e4/0_ba841_22436b53_orig.png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8"/>
              </a:rPr>
              <a:t>http://s44.radikal.ru/i106/0906/43/29a965ba1a09.png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9"/>
              </a:rPr>
              <a:t>http://i021.radikal.ru/0810/23/ba64cfd1f857.png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20"/>
              </a:rPr>
              <a:t>http://bevcooks.com/wp-content/uploads/2012/02/buff12.jpg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21"/>
              </a:rPr>
              <a:t>http://proprazdniki.com/uploads/b62b558c59209a281599b459ca4e1a57.jpg</a:t>
            </a:r>
            <a:endParaRPr lang="en-US" sz="11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95486"/>
            <a:ext cx="6635080" cy="4399137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2"/>
              </a:rPr>
              <a:t>http://papus666.narod.ru/clipart/b/buter/buter99.png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3"/>
              </a:rPr>
              <a:t>http://foneyes.ru/img/picture/Nov/22/5b523ee557485a9e57938d174dd69e8e/6.jpg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4"/>
              </a:rPr>
              <a:t>http://pngimg.com/upload/burger_sandwich_PNG4165.png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5"/>
              </a:rPr>
              <a:t>http://www.renders-graphiques.fr/image/upload/normal/sandwich_-_fromage_-_tomates.png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6"/>
              </a:rPr>
              <a:t>http://img-fotki.yandex.ru/get/58191/47407354.4e5/0_ba917_a373c871_orig.png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7"/>
              </a:rPr>
              <a:t>http://www.texturebase.ru/uploads/posts/2014-05/1399190658_urwq8odmilxjemz.jpg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8"/>
              </a:rPr>
              <a:t>http://s017.radikal.ru/i415/1111/54/5c68717adb8a.png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9"/>
              </a:rPr>
              <a:t>http://s017.radikal.ru/i403/1111/66/0c3dc5f6cd36.png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0"/>
              </a:rPr>
              <a:t>http://proffuriya.ru/uploads/posts/2015/3/prazdnichnye-buterbrody-dlja-loshadi_2.jpg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1"/>
              </a:rPr>
              <a:t>http://www.kartinkijane.ru/large/201412/76671.jpg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2"/>
              </a:rPr>
              <a:t>http://s.vtambove.ru/photos/0/0/23/50fcbed42885c_normal.jpg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3"/>
              </a:rPr>
              <a:t>http://pngimg.com/upload/burger_sandwich_PNG4105.png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4"/>
              </a:rPr>
              <a:t>http://i034.radikal.ru/1004/5a/60bfe587b471.png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5"/>
              </a:rPr>
              <a:t>http://www.renders-graphiques.fr/image/upload/normal/sandwich_-_fromage_-_tomates.png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5"/>
              </a:rPr>
              <a:t>http://papus666.narod.ru/clipart/b/buter/buter22.png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6"/>
              </a:rPr>
              <a:t>http://img-fotki.yandex.ru/get/6200/47407354.4e4/0_ba841_22436b53_orig.png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7"/>
              </a:rPr>
              <a:t>http://s44.radikal.ru/i106/0906/43/29a965ba1a09.png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8"/>
              </a:rPr>
              <a:t>http://i021.radikal.ru/0810/23/ba64cfd1f857.png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19"/>
              </a:rPr>
              <a:t>http://bevcooks.com/wp-content/uploads/2012/02/buff12.jpg</a:t>
            </a:r>
            <a:endParaRPr lang="ru-RU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20"/>
              </a:rPr>
              <a:t>http://proprazdniki.com/uploads/b62b558c59209a281599b459ca4e1a57.jpg</a:t>
            </a:r>
            <a:endParaRPr lang="en-US" sz="1100" b="1" dirty="0" smtClean="0"/>
          </a:p>
          <a:p>
            <a:pPr>
              <a:buFont typeface="Arial" pitchFamily="34" charset="0"/>
              <a:buChar char="•"/>
            </a:pPr>
            <a:r>
              <a:rPr lang="en-US" sz="1100" b="1" dirty="0" smtClean="0">
                <a:hlinkClick r:id="rId21"/>
              </a:rPr>
              <a:t>http://scn.su/wp-content/uploads/2015/10/63302702-300x99.gif</a:t>
            </a:r>
            <a:endParaRPr lang="en-US" sz="1100" b="1" dirty="0" smtClean="0"/>
          </a:p>
          <a:p>
            <a:pPr>
              <a:buFont typeface="Arial" pitchFamily="34" charset="0"/>
              <a:buChar char="•"/>
            </a:pPr>
            <a:endParaRPr lang="ru-RU" sz="1100" dirty="0"/>
          </a:p>
        </p:txBody>
      </p:sp>
    </p:spTree>
  </p:cSld>
  <p:clrMapOvr>
    <a:masterClrMapping/>
  </p:clrMapOvr>
  <p:transition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68313" y="621283"/>
            <a:ext cx="7488237" cy="4326731"/>
          </a:xfrm>
        </p:spPr>
        <p:txBody>
          <a:bodyPr/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  <a:b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b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-office200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201-office2003</Template>
  <TotalTime>114</TotalTime>
  <Words>678</Words>
  <Application>Microsoft Office PowerPoint</Application>
  <PresentationFormat>Экран (16:9)</PresentationFormat>
  <Paragraphs>137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201-office2003</vt:lpstr>
      <vt:lpstr>Технология приготовления бутербродов. Канапе</vt:lpstr>
      <vt:lpstr>Бутерброд</vt:lpstr>
      <vt:lpstr>Разнообразная форма бутербродов</vt:lpstr>
      <vt:lpstr>Виды бутербродов</vt:lpstr>
      <vt:lpstr>Открытые бутерброды </vt:lpstr>
      <vt:lpstr>Закрытые бутерброды -  сэндвич</vt:lpstr>
      <vt:lpstr>Закрытые бутерброды - гамбургер</vt:lpstr>
      <vt:lpstr>Закрытые бутерброды - Хот-дог</vt:lpstr>
      <vt:lpstr>Закрытые бутерброды - рулет</vt:lpstr>
      <vt:lpstr>Закусочные бутерброды - канапе</vt:lpstr>
      <vt:lpstr>Закусочные бутерброды - тарталетки</vt:lpstr>
      <vt:lpstr>Особенности  приготовления бутербродов следующие:</vt:lpstr>
      <vt:lpstr>Слайд 13</vt:lpstr>
      <vt:lpstr>Требования к качеству готовых бутербродов</vt:lpstr>
      <vt:lpstr>Практическая работа   </vt:lpstr>
      <vt:lpstr>Слайд 16</vt:lpstr>
      <vt:lpstr>Слайд 17</vt:lpstr>
      <vt:lpstr>Используемые активные ссылки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приготовления бутербродов</dc:title>
  <dc:creator>1111</dc:creator>
  <cp:lastModifiedBy>ОЛЕГ</cp:lastModifiedBy>
  <cp:revision>14</cp:revision>
  <dcterms:created xsi:type="dcterms:W3CDTF">2016-03-19T14:31:23Z</dcterms:created>
  <dcterms:modified xsi:type="dcterms:W3CDTF">2016-03-20T14:48:42Z</dcterms:modified>
</cp:coreProperties>
</file>