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5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9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088529-4EBA-44CA-9575-18512ACE15DE}" type="datetimeFigureOut">
              <a:rPr lang="ru-RU" smtClean="0"/>
              <a:t>30.09.2015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D8C31D-7AD1-4474-8C25-B22B979084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46981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222085-0A8B-490B-9876-BECA3516B95E}" type="datetimeFigureOut">
              <a:rPr lang="ru-RU" smtClean="0"/>
              <a:t>30.09.2015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B0CB6A-9677-4658-90E0-B453D0A712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831644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535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70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8B7A-E6F3-4DEA-A011-F9A650BCB6EF}" type="datetime1">
              <a:rPr lang="ru-RU" smtClean="0"/>
              <a:t>30.09.2015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7DED7-C9B0-4B58-A5EE-7A31698DA753}" type="datetime1">
              <a:rPr lang="ru-RU" smtClean="0"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55E9-D70D-4997-9FDF-332B9D7AD466}" type="datetime1">
              <a:rPr lang="ru-RU" smtClean="0"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8554-762F-4B68-998F-4912EA6EE1DC}" type="datetime1">
              <a:rPr lang="ru-RU" smtClean="0"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4D862-8814-4C5E-BF0D-4B89450C4727}" type="datetime1">
              <a:rPr lang="ru-RU" smtClean="0"/>
              <a:t>30.09.2015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ECCAA-4671-45E1-83B6-2AC5290C18F5}" type="datetime1">
              <a:rPr lang="ru-RU" smtClean="0"/>
              <a:t>30.09.2015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BE7D-2C3D-4371-814D-622CF46C2D32}" type="datetime1">
              <a:rPr lang="ru-RU" smtClean="0"/>
              <a:t>30.09.2015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8729-983E-4EC3-9F03-D4F79520F351}" type="datetime1">
              <a:rPr lang="ru-RU" smtClean="0"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9B74F-7221-4D65-9165-A7E3AC6F65A9}" type="datetime1">
              <a:rPr lang="ru-RU" smtClean="0"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E721-2B34-4E3F-96FE-B69D52B2E44C}" type="datetime1">
              <a:rPr lang="ru-RU" smtClean="0"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E0FCD-D689-45A1-9DB6-08DB512063FD}" type="datetime1">
              <a:rPr lang="ru-RU" smtClean="0"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955DD3C-7555-400B-9E33-259A5D444DFA}" type="datetime1">
              <a:rPr lang="ru-RU" smtClean="0"/>
              <a:t>30.09.2015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rea.ac.ru/d1/metodika/Indexmet.htm" TargetMode="External"/><Relationship Id="rId7" Type="http://schemas.openxmlformats.org/officeDocument/2006/relationships/hyperlink" Target="http://kpolyakov.spb.ru/school/ege.htm" TargetMode="External"/><Relationship Id="rId2" Type="http://schemas.openxmlformats.org/officeDocument/2006/relationships/hyperlink" Target="&#1075;http:/electrik.info/main/fakty/229-buleva-algebra-chast-1-nemnogo-istorii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h861.ru/2-school/3-11-ikt/ikt/urok/logica/2.html" TargetMode="External"/><Relationship Id="rId5" Type="http://schemas.openxmlformats.org/officeDocument/2006/relationships/hyperlink" Target="http://ru.wikipedia.org/%D0%9B%D0%BE%D0%B3%D0%B8%D0%BA%D00" TargetMode="External"/><Relationship Id="rId4" Type="http://schemas.openxmlformats.org/officeDocument/2006/relationships/hyperlink" Target="http://alglib.sources.ru/articles/logic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1960" y="3933056"/>
            <a:ext cx="4456584" cy="203224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информатики</a:t>
            </a:r>
          </a:p>
          <a:p>
            <a:pPr algn="l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Нижнечекурская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сош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l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Дрожжановского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</a:t>
            </a:r>
          </a:p>
          <a:p>
            <a:pPr algn="l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Татарстан</a:t>
            </a:r>
          </a:p>
          <a:p>
            <a:pPr algn="l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Хафизов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Фаиз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Абдуллазянович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Логика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59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323528" y="188640"/>
            <a:ext cx="8424936" cy="6048672"/>
          </a:xfrm>
        </p:spPr>
        <p:txBody>
          <a:bodyPr anchor="ctr">
            <a:noAutofit/>
          </a:bodyPr>
          <a:lstStyle/>
          <a:p>
            <a:pPr marL="0" indent="355600" algn="ctr">
              <a:buNone/>
            </a:pPr>
            <a:r>
              <a:rPr lang="ru-RU" sz="4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Логика</a:t>
            </a:r>
          </a:p>
          <a:p>
            <a:pPr marL="0" indent="355600" algn="just"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(др.-греч.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λογική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«наука о правильном мышлении», «искусство рассуждения» от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λόγος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«речь», «рассуждение», «мысль») — раздел философии,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нормативная наука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формах, методах и законах интеллектуальной познавательной деятельности, формализуемых с помощью логического языка.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наука, изучает методы достижения истины в процессе познания опосредованным путём, не из чувственного опыта, а из знаний, полученных ранее, поэтому её также можно определить как науку о способах получения выводного знания.</a:t>
            </a: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50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логики</a:t>
            </a:r>
            <a:endParaRPr lang="ru-RU" sz="48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/>
              <a:t>Одна из главных задач логики — определить, как прийти к выводу из предпосылок (правильное рассуждение) и получить истинное знание о предмете размышления, чтобы глубже разобраться в нюансах изучаемого предмета мысли и его соотношениях с другими аспектами рассматриваемого явления.</a:t>
            </a:r>
          </a:p>
        </p:txBody>
      </p:sp>
    </p:spTree>
    <p:extLst>
      <p:ext uri="{BB962C8B-B14F-4D97-AF65-F5344CB8AC3E}">
        <p14:creationId xmlns:p14="http://schemas.microsoft.com/office/powerpoint/2010/main" val="29081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Современная логика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 anchor="t">
            <a:no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 XIX — начале XX веков были заложены основы т. н. математической, или символической, логики. Её суть заключается в том, что для обнаружения истинностного значения выражений естественного языка можно применять математические методы. Именно использование символической логики отличает современную логическую науку от традиционной.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Огромный вклад в развитие символической логики внесли такие учёные, как Дж. Буль, О. де Морган, Г. Фреге, Ч. Пирс и др. </a:t>
            </a:r>
          </a:p>
        </p:txBody>
      </p:sp>
    </p:spTree>
    <p:extLst>
      <p:ext uri="{BB962C8B-B14F-4D97-AF65-F5344CB8AC3E}">
        <p14:creationId xmlns:p14="http://schemas.microsoft.com/office/powerpoint/2010/main" val="61519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Алгебра логики 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математической логики, в котором изучаются логические операции над </a:t>
            </a:r>
            <a:r>
              <a:rPr lang="ru-RU" sz="24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высказываниями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Чаще всего предполагается, что высказывания могут быть только истинными или ложными, то есть используется так называемая бинарная или двоичная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логика.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Высказывания строятся над множеством 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{B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¬,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/\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0, 1},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 — непустое множество, над элементами которого определены три операции: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2274838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108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</a:t>
            </a:r>
            <a:endParaRPr lang="ru-RU" sz="48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914400" y="1198240"/>
            <a:ext cx="7772400" cy="4895056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¬ - отрицание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(унарная операция),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/\ -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конъюнкция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(бинарная),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дизъюнкция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(бинарная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логический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ноль 0 и логическая единица 1 — константы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Простейший и наиболее широко применяемый пример такой алгебраической системы строится 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пользованием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множества B, состоящего всего из двух элементов:</a:t>
            </a:r>
          </a:p>
          <a:p>
            <a:pPr marL="0" indent="0">
              <a:buNone/>
            </a:pPr>
            <a:r>
              <a:rPr lang="ru-RU" dirty="0"/>
              <a:t>B = { Ложь, Истина }</a:t>
            </a:r>
          </a:p>
          <a:p>
            <a:pPr marL="0" indent="0">
              <a:buNone/>
            </a:pPr>
            <a:r>
              <a:rPr lang="ru-RU" dirty="0"/>
              <a:t>Как правило, в математических выражениях Ложь отождествляется с логическим нулём, а Истина — с логической </a:t>
            </a:r>
            <a:r>
              <a:rPr lang="ru-RU" dirty="0" smtClean="0"/>
              <a:t>единицей</a:t>
            </a:r>
            <a:r>
              <a:rPr lang="en-US" dirty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096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914400" y="1050994"/>
            <a:ext cx="7772400" cy="511430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перации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отрицания (НЕ), конъюнкции (И) и дизъюнкции (ИЛИ) определяются в привычном нам понимании.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эквавалетность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(«тогда и только тогда, когда»),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импликация 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(«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»),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￼  - сложение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модулю два  («исключающее или»),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штрих Шеффера,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стрелка Пирса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и другие.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Логика высказываний послужила основным математическим инструментом при создании компьютеров. Она легко преобразуется в битовую логику: истинность высказывания обозначается одним битом (0 — ЛОЖЬ, 1 — ИСТИНА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400" dirty="0" smtClean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1269940" y="3861048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1263509" y="2708920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1269940" y="3429000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538" y="2996952"/>
            <a:ext cx="231775" cy="22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27" name="Прямая со стрелкой 1026"/>
          <p:cNvCxnSpPr/>
          <p:nvPr/>
        </p:nvCxnSpPr>
        <p:spPr>
          <a:xfrm>
            <a:off x="1249520" y="2348880"/>
            <a:ext cx="27261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211064" y="219998"/>
            <a:ext cx="7284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</a:t>
            </a:r>
            <a:endParaRPr lang="ru-RU" sz="48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9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106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Логические высказывания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914400" y="1196752"/>
            <a:ext cx="7772400" cy="4823048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Логическое высказывание — это любое повествовательное предложение, в отношении которого можно однозначно сказать, истинно оно или ложно.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«Трава зеленая» -истинное высказывание.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«Самолет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птица» - ложное высказывание.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Всякое  ли предложение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логическим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высказыванием ???</a:t>
            </a:r>
          </a:p>
          <a:p>
            <a:pPr marL="0" indent="0" algn="ct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 нет.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589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914400" y="1340768"/>
            <a:ext cx="7772400" cy="4679032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Употребляемые в обычной речи слова и словосочетания "не", "и", "или", "если... , то", "тогда и только тогда" и другие позволяют из уже заданных высказываний строить новые высказывания.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слова и словосочетания называются </a:t>
            </a:r>
            <a:r>
              <a:rPr lang="ru-RU" sz="2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логическими </a:t>
            </a:r>
            <a:r>
              <a:rPr lang="ru-RU" sz="2400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связками.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Высказывания, образованные из других высказываний с помощью логических связок, называются </a:t>
            </a:r>
            <a:r>
              <a:rPr lang="ru-RU" sz="2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составными.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Высказывания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являющиеся составными, называются  </a:t>
            </a:r>
            <a:r>
              <a:rPr lang="ru-RU" sz="2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элементарными.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15616" y="332656"/>
            <a:ext cx="7416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Логические высказывания</a:t>
            </a:r>
          </a:p>
        </p:txBody>
      </p:sp>
    </p:spTree>
    <p:extLst>
      <p:ext uri="{BB962C8B-B14F-4D97-AF65-F5344CB8AC3E}">
        <p14:creationId xmlns:p14="http://schemas.microsoft.com/office/powerpoint/2010/main" val="130437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 anchor="ctr">
            <a:no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истинности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914400" y="1052736"/>
            <a:ext cx="7772400" cy="4967064"/>
          </a:xfrm>
        </p:spPr>
        <p:txBody>
          <a:bodyPr/>
          <a:lstStyle/>
          <a:p>
            <a:pPr algn="just"/>
            <a:r>
              <a:rPr lang="ru-RU" dirty="0" smtClean="0"/>
              <a:t>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табличное представление логической схемы (операции), в котором перечислены все возможные сочетания значений истинности входных сигналов (операндов) вместе со значением истинности выходного сигнала (результата операции) для каждого из этих сочетаний.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834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64807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5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Логическое 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«отрицание» </a:t>
            </a:r>
            <a:b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5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7772400" cy="511108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Инверсия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НЕ. Обозначается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чертой над высказыванием Ā .</a:t>
            </a:r>
          </a:p>
          <a:p>
            <a:pPr marL="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Эйлера-Венна:</a:t>
            </a: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= «Луна — спутник Земли»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"Луна — не спутник Земли"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775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089927"/>
            <a:ext cx="4118857" cy="294204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9010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1833" y="260648"/>
            <a:ext cx="7772400" cy="2016224"/>
          </a:xfrm>
        </p:spPr>
        <p:txBody>
          <a:bodyPr>
            <a:no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Попробуйте сами составит таблицу истинности:</a:t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4581128"/>
            <a:ext cx="72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Высказывание А истинно, когда A ложно, и ложно, когда A истинно. 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84817339"/>
              </p:ext>
            </p:extLst>
          </p:nvPr>
        </p:nvGraphicFramePr>
        <p:xfrm>
          <a:off x="1763688" y="2276872"/>
          <a:ext cx="5760640" cy="8229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880320"/>
                <a:gridCol w="2880320"/>
              </a:tblGrid>
              <a:tr h="576064">
                <a:tc>
                  <a:txBody>
                    <a:bodyPr/>
                    <a:lstStyle/>
                    <a:p>
                      <a:pPr algn="ctr"/>
                      <a:endParaRPr lang="ru-RU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038229"/>
              </p:ext>
            </p:extLst>
          </p:nvPr>
        </p:nvGraphicFramePr>
        <p:xfrm>
          <a:off x="1763688" y="3140968"/>
          <a:ext cx="2880320" cy="3708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8803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048595"/>
              </p:ext>
            </p:extLst>
          </p:nvPr>
        </p:nvGraphicFramePr>
        <p:xfrm>
          <a:off x="1763688" y="3573016"/>
          <a:ext cx="2880319" cy="3708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88031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548170"/>
              </p:ext>
            </p:extLst>
          </p:nvPr>
        </p:nvGraphicFramePr>
        <p:xfrm>
          <a:off x="4716016" y="3140968"/>
          <a:ext cx="2808312" cy="3708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8083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985001"/>
              </p:ext>
            </p:extLst>
          </p:nvPr>
        </p:nvGraphicFramePr>
        <p:xfrm>
          <a:off x="4716016" y="3573016"/>
          <a:ext cx="2808312" cy="3708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8083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174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>
            <a:no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Логическое умножение 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914400" y="1196752"/>
            <a:ext cx="7772400" cy="4823048"/>
          </a:xfrm>
        </p:spPr>
        <p:txBody>
          <a:bodyPr/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«И»,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конъюнкция (лат.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conjunctio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соединение) обозначается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точкой " *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(может также обозначаться знаками /\ или &amp;). 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В,  А /\ В,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 &amp;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marL="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 Эйлера-Венна:</a:t>
            </a:r>
          </a:p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284984"/>
            <a:ext cx="3384376" cy="2389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955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и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ности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09218171"/>
              </p:ext>
            </p:extLst>
          </p:nvPr>
        </p:nvGraphicFramePr>
        <p:xfrm>
          <a:off x="3707904" y="2348880"/>
          <a:ext cx="2937520" cy="2318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7520"/>
              </a:tblGrid>
              <a:tr h="44313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X*Y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6528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6528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6528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6528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509023"/>
              </p:ext>
            </p:extLst>
          </p:nvPr>
        </p:nvGraphicFramePr>
        <p:xfrm>
          <a:off x="1043608" y="2348880"/>
          <a:ext cx="2615952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7976"/>
                <a:gridCol w="130797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99592" y="4797152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Высказывание А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истинно тогда и только тогда, когда оба высказывания А и В истинны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9656" y="1412776"/>
            <a:ext cx="5472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Строим самостоятельно: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15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/>
          <a:lstStyle/>
          <a:p>
            <a:pPr algn="ctr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Логическое сложение</a:t>
            </a:r>
            <a:r>
              <a:rPr lang="ru-RU" dirty="0"/>
              <a:t> 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914400" y="1268760"/>
            <a:ext cx="7772400" cy="475104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дизъюнкция (лат.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disjunctio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разделение)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означается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знаком v или +.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V В,   А  +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marL="0" indent="0" algn="ct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 Эйлера-Венна: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825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7" y="3316266"/>
            <a:ext cx="3168352" cy="2561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07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истинности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Строим самостоятельно: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Высказывание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v В ложно тогда и только тогда, когда оба высказывания А и В ложны.</a:t>
            </a:r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382981"/>
              </p:ext>
            </p:extLst>
          </p:nvPr>
        </p:nvGraphicFramePr>
        <p:xfrm>
          <a:off x="971600" y="2276872"/>
          <a:ext cx="3120008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004"/>
                <a:gridCol w="15600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729177"/>
              </p:ext>
            </p:extLst>
          </p:nvPr>
        </p:nvGraphicFramePr>
        <p:xfrm>
          <a:off x="4211960" y="2276872"/>
          <a:ext cx="2903984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398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X+Y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217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Импликация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implico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тесно связаны) 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операция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выражаемая связками   «если ..., то…»,  «из ... следует…»,  «... влечет ...».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Обозначается знаком          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А       В</a:t>
            </a:r>
          </a:p>
          <a:p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995936" y="3356992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3995936" y="2996952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498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истинности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Строим самостоятельно: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Высказывание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А       В ложно тогда и только тогда, когда А истинно, а В – ложно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246952"/>
              </p:ext>
            </p:extLst>
          </p:nvPr>
        </p:nvGraphicFramePr>
        <p:xfrm>
          <a:off x="1115616" y="2420888"/>
          <a:ext cx="3336032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8016"/>
                <a:gridCol w="16680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1616634"/>
              </p:ext>
            </p:extLst>
          </p:nvPr>
        </p:nvGraphicFramePr>
        <p:xfrm>
          <a:off x="4427984" y="2420888"/>
          <a:ext cx="2952328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     В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Прямая со стрелкой 7"/>
          <p:cNvCxnSpPr/>
          <p:nvPr/>
        </p:nvCxnSpPr>
        <p:spPr>
          <a:xfrm>
            <a:off x="5796136" y="2636912"/>
            <a:ext cx="216024" cy="0"/>
          </a:xfrm>
          <a:prstGeom prst="straightConnector1">
            <a:avLst/>
          </a:prstGeom>
          <a:ln w="22225" cmpd="sng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04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426170"/>
          </a:xfrm>
        </p:spPr>
        <p:txBody>
          <a:bodyPr>
            <a:noAutofit/>
          </a:bodyPr>
          <a:lstStyle/>
          <a:p>
            <a:pPr algn="ctr"/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Эквиваленция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(двойная импликация)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914400" y="1700808"/>
            <a:ext cx="7772400" cy="4318992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операция, выражаемая связками «тогда и только тогда», «необходимо и достаточно», «... равносильно ...» Обозначается знаком        или  ~.   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А      В,     А  ~  В.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203848" y="3140968"/>
            <a:ext cx="288032" cy="0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644008" y="2708920"/>
            <a:ext cx="360040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84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истинности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2854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 smtClean="0"/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Строим самостоятельно: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Высказывание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     В    истинно тогда и только тогда, когда значения А и В совпадают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989319"/>
              </p:ext>
            </p:extLst>
          </p:nvPr>
        </p:nvGraphicFramePr>
        <p:xfrm>
          <a:off x="1043608" y="2564904"/>
          <a:ext cx="376808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19678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852369"/>
              </p:ext>
            </p:extLst>
          </p:nvPr>
        </p:nvGraphicFramePr>
        <p:xfrm>
          <a:off x="4789505" y="2564904"/>
          <a:ext cx="268796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79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   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В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Прямая со стрелкой 7"/>
          <p:cNvCxnSpPr/>
          <p:nvPr/>
        </p:nvCxnSpPr>
        <p:spPr>
          <a:xfrm>
            <a:off x="5989469" y="2780928"/>
            <a:ext cx="288032" cy="0"/>
          </a:xfrm>
          <a:prstGeom prst="straightConnector1">
            <a:avLst/>
          </a:prstGeom>
          <a:ln w="2222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234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8582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выполнения логических операций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914400" y="1772816"/>
            <a:ext cx="7772400" cy="4246984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Сначала </a:t>
            </a:r>
            <a:r>
              <a:rPr lang="ru-RU" dirty="0"/>
              <a:t>выполняется операция отрицания (“не”),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Затем </a:t>
            </a:r>
            <a:r>
              <a:rPr lang="ru-RU" dirty="0"/>
              <a:t>конъюнкция (“и”),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После </a:t>
            </a:r>
            <a:r>
              <a:rPr lang="ru-RU" dirty="0"/>
              <a:t>конъюнкции — дизъюнкция (“или”),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 </a:t>
            </a:r>
            <a:r>
              <a:rPr lang="ru-RU" dirty="0"/>
              <a:t>последнюю очередь — импликация и </a:t>
            </a:r>
            <a:r>
              <a:rPr lang="ru-RU" dirty="0" err="1"/>
              <a:t>эквиваленция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20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72400" cy="1431032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преобразования логических выражений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(законы алгебры логики)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80467168"/>
              </p:ext>
            </p:extLst>
          </p:nvPr>
        </p:nvGraphicFramePr>
        <p:xfrm>
          <a:off x="914400" y="1196975"/>
          <a:ext cx="77724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9488"/>
                <a:gridCol w="2664296"/>
                <a:gridCol w="24586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И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ИЛИ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Двойного отрицания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 = 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Исключение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третьего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А*А=0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А+А=1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Исключения констант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А*0=0,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А*1=А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А+0=А, А+1=1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Повторения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А*А=А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А+А=А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Поглощения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А*(А+В)=А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А+А*В=А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Переместительный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А*В=В*А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А+В=В+А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Сочетательный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А*(В*С)=(А*В)*С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А+(В+С)=(А+В)+С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Распределительный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А+В*С=(А+В)*(А+С)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А*(В+С)=А*В+А*С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 Моргана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А*В=А+В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А+В=А*В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9" name="Прямая соединительная линия 8"/>
          <p:cNvCxnSpPr/>
          <p:nvPr/>
        </p:nvCxnSpPr>
        <p:spPr>
          <a:xfrm>
            <a:off x="5724128" y="170080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5740112" y="176495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94063" y="2132856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7324564" y="212890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355976" y="4869160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4902075" y="4896733"/>
            <a:ext cx="180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256076" y="4896733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6876256" y="4896733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7540588" y="4887097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7812607" y="4901931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383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047" y="1447800"/>
            <a:ext cx="6485106" cy="4572000"/>
          </a:xfrm>
        </p:spPr>
      </p:pic>
    </p:spTree>
    <p:extLst>
      <p:ext uri="{BB962C8B-B14F-4D97-AF65-F5344CB8AC3E}">
        <p14:creationId xmlns:p14="http://schemas.microsoft.com/office/powerpoint/2010/main" val="307974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585" y="548640"/>
            <a:ext cx="4787265" cy="5471160"/>
          </a:xfrm>
        </p:spPr>
      </p:pic>
    </p:spTree>
    <p:extLst>
      <p:ext uri="{BB962C8B-B14F-4D97-AF65-F5344CB8AC3E}">
        <p14:creationId xmlns:p14="http://schemas.microsoft.com/office/powerpoint/2010/main" val="106711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использованных литературы и интернет ресурсов: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 Ф.А. Хафизов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В.Ю.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Лыскова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Е.А. Ракитина Логика в информатике. — М. “Информатика и образование”. 1999 г.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С.С. Коробков Элементы математической логики и теории вероятности. — Екатеринбург, 1999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М.И. Башмаков Уроки математики. Выпуск 4. Учимся логике. — Санкт-Петербург “Информатизация образования”, 2000 г.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А.П. Бойко Практикум по логике. — М. “Издательский центр АЗ”, 1997 </a:t>
            </a:r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гhttp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://electrik.info/main/fakty/229-buleva-algebra-chast-1-nemnogo-istorii.html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://www.mirea.ac.ru/d1/metodika/Indexmet.htm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http://alglib.sources.ru/articles/logic.php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ru.wikipedia.org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/%D0%9B%D0%BE%D0%B3%D0%B8%D0%BA%D00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://www.sch861.ru/2-school/3-11-ikt/ikt/urok/logica/2.html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kpolyakov.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spb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.</a:t>
            </a:r>
            <a:r>
              <a:rPr lang="ru-RU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ru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/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school/ege.htm</a:t>
            </a:r>
            <a:r>
              <a:rPr lang="ru-RU" dirty="0" smtClean="0">
                <a:hlinkClick r:id="rId7"/>
              </a:rPr>
              <a:t> 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17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372</TotalTime>
  <Words>1018</Words>
  <Application>Microsoft Office PowerPoint</Application>
  <PresentationFormat>Экран (4:3)</PresentationFormat>
  <Paragraphs>252</Paragraphs>
  <Slides>25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Справедливость</vt:lpstr>
      <vt:lpstr>Логика</vt:lpstr>
      <vt:lpstr>Презентация PowerPoint</vt:lpstr>
      <vt:lpstr>Задача логики</vt:lpstr>
      <vt:lpstr>Современная логика</vt:lpstr>
      <vt:lpstr>Алгебра логики </vt:lpstr>
      <vt:lpstr>Операции</vt:lpstr>
      <vt:lpstr>Презентация PowerPoint</vt:lpstr>
      <vt:lpstr>Логические высказывания</vt:lpstr>
      <vt:lpstr>Презентация PowerPoint</vt:lpstr>
      <vt:lpstr> Таблица истинности  </vt:lpstr>
      <vt:lpstr> Логическое «отрицание»  </vt:lpstr>
      <vt:lpstr>Попробуйте сами составит таблицу истинности: </vt:lpstr>
      <vt:lpstr>Логическое умножение </vt:lpstr>
      <vt:lpstr>Таблица иcтинности</vt:lpstr>
      <vt:lpstr>Логическое сложение </vt:lpstr>
      <vt:lpstr>Таблица истинности</vt:lpstr>
      <vt:lpstr>Импликация</vt:lpstr>
      <vt:lpstr>Таблица истинности</vt:lpstr>
      <vt:lpstr>Эквиваленция (двойная импликация)</vt:lpstr>
      <vt:lpstr>Таблица истинности</vt:lpstr>
      <vt:lpstr>Порядок выполнения логических операций  </vt:lpstr>
      <vt:lpstr>Правила преобразования логических выражений (законы алгебры логики) </vt:lpstr>
      <vt:lpstr>Презентация PowerPoint</vt:lpstr>
      <vt:lpstr>Презентация PowerPoint</vt:lpstr>
      <vt:lpstr>Список использованных литературы и интернет ресурсов: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Логика</dc:title>
  <dc:creator>FAIZ</dc:creator>
  <cp:lastModifiedBy>FAIZ</cp:lastModifiedBy>
  <cp:revision>66</cp:revision>
  <dcterms:created xsi:type="dcterms:W3CDTF">2015-09-28T17:16:37Z</dcterms:created>
  <dcterms:modified xsi:type="dcterms:W3CDTF">2015-09-30T19:37:02Z</dcterms:modified>
</cp:coreProperties>
</file>