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6069F-4BB1-41E6-A5E8-B73D915FB683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94FA3-9DFD-42F2-97F8-7FC1CE18CC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825EC-C9B0-4DBA-8953-73232B0A16BC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27990-869D-4DF0-8DD0-3D132FF29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20CAF-2F6C-4173-A8C8-60AE0A1F28D2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3C9DB-0C02-4BC4-A4FB-0137133C8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F646-CB23-4D29-90BC-B4A28A2EF280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43CC-13E7-4CE8-8F2A-32249EC500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B7C4A-E2F9-4667-B006-D84C2B92A9E0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545E8-E094-43C5-AD02-70B2408ED3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3E910-13E0-4B1E-96F5-5F0C0F063248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BDFCB-5A4C-4B59-942D-A1D7CE673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B4363-FDC1-4639-8955-AF82508E9BAC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21F70-A2D2-44CD-8392-510019DAF1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FC7B7-27FD-4F58-8697-AA6EAC171749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EFFA-8DC9-4DE9-B86C-10722B4F6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D1316-091E-4A29-B4C8-17E9C8F46205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A6DCE-4BF6-42EC-81EC-3819EA0E3D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4DE45-53A9-4DE1-873F-733A43E0E2BA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6CBD3-36B4-4862-B639-2B35504D1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15C02-BC13-42BE-BDBE-610AEA8FD8A7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F89E4-0630-4F42-9CF0-61A889A92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EFB1C-B0EA-4644-B7BB-934E180C2027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D990-FFFD-47E9-8242-0CF7320E9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7B86F-B92B-4A1F-A245-7623D3958E71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16957-1536-4DD4-B3A6-85E99337F6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491D4-763C-4B4F-8AB5-372AD5B4A19A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B9CC0-EE46-4189-A84C-B4507A465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09CFF-12A7-41E1-B65C-937FA48581E2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81F96-E111-4AC9-BF72-9B72CCCE98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44604-F6DF-4680-AF97-45E4F9103F36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C1A7F-5D1F-46F6-9C4C-57FE328B70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B6B22-D8BA-4E7D-8F42-45FFBEED3995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C76DA-BDF9-4F6C-95F2-51CB8C325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05A57-511C-40E2-900E-59253C7E1398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435A0-5EEA-4EE2-AA99-865FEA918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4D6E-36D2-45BE-8A62-0ABCD093A4BB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ABBDB-09B9-4323-BFAA-9C91B97C2D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C6E92-6C86-4BB6-904B-428487512F35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CF5B7-C98A-43CF-80A3-7A064FD88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1C310-C431-406E-B992-42C9CA2BA804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9A327-660F-41E0-A5C8-FFAAF9B6A6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FBC8E-CED3-4DF6-918E-BCD8032674DA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1D2B1-CE88-44B3-8353-65506D70D2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515205-D61F-4629-A04C-D9C3380A9781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C542F6-93F2-42AB-817E-ED4988AF8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48BE24F-4925-4017-9F1B-E1B9B9062293}" type="datetimeFigureOut">
              <a:rPr lang="ru-RU"/>
              <a:pPr>
                <a:defRPr/>
              </a:pPr>
              <a:t>29.08.2015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AFBBC888-790A-48B0-8E47-3FC5B2B06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russkie-tsari.ru/images/sampledata/img/56-1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istoricheskij-portret.ru/wp-content/uploads/2015/01/B1.pn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3"/>
          <p:cNvSpPr txBox="1">
            <a:spLocks noChangeArrowheads="1"/>
          </p:cNvSpPr>
          <p:nvPr/>
        </p:nvSpPr>
        <p:spPr bwMode="auto">
          <a:xfrm>
            <a:off x="1763713" y="2060575"/>
            <a:ext cx="583247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i="1">
                <a:latin typeface="Consolas" pitchFamily="49" charset="0"/>
              </a:rPr>
              <a:t>Внутренняя и внешняя политика </a:t>
            </a:r>
          </a:p>
          <a:p>
            <a:pPr algn="ctr"/>
            <a:r>
              <a:rPr lang="ru-RU" sz="4000" b="1" i="1">
                <a:latin typeface="Consolas" pitchFamily="49" charset="0"/>
              </a:rPr>
              <a:t>Бориса Годунова</a:t>
            </a:r>
          </a:p>
        </p:txBody>
      </p:sp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900113" y="5300663"/>
            <a:ext cx="82438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 b="1">
                <a:latin typeface="Consolas" pitchFamily="49" charset="0"/>
              </a:rPr>
              <a:t>Подготовила учитель истории и обществознания</a:t>
            </a:r>
          </a:p>
          <a:p>
            <a:pPr algn="r"/>
            <a:r>
              <a:rPr lang="ru-RU" sz="2400" b="1">
                <a:latin typeface="Consolas" pitchFamily="49" charset="0"/>
              </a:rPr>
              <a:t>МАОУ СОШ № 44 г. Томска</a:t>
            </a:r>
          </a:p>
          <a:p>
            <a:pPr algn="r"/>
            <a:r>
              <a:rPr lang="ru-RU" sz="2400" b="1">
                <a:latin typeface="Consolas" pitchFamily="49" charset="0"/>
              </a:rPr>
              <a:t>Бережная Светлана Александровна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3"/>
          <p:cNvSpPr txBox="1">
            <a:spLocks noChangeArrowheads="1"/>
          </p:cNvSpPr>
          <p:nvPr/>
        </p:nvSpPr>
        <p:spPr bwMode="auto">
          <a:xfrm>
            <a:off x="3708400" y="130175"/>
            <a:ext cx="5256213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700" b="1" i="1">
                <a:latin typeface="Consolas" pitchFamily="49" charset="0"/>
              </a:rPr>
              <a:t>«росту малого, приземист и толстоват, телосложения слабого и склонен к водянке; нос у него был ястребиный, поступь нетвердая; он тяжел и недеятелен, но всегда улыбается, так что</a:t>
            </a:r>
            <a:r>
              <a:rPr lang="en-US" sz="2700" b="1" i="1">
                <a:latin typeface="Consolas" pitchFamily="49" charset="0"/>
              </a:rPr>
              <a:t> </a:t>
            </a:r>
            <a:r>
              <a:rPr lang="ru-RU" sz="2700" b="1" i="1">
                <a:latin typeface="Consolas" pitchFamily="49" charset="0"/>
              </a:rPr>
              <a:t>почти смеется... Он прост и слабоумен, но весьма любезен и хорош в обращении, тих, милостлив, не имеет склонности к войне, малоспособен к делам политическим и до крайности суеверен».</a:t>
            </a:r>
          </a:p>
        </p:txBody>
      </p:sp>
      <p:sp>
        <p:nvSpPr>
          <p:cNvPr id="26626" name="AutoShape 2" descr="http://russkie-tsari.ru/images/sampledata/img/56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7" name="AutoShape 4" descr="http://russkie-tsari.ru/images/sampledata/img/56-1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8" name="AutoShape 6" descr="http://russkie-tsari.ru/images/sampledata/img/56-1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6629" name="Picture 7" descr="C:\Users\Веселые\Desktop\56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981075"/>
            <a:ext cx="3263900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Box 5"/>
          <p:cNvSpPr txBox="1">
            <a:spLocks noChangeArrowheads="1"/>
          </p:cNvSpPr>
          <p:nvPr/>
        </p:nvSpPr>
        <p:spPr bwMode="auto">
          <a:xfrm>
            <a:off x="80963" y="26988"/>
            <a:ext cx="35512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onsolas" pitchFamily="49" charset="0"/>
              </a:rPr>
              <a:t>Федор  Иоаннович</a:t>
            </a:r>
          </a:p>
          <a:p>
            <a:pPr algn="ctr"/>
            <a:r>
              <a:rPr lang="ru-RU" sz="2800" b="1">
                <a:latin typeface="Consolas" pitchFamily="49" charset="0"/>
              </a:rPr>
              <a:t>1584-1598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://www.hrono.ru/img/portrety/godunov_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" y="981075"/>
            <a:ext cx="3524250" cy="472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63938" y="620713"/>
            <a:ext cx="5364162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Consolas" pitchFamily="49" charset="0"/>
              </a:rPr>
              <a:t>К 1595 г. официальный титул Бориса Годунова приобрел следующий вид: «Царский шурин и правитель, слуга и конюший боярин, и дворовый воевода, и содержатель великих государств - царства Казанского и Астраханского». </a:t>
            </a:r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227013" y="334963"/>
            <a:ext cx="31924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onsolas" pitchFamily="49" charset="0"/>
              </a:rPr>
              <a:t>Борис  Годунов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1"/>
          <p:cNvSpPr txBox="1">
            <a:spLocks noChangeArrowheads="1"/>
          </p:cNvSpPr>
          <p:nvPr/>
        </p:nvSpPr>
        <p:spPr bwMode="auto">
          <a:xfrm>
            <a:off x="0" y="36513"/>
            <a:ext cx="914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i="1">
                <a:latin typeface="Consolas" pitchFamily="49" charset="0"/>
              </a:rPr>
              <a:t>Внутренняя политика Бориса Годунова</a:t>
            </a:r>
          </a:p>
        </p:txBody>
      </p:sp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1547813" y="1125538"/>
            <a:ext cx="60483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Consolas" pitchFamily="49" charset="0"/>
              </a:rPr>
              <a:t>Этапы закрепощения крестьян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950" y="1628775"/>
          <a:ext cx="9036050" cy="5245100"/>
        </p:xfrm>
        <a:graphic>
          <a:graphicData uri="http://schemas.openxmlformats.org/drawingml/2006/table">
            <a:tbl>
              <a:tblPr/>
              <a:tblGrid>
                <a:gridCol w="1223963"/>
                <a:gridCol w="3168650"/>
                <a:gridCol w="4643437"/>
              </a:tblGrid>
              <a:tr h="582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</a:rPr>
                        <a:t>Дата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</a:rPr>
                        <a:t>Название документа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</a:rPr>
                        <a:t>Содержание документа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1204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1497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Судебник Ивана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III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 (Указ о Юрьевом дне)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1550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Судебник Ивана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IV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  <a:tr h="923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1581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Указ Ивана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IV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</a:rPr>
                        <a:t>(о «заповедных летах»)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</a:tr>
              <a:tr h="1020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484688" y="2492375"/>
            <a:ext cx="47371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onsolas" pitchFamily="49" charset="0"/>
              </a:rPr>
              <a:t>Ограничение перехода крестьян двумя неделями в году с уплатой пожилого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484688" y="3573463"/>
            <a:ext cx="46593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onsolas" pitchFamily="49" charset="0"/>
              </a:rPr>
              <a:t>Подтверждение решения 1497 г. о Юрьевом дне, увеличение пожилого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465638" y="4868863"/>
            <a:ext cx="467836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onsolas" pitchFamily="49" charset="0"/>
              </a:rPr>
              <a:t>Запрещение перехода крестьян в Юрьев день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3850" y="5848350"/>
            <a:ext cx="8778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1597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16013" y="5732463"/>
            <a:ext cx="3924300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onsolas" pitchFamily="49" charset="0"/>
              </a:rPr>
              <a:t>Указ при Федоре Иоанновиче (об «урочных летах»)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16463" y="5924550"/>
            <a:ext cx="39227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Введение пятилетнего сыска беглых крестьян</a:t>
            </a:r>
          </a:p>
        </p:txBody>
      </p:sp>
      <p:sp>
        <p:nvSpPr>
          <p:cNvPr id="28707" name="TextBox 10"/>
          <p:cNvSpPr txBox="1">
            <a:spLocks noChangeArrowheads="1"/>
          </p:cNvSpPr>
          <p:nvPr/>
        </p:nvSpPr>
        <p:spPr bwMode="auto">
          <a:xfrm>
            <a:off x="39688" y="581025"/>
            <a:ext cx="91344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>
                <a:latin typeface="Consolas" pitchFamily="49" charset="0"/>
              </a:rPr>
              <a:t>Заполните пустые строки, пользуясь учебником и знаниями по истории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"/>
          <p:cNvSpPr txBox="1">
            <a:spLocks noChangeArrowheads="1"/>
          </p:cNvSpPr>
          <p:nvPr/>
        </p:nvSpPr>
        <p:spPr bwMode="auto">
          <a:xfrm>
            <a:off x="900113" y="1052513"/>
            <a:ext cx="7272337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700" b="1" i="1">
                <a:latin typeface="Consolas" pitchFamily="49" charset="0"/>
              </a:rPr>
              <a:t>Историческая задача</a:t>
            </a:r>
          </a:p>
          <a:p>
            <a:pPr algn="ctr"/>
            <a:endParaRPr lang="ru-RU" sz="2700" b="1" i="1">
              <a:latin typeface="Consolas" pitchFamily="49" charset="0"/>
            </a:endParaRPr>
          </a:p>
          <a:p>
            <a:pPr algn="ctr"/>
            <a:r>
              <a:rPr lang="ru-RU" sz="2700" b="1" i="1">
                <a:latin typeface="Consolas" pitchFamily="49" charset="0"/>
              </a:rPr>
              <a:t>3 мая 1594 г. дьяк Андрей Щелкалов решал спор между двумя новгородскими помещиками Зиновьевым и Молевановым. Зиновьев пытался вернуть крестьян, которых Молеванов увез из его поместья в самый последний год жизни Ивана Грозного.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"/>
          <p:cNvSpPr txBox="1">
            <a:spLocks noChangeArrowheads="1"/>
          </p:cNvSpPr>
          <p:nvPr/>
        </p:nvSpPr>
        <p:spPr bwMode="auto">
          <a:xfrm>
            <a:off x="900113" y="1052513"/>
            <a:ext cx="7272337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700" b="1" i="1" u="sng">
                <a:latin typeface="Consolas" pitchFamily="49" charset="0"/>
              </a:rPr>
              <a:t>Термин</a:t>
            </a:r>
          </a:p>
          <a:p>
            <a:pPr algn="ctr"/>
            <a:endParaRPr lang="ru-RU" sz="2700" b="1" i="1">
              <a:latin typeface="Consolas" pitchFamily="49" charset="0"/>
            </a:endParaRPr>
          </a:p>
          <a:p>
            <a:pPr algn="ctr"/>
            <a:r>
              <a:rPr lang="ru-RU" sz="3200" b="1" i="1">
                <a:latin typeface="Consolas" pitchFamily="49" charset="0"/>
              </a:rPr>
              <a:t>Крепостное право </a:t>
            </a:r>
            <a:r>
              <a:rPr lang="ru-RU" sz="2700" b="1" i="1">
                <a:latin typeface="Consolas" pitchFamily="49" charset="0"/>
              </a:rPr>
              <a:t>– это система юридических норм феодального государства, которая закрепляет наиболее полную форму крестьянской зависимости от феодала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8575"/>
            <a:ext cx="1692275" cy="5632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Найдите эти города:</a:t>
            </a:r>
          </a:p>
          <a:p>
            <a:pPr algn="ctr"/>
            <a:endParaRPr lang="ru-RU" sz="2400" b="1">
              <a:solidFill>
                <a:srgbClr val="000000"/>
              </a:solidFill>
              <a:latin typeface="Consolas" pitchFamily="49" charset="0"/>
            </a:endParaRP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Самара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Саратов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Царицын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Уфа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Архангельск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Елец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Белгород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Воронеж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Тобольск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Тюмень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0"/>
            <a:ext cx="7561262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550" y="669925"/>
            <a:ext cx="7129463" cy="49545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Consolas" pitchFamily="49" charset="0"/>
              </a:rPr>
              <a:t>Внешняя  политика  Бориса  Годунова</a:t>
            </a:r>
          </a:p>
          <a:p>
            <a:pPr algn="ctr"/>
            <a:endParaRPr lang="ru-RU" sz="2400" b="1">
              <a:latin typeface="Consolas" pitchFamily="49" charset="0"/>
            </a:endParaRPr>
          </a:p>
          <a:p>
            <a:pPr algn="ctr"/>
            <a:endParaRPr lang="ru-RU" sz="2400" b="1">
              <a:latin typeface="Consolas" pitchFamily="49" charset="0"/>
            </a:endParaRPr>
          </a:p>
          <a:p>
            <a:pPr algn="ctr"/>
            <a:r>
              <a:rPr lang="ru-RU" sz="2800" b="1">
                <a:latin typeface="Consolas" pitchFamily="49" charset="0"/>
              </a:rPr>
              <a:t>План описания военных действий (учебник, стр. 8):</a:t>
            </a:r>
          </a:p>
          <a:p>
            <a:pPr algn="ctr"/>
            <a:endParaRPr lang="ru-RU" sz="2800" b="1">
              <a:latin typeface="Consolas" pitchFamily="49" charset="0"/>
            </a:endParaRPr>
          </a:p>
          <a:p>
            <a:pPr algn="ctr">
              <a:buFontTx/>
              <a:buAutoNum type="arabicPeriod"/>
            </a:pPr>
            <a:r>
              <a:rPr lang="ru-RU" sz="2800" b="1" i="1">
                <a:latin typeface="Consolas" pitchFamily="49" charset="0"/>
              </a:rPr>
              <a:t>Название, дата</a:t>
            </a:r>
          </a:p>
          <a:p>
            <a:pPr algn="ctr">
              <a:buFontTx/>
              <a:buAutoNum type="arabicPeriod"/>
            </a:pPr>
            <a:r>
              <a:rPr lang="ru-RU" sz="2800" b="1" i="1">
                <a:latin typeface="Consolas" pitchFamily="49" charset="0"/>
              </a:rPr>
              <a:t>Причины, повод</a:t>
            </a:r>
          </a:p>
          <a:p>
            <a:pPr algn="ctr">
              <a:buFontTx/>
              <a:buAutoNum type="arabicPeriod"/>
            </a:pPr>
            <a:r>
              <a:rPr lang="ru-RU" sz="2800" b="1" i="1">
                <a:latin typeface="Consolas" pitchFamily="49" charset="0"/>
              </a:rPr>
              <a:t>Ход</a:t>
            </a:r>
          </a:p>
          <a:p>
            <a:pPr algn="ctr">
              <a:buFontTx/>
              <a:buAutoNum type="arabicPeriod"/>
            </a:pPr>
            <a:r>
              <a:rPr lang="ru-RU" sz="2800" b="1" i="1">
                <a:latin typeface="Consolas" pitchFamily="49" charset="0"/>
              </a:rPr>
              <a:t>Итоги, результат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>
            <a:spLocks noChangeArrowheads="1"/>
          </p:cNvSpPr>
          <p:nvPr/>
        </p:nvSpPr>
        <p:spPr bwMode="auto">
          <a:xfrm>
            <a:off x="900113" y="1052513"/>
            <a:ext cx="7272337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700" b="1">
                <a:latin typeface="Consolas" pitchFamily="49" charset="0"/>
              </a:rPr>
              <a:t>По мнению историка В. Н. Татищева,</a:t>
            </a:r>
          </a:p>
          <a:p>
            <a:pPr algn="ctr"/>
            <a:endParaRPr lang="ru-RU" sz="2700" b="1" i="1">
              <a:latin typeface="Consolas" pitchFamily="49" charset="0"/>
            </a:endParaRPr>
          </a:p>
          <a:p>
            <a:pPr algn="ctr"/>
            <a:r>
              <a:rPr lang="ru-RU" sz="2700" b="1" i="1">
                <a:latin typeface="Consolas" pitchFamily="49" charset="0"/>
              </a:rPr>
              <a:t> Борис Годунов проявил себя как коварный человек и все его действия были «во вред и к разорению государства».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>
            <a:spLocks noChangeArrowheads="1"/>
          </p:cNvSpPr>
          <p:nvPr/>
        </p:nvSpPr>
        <p:spPr bwMode="auto">
          <a:xfrm>
            <a:off x="333375" y="179388"/>
            <a:ext cx="84518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i="1">
                <a:solidFill>
                  <a:srgbClr val="000000"/>
                </a:solidFill>
                <a:latin typeface="Consolas" pitchFamily="49" charset="0"/>
              </a:rPr>
              <a:t>Рефлексия</a:t>
            </a:r>
          </a:p>
        </p:txBody>
      </p:sp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333375" y="836613"/>
            <a:ext cx="8451850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Сегодня на уроке я…</a:t>
            </a:r>
          </a:p>
          <a:p>
            <a:pPr marL="457200" indent="-457200">
              <a:buFont typeface="Calibri" pitchFamily="34" charset="0"/>
              <a:buAutoNum type="arabicPeriod"/>
            </a:pPr>
            <a:endParaRPr lang="ru-RU" sz="2400" b="1">
              <a:solidFill>
                <a:srgbClr val="000000"/>
              </a:solidFill>
              <a:latin typeface="Consolas" pitchFamily="49" charset="0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Самым полезным и интересным для меня было…</a:t>
            </a:r>
          </a:p>
          <a:p>
            <a:pPr marL="457200" indent="-457200">
              <a:buFont typeface="Calibri" pitchFamily="34" charset="0"/>
              <a:buAutoNum type="arabicPeriod"/>
            </a:pPr>
            <a:endParaRPr lang="ru-RU" sz="2400" b="1">
              <a:solidFill>
                <a:srgbClr val="000000"/>
              </a:solidFill>
              <a:latin typeface="Consolas" pitchFamily="49" charset="0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Я встретился с трудность при…</a:t>
            </a:r>
          </a:p>
          <a:p>
            <a:pPr marL="457200" indent="-457200">
              <a:buFont typeface="Calibri" pitchFamily="34" charset="0"/>
              <a:buAutoNum type="arabicPeriod"/>
            </a:pPr>
            <a:endParaRPr lang="ru-RU" sz="2400" b="1">
              <a:solidFill>
                <a:srgbClr val="000000"/>
              </a:solidFill>
              <a:latin typeface="Consolas" pitchFamily="49" charset="0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У меня хорошо получилось…</a:t>
            </a:r>
          </a:p>
          <a:p>
            <a:pPr marL="457200" indent="-457200">
              <a:buFont typeface="Calibri" pitchFamily="34" charset="0"/>
              <a:buAutoNum type="arabicPeriod"/>
            </a:pPr>
            <a:endParaRPr lang="ru-RU" sz="2400" b="1">
              <a:solidFill>
                <a:srgbClr val="000000"/>
              </a:solidFill>
              <a:latin typeface="Consolas" pitchFamily="49" charset="0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Мне это необходимо для…</a:t>
            </a:r>
          </a:p>
          <a:p>
            <a:pPr marL="457200" indent="-457200">
              <a:buFont typeface="Calibri" pitchFamily="34" charset="0"/>
              <a:buAutoNum type="arabicPeriod"/>
            </a:pPr>
            <a:endParaRPr lang="ru-RU" sz="2400" b="1">
              <a:solidFill>
                <a:srgbClr val="000000"/>
              </a:solidFill>
              <a:latin typeface="Consolas" pitchFamily="49" charset="0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Строки самому себе…</a:t>
            </a:r>
          </a:p>
          <a:p>
            <a:pPr marL="457200" indent="-457200">
              <a:buFont typeface="Calibri" pitchFamily="34" charset="0"/>
              <a:buAutoNum type="arabicPeriod"/>
            </a:pPr>
            <a:endParaRPr lang="ru-RU" sz="2400" b="1">
              <a:solidFill>
                <a:srgbClr val="000000"/>
              </a:solidFill>
              <a:latin typeface="Consolas" pitchFamily="49" charset="0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000000"/>
                </a:solidFill>
                <a:latin typeface="Consolas" pitchFamily="49" charset="0"/>
              </a:rPr>
              <a:t>Скажи комплимент данной теме…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1628775"/>
            <a:ext cx="7273925" cy="2986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onsolas" pitchFamily="49" charset="0"/>
              </a:rPr>
              <a:t>Домашнее задание:</a:t>
            </a:r>
          </a:p>
          <a:p>
            <a:pPr algn="ctr">
              <a:buFont typeface="Arial" charset="0"/>
              <a:buChar char="•"/>
            </a:pPr>
            <a:endParaRPr lang="ru-RU" sz="2800" b="1">
              <a:latin typeface="Consolas" pitchFamily="49" charset="0"/>
            </a:endParaRPr>
          </a:p>
          <a:p>
            <a:pPr algn="ctr">
              <a:buFont typeface="Arial" charset="0"/>
              <a:buChar char="•"/>
            </a:pPr>
            <a:r>
              <a:rPr lang="ru-RU" sz="3200" b="1" i="1">
                <a:latin typeface="Consolas" pitchFamily="49" charset="0"/>
              </a:rPr>
              <a:t>§ 1 (стр. 6-10), прочитать, пересказать</a:t>
            </a:r>
          </a:p>
          <a:p>
            <a:pPr algn="ctr">
              <a:buFont typeface="Arial" charset="0"/>
              <a:buChar char="•"/>
            </a:pPr>
            <a:r>
              <a:rPr lang="ru-RU" sz="3200" b="1" i="1">
                <a:latin typeface="Consolas" pitchFamily="49" charset="0"/>
              </a:rPr>
              <a:t>записи в тетради</a:t>
            </a:r>
          </a:p>
          <a:p>
            <a:pPr algn="ctr">
              <a:buFont typeface="Arial" charset="0"/>
              <a:buChar char="•"/>
            </a:pPr>
            <a:r>
              <a:rPr lang="ru-RU" sz="3200" b="1" i="1">
                <a:latin typeface="Consolas" pitchFamily="49" charset="0"/>
              </a:rPr>
              <a:t>новые слова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0"/>
            <a:ext cx="8496300" cy="6740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onsolas" pitchFamily="49" charset="0"/>
              </a:rPr>
              <a:t>Источники:</a:t>
            </a:r>
          </a:p>
          <a:p>
            <a:pPr algn="ctr">
              <a:buFont typeface="Arial" charset="0"/>
              <a:buChar char="•"/>
            </a:pPr>
            <a:endParaRPr lang="ru-RU" sz="2400" b="1">
              <a:latin typeface="Consolas" pitchFamily="49" charset="0"/>
            </a:endParaRPr>
          </a:p>
          <a:p>
            <a:pPr>
              <a:buFont typeface="Arial" charset="0"/>
              <a:buChar char="•"/>
            </a:pPr>
            <a:r>
              <a:rPr lang="ru-RU" sz="2400">
                <a:latin typeface="Consolas" pitchFamily="49" charset="0"/>
              </a:rPr>
              <a:t>Данилов А.А. История России. Конец </a:t>
            </a:r>
            <a:r>
              <a:rPr lang="en-US" sz="2400">
                <a:latin typeface="Consolas" pitchFamily="49" charset="0"/>
              </a:rPr>
              <a:t>XVI-XVIII </a:t>
            </a:r>
            <a:r>
              <a:rPr lang="ru-RU" sz="2400">
                <a:latin typeface="Consolas" pitchFamily="49" charset="0"/>
              </a:rPr>
              <a:t>век. 7 класс: учеб., для общеобразоват. Организаций / А.А Данилов, Л.Г Косулина. – М.: Просвещение, 2013. </a:t>
            </a:r>
          </a:p>
          <a:p>
            <a:pPr>
              <a:buFont typeface="Arial" charset="0"/>
              <a:buChar char="•"/>
            </a:pPr>
            <a:r>
              <a:rPr lang="ru-RU" sz="2400">
                <a:latin typeface="Consolas" pitchFamily="49" charset="0"/>
              </a:rPr>
              <a:t>Н.Н. Коржова </a:t>
            </a:r>
            <a:r>
              <a:rPr lang="ru-RU" sz="2400">
                <a:solidFill>
                  <a:srgbClr val="000000"/>
                </a:solidFill>
                <a:latin typeface="Consolas" pitchFamily="49" charset="0"/>
              </a:rPr>
              <a:t>История России. Конец </a:t>
            </a:r>
            <a:r>
              <a:rPr lang="en-US" sz="2400">
                <a:solidFill>
                  <a:srgbClr val="000000"/>
                </a:solidFill>
                <a:latin typeface="Consolas" pitchFamily="49" charset="0"/>
              </a:rPr>
              <a:t>XVI-XVIII </a:t>
            </a:r>
            <a:r>
              <a:rPr lang="ru-RU" sz="2400">
                <a:solidFill>
                  <a:srgbClr val="000000"/>
                </a:solidFill>
                <a:latin typeface="Consolas" pitchFamily="49" charset="0"/>
              </a:rPr>
              <a:t>век. 7 класс: технологические карты уроков по учебнику А.А. Данилова, Л.Г. Косулиной / авт.-сост. Н.Н. Коржова. – Волгоград: Учитель, 2015.</a:t>
            </a:r>
          </a:p>
          <a:p>
            <a:pPr>
              <a:buFont typeface="Arial" charset="0"/>
              <a:buChar char="•"/>
            </a:pPr>
            <a:r>
              <a:rPr lang="ru-RU" sz="2400" u="sng">
                <a:solidFill>
                  <a:srgbClr val="000000"/>
                </a:solidFill>
                <a:latin typeface="Consolas" pitchFamily="49" charset="0"/>
              </a:rPr>
              <a:t>Карта российского государства</a:t>
            </a:r>
          </a:p>
          <a:p>
            <a:r>
              <a:rPr lang="ru-RU" sz="2400">
                <a:solidFill>
                  <a:srgbClr val="000000"/>
                </a:solidFill>
                <a:latin typeface="Consolas" pitchFamily="49" charset="0"/>
              </a:rPr>
              <a:t>История России. Конец </a:t>
            </a:r>
            <a:r>
              <a:rPr lang="en-US" sz="2400">
                <a:solidFill>
                  <a:srgbClr val="000000"/>
                </a:solidFill>
                <a:latin typeface="Consolas" pitchFamily="49" charset="0"/>
              </a:rPr>
              <a:t>XVI-XVIII </a:t>
            </a:r>
            <a:r>
              <a:rPr lang="ru-RU" sz="2400">
                <a:solidFill>
                  <a:srgbClr val="000000"/>
                </a:solidFill>
                <a:latin typeface="Consolas" pitchFamily="49" charset="0"/>
              </a:rPr>
              <a:t>век. 7 класс: атлас. – 17-е изд., стереотип. – М.: Издательство ДИК Дрофа, 2013.</a:t>
            </a:r>
            <a:endParaRPr lang="ru-RU" sz="2400">
              <a:latin typeface="Consolas" pitchFamily="49" charset="0"/>
            </a:endParaRPr>
          </a:p>
          <a:p>
            <a:pPr>
              <a:buFont typeface="Arial" charset="0"/>
              <a:buChar char="•"/>
            </a:pPr>
            <a:r>
              <a:rPr lang="ru-RU" sz="2400">
                <a:latin typeface="Consolas" pitchFamily="49" charset="0"/>
              </a:rPr>
              <a:t>Изображение Федора</a:t>
            </a:r>
          </a:p>
          <a:p>
            <a:r>
              <a:rPr lang="en-US" sz="2400">
                <a:latin typeface="Consolas" pitchFamily="49" charset="0"/>
                <a:hlinkClick r:id="rId2"/>
              </a:rPr>
              <a:t>http://russkie-tsari.ru/images/sampledata/img/56-1.jpg</a:t>
            </a:r>
            <a:endParaRPr lang="ru-RU" sz="2400">
              <a:latin typeface="Consolas" pitchFamily="49" charset="0"/>
            </a:endParaRPr>
          </a:p>
          <a:p>
            <a:pPr>
              <a:buFont typeface="Arial" charset="0"/>
              <a:buChar char="•"/>
            </a:pPr>
            <a:endParaRPr lang="ru-RU" sz="2400">
              <a:latin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0"/>
            <a:ext cx="84963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onsolas" pitchFamily="49" charset="0"/>
              </a:rPr>
              <a:t>Источники:</a:t>
            </a:r>
          </a:p>
          <a:p>
            <a:pPr algn="ctr">
              <a:buFont typeface="Arial" charset="0"/>
              <a:buChar char="•"/>
            </a:pPr>
            <a:endParaRPr lang="ru-RU" sz="2400" b="1">
              <a:latin typeface="Consolas" pitchFamily="49" charset="0"/>
            </a:endParaRPr>
          </a:p>
          <a:p>
            <a:pPr>
              <a:buFont typeface="Arial" charset="0"/>
              <a:buChar char="•"/>
            </a:pPr>
            <a:r>
              <a:rPr lang="ru-RU" sz="2400">
                <a:latin typeface="Consolas" pitchFamily="49" charset="0"/>
              </a:rPr>
              <a:t>Изображение Бориса Годунова</a:t>
            </a:r>
          </a:p>
          <a:p>
            <a:r>
              <a:rPr lang="en-US" sz="2400">
                <a:latin typeface="Consolas" pitchFamily="49" charset="0"/>
                <a:hlinkClick r:id="rId2"/>
              </a:rPr>
              <a:t>http://istoricheskij-portret.ru/wp-content/uploads/2015/01/B1.png</a:t>
            </a:r>
            <a:endParaRPr lang="ru-RU" sz="2400">
              <a:latin typeface="Consolas" pitchFamily="49" charset="0"/>
            </a:endParaRPr>
          </a:p>
          <a:p>
            <a:endParaRPr lang="ru-RU" sz="2400">
              <a:latin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413</Words>
  <Application>Microsoft Office PowerPoint</Application>
  <PresentationFormat>Экран (4:3)</PresentationFormat>
  <Paragraphs>89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Arial</vt:lpstr>
      <vt:lpstr>Consolas</vt:lpstr>
      <vt:lpstr>Times New Roman</vt:lpstr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Веселые</dc:creator>
  <cp:lastModifiedBy>Мама</cp:lastModifiedBy>
  <cp:revision>19</cp:revision>
  <dcterms:created xsi:type="dcterms:W3CDTF">2015-08-03T13:25:31Z</dcterms:created>
  <dcterms:modified xsi:type="dcterms:W3CDTF">2015-08-28T21:06:58Z</dcterms:modified>
</cp:coreProperties>
</file>