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FC2"/>
    <a:srgbClr val="8AFE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8" descr="olimpiade-matematika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15" b="15488"/>
          <a:stretch>
            <a:fillRect/>
          </a:stretch>
        </p:blipFill>
        <p:spPr bwMode="auto">
          <a:xfrm>
            <a:off x="1574177" y="3500438"/>
            <a:ext cx="5995646" cy="33575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FA818-E239-4EA4-9353-AAF99E62D032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0E41CC-56E4-4494-A2D2-12D25E164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&amp;Vcy;&amp;icy;&amp;ncy;&amp;icy;&amp;lcy;&amp;icy;&amp;scy;&amp;kcy;&amp;ocy;&amp;zhcy;&amp;acy;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" descr="&amp;Dcy;&amp;icy;&amp;scy;&amp;kcy;&amp;ucy;&amp;scy;&amp;scy;&amp;icy;&amp;icy; &amp;pcy;&amp;ocy;&amp;lcy;&amp;softcy;&amp;zcy;&amp;ocy;&amp;vcy;&amp;acy;&amp;tcy;&amp;iecy;&amp;lcy;&amp;yacy; zaprost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frame">
            <a:avLst>
              <a:gd name="adj1" fmla="val 2452"/>
            </a:avLst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0" name="Скругленный прямоугольник 9"/>
          <p:cNvSpPr/>
          <p:nvPr userDrawn="1"/>
        </p:nvSpPr>
        <p:spPr>
          <a:xfrm>
            <a:off x="285720" y="285728"/>
            <a:ext cx="8572560" cy="6286544"/>
          </a:xfrm>
          <a:prstGeom prst="roundRect">
            <a:avLst>
              <a:gd name="adj" fmla="val 5019"/>
            </a:avLst>
          </a:prstGeom>
          <a:solidFill>
            <a:srgbClr val="C1FFC2">
              <a:alpha val="44706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 userDrawn="1"/>
        </p:nvGrpSpPr>
        <p:grpSpPr>
          <a:xfrm>
            <a:off x="8560249" y="0"/>
            <a:ext cx="583751" cy="2643182"/>
            <a:chOff x="8560249" y="0"/>
            <a:chExt cx="583751" cy="2643182"/>
          </a:xfrm>
        </p:grpSpPr>
        <p:pic>
          <p:nvPicPr>
            <p:cNvPr id="24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47124" r="-4721" b="-9375"/>
            <a:stretch>
              <a:fillRect/>
            </a:stretch>
          </p:blipFill>
          <p:spPr bwMode="auto">
            <a:xfrm>
              <a:off x="8560249" y="857232"/>
              <a:ext cx="583751" cy="928694"/>
            </a:xfrm>
            <a:prstGeom prst="rect">
              <a:avLst/>
            </a:prstGeom>
            <a:noFill/>
          </p:spPr>
        </p:pic>
        <p:pic>
          <p:nvPicPr>
            <p:cNvPr id="26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47124" r="-4721" b="-9375"/>
            <a:stretch>
              <a:fillRect/>
            </a:stretch>
          </p:blipFill>
          <p:spPr bwMode="auto">
            <a:xfrm>
              <a:off x="8560249" y="0"/>
              <a:ext cx="583751" cy="928694"/>
            </a:xfrm>
            <a:prstGeom prst="rect">
              <a:avLst/>
            </a:prstGeom>
            <a:noFill/>
          </p:spPr>
        </p:pic>
        <p:pic>
          <p:nvPicPr>
            <p:cNvPr id="27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47124" r="-4721" b="-9375"/>
            <a:stretch>
              <a:fillRect/>
            </a:stretch>
          </p:blipFill>
          <p:spPr bwMode="auto">
            <a:xfrm>
              <a:off x="8560249" y="1714488"/>
              <a:ext cx="583751" cy="928694"/>
            </a:xfrm>
            <a:prstGeom prst="rect">
              <a:avLst/>
            </a:prstGeom>
            <a:noFill/>
          </p:spPr>
        </p:pic>
      </p:grpSp>
      <p:pic>
        <p:nvPicPr>
          <p:cNvPr id="30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47124" r="-4721" b="-9375"/>
          <a:stretch>
            <a:fillRect/>
          </a:stretch>
        </p:blipFill>
        <p:spPr bwMode="auto">
          <a:xfrm>
            <a:off x="8560249" y="3357538"/>
            <a:ext cx="583751" cy="928694"/>
          </a:xfrm>
          <a:prstGeom prst="rect">
            <a:avLst/>
          </a:prstGeom>
          <a:noFill/>
        </p:spPr>
      </p:pic>
      <p:pic>
        <p:nvPicPr>
          <p:cNvPr id="31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47124" r="-4721" b="-9375"/>
          <a:stretch>
            <a:fillRect/>
          </a:stretch>
        </p:blipFill>
        <p:spPr bwMode="auto">
          <a:xfrm>
            <a:off x="8560249" y="2500306"/>
            <a:ext cx="583751" cy="928694"/>
          </a:xfrm>
          <a:prstGeom prst="rect">
            <a:avLst/>
          </a:prstGeom>
          <a:noFill/>
        </p:spPr>
      </p:pic>
      <p:pic>
        <p:nvPicPr>
          <p:cNvPr id="32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47124" r="-4721" b="-9375"/>
          <a:stretch>
            <a:fillRect/>
          </a:stretch>
        </p:blipFill>
        <p:spPr bwMode="auto">
          <a:xfrm>
            <a:off x="8560249" y="4214794"/>
            <a:ext cx="583751" cy="928694"/>
          </a:xfrm>
          <a:prstGeom prst="rect">
            <a:avLst/>
          </a:prstGeom>
          <a:noFill/>
        </p:spPr>
      </p:pic>
      <p:pic>
        <p:nvPicPr>
          <p:cNvPr id="33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47124" r="-4721" b="-9375"/>
          <a:stretch>
            <a:fillRect/>
          </a:stretch>
        </p:blipFill>
        <p:spPr bwMode="auto">
          <a:xfrm>
            <a:off x="8560249" y="5072074"/>
            <a:ext cx="583751" cy="928694"/>
          </a:xfrm>
          <a:prstGeom prst="rect">
            <a:avLst/>
          </a:prstGeom>
          <a:noFill/>
        </p:spPr>
      </p:pic>
      <p:pic>
        <p:nvPicPr>
          <p:cNvPr id="34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47124" r="-4721" b="-9375"/>
          <a:stretch>
            <a:fillRect/>
          </a:stretch>
        </p:blipFill>
        <p:spPr bwMode="auto">
          <a:xfrm>
            <a:off x="8560249" y="5929306"/>
            <a:ext cx="583751" cy="928694"/>
          </a:xfrm>
          <a:prstGeom prst="rect">
            <a:avLst/>
          </a:prstGeom>
          <a:noFill/>
        </p:spPr>
      </p:pic>
      <p:grpSp>
        <p:nvGrpSpPr>
          <p:cNvPr id="39" name="Группа 38"/>
          <p:cNvGrpSpPr/>
          <p:nvPr userDrawn="1"/>
        </p:nvGrpSpPr>
        <p:grpSpPr>
          <a:xfrm>
            <a:off x="142844" y="0"/>
            <a:ext cx="541724" cy="2643158"/>
            <a:chOff x="142844" y="0"/>
            <a:chExt cx="541724" cy="2643158"/>
          </a:xfrm>
        </p:grpSpPr>
        <p:pic>
          <p:nvPicPr>
            <p:cNvPr id="25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0"/>
              <a:ext cx="541724" cy="928670"/>
            </a:xfrm>
            <a:prstGeom prst="rect">
              <a:avLst/>
            </a:prstGeom>
            <a:noFill/>
          </p:spPr>
        </p:pic>
        <p:pic>
          <p:nvPicPr>
            <p:cNvPr id="35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857232"/>
              <a:ext cx="541724" cy="928670"/>
            </a:xfrm>
            <a:prstGeom prst="rect">
              <a:avLst/>
            </a:prstGeom>
            <a:noFill/>
          </p:spPr>
        </p:pic>
        <p:pic>
          <p:nvPicPr>
            <p:cNvPr id="36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1714488"/>
              <a:ext cx="541724" cy="928670"/>
            </a:xfrm>
            <a:prstGeom prst="rect">
              <a:avLst/>
            </a:prstGeom>
            <a:noFill/>
          </p:spPr>
        </p:pic>
      </p:grpSp>
      <p:pic>
        <p:nvPicPr>
          <p:cNvPr id="37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-5237" t="-3125" r="50258" b="-9375"/>
          <a:stretch>
            <a:fillRect/>
          </a:stretch>
        </p:blipFill>
        <p:spPr bwMode="auto">
          <a:xfrm>
            <a:off x="214282" y="5072074"/>
            <a:ext cx="541724" cy="928670"/>
          </a:xfrm>
          <a:prstGeom prst="rect">
            <a:avLst/>
          </a:prstGeom>
          <a:noFill/>
        </p:spPr>
      </p:pic>
      <p:grpSp>
        <p:nvGrpSpPr>
          <p:cNvPr id="40" name="Группа 39"/>
          <p:cNvGrpSpPr/>
          <p:nvPr userDrawn="1"/>
        </p:nvGrpSpPr>
        <p:grpSpPr>
          <a:xfrm>
            <a:off x="214282" y="2500306"/>
            <a:ext cx="541724" cy="2643158"/>
            <a:chOff x="142844" y="0"/>
            <a:chExt cx="541724" cy="2643158"/>
          </a:xfrm>
        </p:grpSpPr>
        <p:pic>
          <p:nvPicPr>
            <p:cNvPr id="41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0"/>
              <a:ext cx="541724" cy="928670"/>
            </a:xfrm>
            <a:prstGeom prst="rect">
              <a:avLst/>
            </a:prstGeom>
            <a:noFill/>
          </p:spPr>
        </p:pic>
        <p:pic>
          <p:nvPicPr>
            <p:cNvPr id="42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857232"/>
              <a:ext cx="541724" cy="928670"/>
            </a:xfrm>
            <a:prstGeom prst="rect">
              <a:avLst/>
            </a:prstGeom>
            <a:noFill/>
          </p:spPr>
        </p:pic>
        <p:pic>
          <p:nvPicPr>
            <p:cNvPr id="43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 l="-5237" t="-3125" r="50258" b="-9375"/>
            <a:stretch>
              <a:fillRect/>
            </a:stretch>
          </p:blipFill>
          <p:spPr bwMode="auto">
            <a:xfrm>
              <a:off x="142844" y="1714488"/>
              <a:ext cx="541724" cy="928670"/>
            </a:xfrm>
            <a:prstGeom prst="rect">
              <a:avLst/>
            </a:prstGeom>
            <a:noFill/>
          </p:spPr>
        </p:pic>
      </p:grpSp>
      <p:pic>
        <p:nvPicPr>
          <p:cNvPr id="46" name="Picture 6" descr="KiddyMath &amp;Mcy;&amp;acy;&amp;gcy;&amp;acy;&amp;zcy;&amp;icy;&amp;ncy; &amp;pcy;&amp;rcy;&amp;icy;&amp;lcy;&amp;ocy;&amp;zhcy;&amp;iecy;&amp;ncy;&amp;icy;&amp;jcy;+&amp;icy;&amp;gcy;&amp;rcy; &amp;dcy;&amp;lcy;&amp;yacy; Windows Phone (&amp;Rcy;&amp;ocy;&amp;scy;&amp;scy;&amp;icy;&amp;yacy;)"/>
          <p:cNvPicPr>
            <a:picLocks noChangeAspect="1" noChangeArrowheads="1"/>
          </p:cNvPicPr>
          <p:nvPr userDrawn="1"/>
        </p:nvPicPr>
        <p:blipFill>
          <a:blip r:embed="rId15" cstate="print"/>
          <a:srcRect l="-5237" t="-3125" r="50258" b="-9375"/>
          <a:stretch>
            <a:fillRect/>
          </a:stretch>
        </p:blipFill>
        <p:spPr bwMode="auto">
          <a:xfrm>
            <a:off x="214282" y="5929330"/>
            <a:ext cx="541724" cy="92867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convdocs.org/pars_docs/refs/161/160825/160825_html_m11735989.jpg" TargetMode="External"/><Relationship Id="rId2" Type="http://schemas.openxmlformats.org/officeDocument/2006/relationships/hyperlink" Target="http://shannonmarange.pbworks.com/f/1317679089/math0011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-fotki.yandex.ru/get/6212/56489324.e0/0_9b928_c39ea114_XL" TargetMode="External"/><Relationship Id="rId4" Type="http://schemas.openxmlformats.org/officeDocument/2006/relationships/hyperlink" Target="http://www.ofisnaya.ru/files/site/upload/Tkani%20Torgovlja%20i%20Servis/Vinil/%D0%A1%D0%B2%D0%B5%D1%82%D0%BB%D0%BE-%D0%B7%D0%B5%D0%BB%D0%B5%D0%BD%D0%B0%D1%8F%20(%D0%BA%D0%BE%D0%B4508)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556792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Карточки для Отработки вычислительных навыков </a:t>
            </a:r>
          </a:p>
          <a:p>
            <a:pPr algn="ctr"/>
            <a:r>
              <a:rPr lang="ru-RU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в пределах 1 000 000 </a:t>
            </a:r>
          </a:p>
          <a:p>
            <a:pPr algn="ctr"/>
            <a:r>
              <a:rPr lang="ru-RU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endParaRPr lang="ru-RU" sz="4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476672"/>
            <a:ext cx="237626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Математика  4 класс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УМК «Школа России»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457890"/>
            <a:ext cx="8568952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Автор работы: учитель начальных классов МОУ СОШ №1 г. Камешково </a:t>
            </a:r>
            <a:r>
              <a:rPr lang="ru-RU" sz="2000" b="1" dirty="0" err="1" smtClean="0">
                <a:solidFill>
                  <a:srgbClr val="C00000"/>
                </a:solidFill>
              </a:rPr>
              <a:t>Курова</a:t>
            </a:r>
            <a:r>
              <a:rPr lang="ru-RU" sz="2000" b="1" dirty="0" smtClean="0">
                <a:solidFill>
                  <a:srgbClr val="C00000"/>
                </a:solidFill>
              </a:rPr>
              <a:t> Т.В.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1)  </a:t>
            </a:r>
            <a:r>
              <a:rPr lang="ru-RU" sz="4000" b="1" dirty="0" smtClean="0"/>
              <a:t>50 103 – (35 073 : 9 + 2 764 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7)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2)  </a:t>
            </a:r>
            <a:r>
              <a:rPr lang="ru-RU" sz="4400" b="1" dirty="0" smtClean="0"/>
              <a:t>800 700 – 32 415: 3 + 6 203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4 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429000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3)  </a:t>
            </a:r>
            <a:r>
              <a:rPr lang="ru-RU" sz="4400" b="1" dirty="0" smtClean="0"/>
              <a:t>1 965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3 +  7 284 : 6 – 6 495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085184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4)  </a:t>
            </a:r>
            <a:r>
              <a:rPr lang="ru-RU" sz="4400" b="1" dirty="0" smtClean="0"/>
              <a:t>21 024 : 6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8 + 2 972 – 29 849 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36296" y="1196752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26 858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08304" y="5949280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1 155</a:t>
            </a:r>
            <a:endParaRPr lang="ru-RU" sz="2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08304" y="278092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814 707</a:t>
            </a:r>
            <a:endParaRPr lang="ru-RU" sz="2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08304" y="4365104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614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5) </a:t>
            </a:r>
            <a:r>
              <a:rPr lang="ru-RU" sz="4400" b="1" dirty="0" smtClean="0"/>
              <a:t>(20 027 – 48 104 : 4) + 2 448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8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16832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6) </a:t>
            </a:r>
            <a:r>
              <a:rPr lang="ru-RU" sz="4400" b="1" dirty="0" smtClean="0"/>
              <a:t>13 048 : 4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2 – 1 641 + 2 758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501008"/>
            <a:ext cx="806489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7) </a:t>
            </a:r>
            <a:r>
              <a:rPr lang="ru-RU" sz="4400" b="1" dirty="0" smtClean="0"/>
              <a:t>500 100 – 67 809 : 7 + 8 364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4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085184"/>
            <a:ext cx="806489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8) </a:t>
            </a:r>
            <a:r>
              <a:rPr lang="ru-RU" sz="4400" b="1" dirty="0" smtClean="0"/>
              <a:t>7 506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5 + (40 020 – 61 376 : 8) 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64288" y="1268760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27 585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236296" y="5949280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69 878</a:t>
            </a:r>
            <a:endParaRPr lang="ru-RU" sz="2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64288" y="4365104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523 869</a:t>
            </a:r>
            <a:endParaRPr lang="ru-RU" sz="2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64288" y="2852936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7 641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20879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9)  </a:t>
            </a:r>
            <a:r>
              <a:rPr lang="ru-RU" sz="4400" b="1" dirty="0" smtClean="0"/>
              <a:t>68 072 : 8 + 5 127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3 – 22 647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060848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10) </a:t>
            </a:r>
            <a:r>
              <a:rPr lang="ru-RU" sz="4400" b="1" dirty="0" smtClean="0"/>
              <a:t>900 000 – 27 093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8 + 9 464 :7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645024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11)  </a:t>
            </a:r>
            <a:r>
              <a:rPr lang="ru-RU" sz="4400" b="1" dirty="0" smtClean="0"/>
              <a:t>87 409 + 49 038 : 6 – 874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3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157192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12) </a:t>
            </a:r>
            <a:r>
              <a:rPr lang="ru-RU" sz="4400" b="1" dirty="0" smtClean="0"/>
              <a:t>536 072 : 8 – 28 362 + 5.306 х7 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64288" y="134076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1 243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64288" y="2924944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684 608</a:t>
            </a:r>
            <a:endParaRPr 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36296" y="4509120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92 960</a:t>
            </a:r>
            <a:endParaRPr lang="ru-RU" sz="2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08304" y="602128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75 789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13)  </a:t>
            </a:r>
            <a:r>
              <a:rPr lang="ru-RU" sz="4400" b="1" dirty="0" smtClean="0"/>
              <a:t>73 608 : 8 + 5 856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4 – 30 376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060848"/>
            <a:ext cx="806489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14) </a:t>
            </a:r>
            <a:r>
              <a:rPr lang="ru-RU" sz="4400" b="1" dirty="0" smtClean="0"/>
              <a:t>19 268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3+(32 146 – 16 591): 3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573016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15)  </a:t>
            </a:r>
            <a:r>
              <a:rPr lang="ru-RU" sz="4400" b="1" dirty="0" smtClean="0"/>
              <a:t>4 879 + 584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6 – 8 953 : 7 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157192"/>
            <a:ext cx="799288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16) </a:t>
            </a:r>
            <a:r>
              <a:rPr lang="ru-RU" sz="4400" b="1" dirty="0" smtClean="0"/>
              <a:t>(14 110+12 114 :6)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6 –94 895 </a:t>
            </a:r>
            <a:endParaRPr lang="ru-RU" sz="4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92280" y="134076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1 889</a:t>
            </a:r>
            <a:endParaRPr lang="ru-RU" sz="2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64288" y="2924944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62 989</a:t>
            </a:r>
            <a:endParaRPr lang="ru-RU" sz="2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36296" y="4437112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7 104</a:t>
            </a:r>
            <a:endParaRPr lang="ru-RU" sz="28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80312" y="602128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1 879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17) </a:t>
            </a:r>
            <a:r>
              <a:rPr lang="ru-RU" sz="4400" b="1" dirty="0" smtClean="0"/>
              <a:t>25 962 : 6 + (1 542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4 – 3 479)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16832"/>
            <a:ext cx="806489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18) </a:t>
            </a:r>
            <a:r>
              <a:rPr lang="ru-RU" sz="4400" b="1" dirty="0" smtClean="0"/>
              <a:t>200 000 –15 420 : 4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7+25 185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573016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19)  </a:t>
            </a:r>
            <a:r>
              <a:rPr lang="ru-RU" sz="4400" b="1" dirty="0" smtClean="0"/>
              <a:t>7 465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9 + 41 728 : 8 – 8 645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157192"/>
            <a:ext cx="792088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20)  </a:t>
            </a:r>
            <a:r>
              <a:rPr lang="ru-RU" sz="4400" b="1" dirty="0" smtClean="0"/>
              <a:t>54 663 : 7 – 5 965 + 2 647 </a:t>
            </a:r>
            <a:r>
              <a:rPr lang="ru-RU" sz="4400" b="1" dirty="0" err="1" smtClean="0"/>
              <a:t>х</a:t>
            </a:r>
            <a:r>
              <a:rPr lang="ru-RU" sz="4400" b="1" dirty="0" smtClean="0"/>
              <a:t> 6 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92280" y="1268760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7 016</a:t>
            </a:r>
            <a:endParaRPr lang="ru-RU" sz="32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08304" y="6021288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17 766</a:t>
            </a:r>
            <a:endParaRPr lang="ru-RU" sz="2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08304" y="4437112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63 756</a:t>
            </a:r>
            <a:endParaRPr lang="ru-RU" sz="2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36296" y="2852936"/>
            <a:ext cx="127444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198 200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785794"/>
            <a:ext cx="70723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Ссылки на интернет-ресурсы</a:t>
            </a:r>
          </a:p>
          <a:p>
            <a:r>
              <a:rPr lang="en-US" dirty="0" smtClean="0">
                <a:hlinkClick r:id="rId2"/>
              </a:rPr>
              <a:t>http://shannonmarange.pbworks.com/f/1317679089/math0011.gif</a:t>
            </a:r>
            <a:r>
              <a:rPr lang="ru-RU" dirty="0" smtClean="0"/>
              <a:t>  </a:t>
            </a:r>
          </a:p>
          <a:p>
            <a:r>
              <a:rPr lang="en-US" dirty="0" smtClean="0">
                <a:hlinkClick r:id="rId3"/>
              </a:rPr>
              <a:t>http://ru.convdocs.org/pars_docs/refs/161/160825/160825_html_m11735989.jpg</a:t>
            </a:r>
            <a:r>
              <a:rPr lang="ru-RU" dirty="0" smtClean="0"/>
              <a:t>  </a:t>
            </a:r>
          </a:p>
          <a:p>
            <a:r>
              <a:rPr lang="en-US" dirty="0" smtClean="0">
                <a:hlinkClick r:id="rId4"/>
              </a:rPr>
              <a:t>http://www.ofisnaya.ru/files/site/upload/Tkani%20Torgovlja%20i%20Servis/Vinil/%D0%A1%D0%B2%D0%B5%D1%82%D0%BB%D0%BE-%D0%B7%D0%B5%D0%BB%D0%B5%D0%BD%D0%B0%D1%8F%20%28%D0%BA%D0%BE%D0%B4508%29.gif</a:t>
            </a:r>
            <a:r>
              <a:rPr lang="ru-RU" dirty="0" smtClean="0"/>
              <a:t>  </a:t>
            </a:r>
          </a:p>
          <a:p>
            <a:r>
              <a:rPr lang="en-US" dirty="0" smtClean="0">
                <a:hlinkClick r:id="rId5"/>
              </a:rPr>
              <a:t>http://img-fotki.yandex.ru/get/6212/56489324.e0/0_9b928_c39ea114_XL</a:t>
            </a:r>
            <a:r>
              <a:rPr lang="ru-RU" smtClean="0"/>
              <a:t> 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27784" y="4869160"/>
            <a:ext cx="4104456" cy="16312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</a:rPr>
              <a:t>      Спасибо автору шаблона: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       учителю МОУ СОШ №1 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                г. Камешково 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        Владимирской области </a:t>
            </a:r>
          </a:p>
          <a:p>
            <a:r>
              <a:rPr lang="ru-RU" sz="2000" b="1" i="1" dirty="0" err="1" smtClean="0">
                <a:solidFill>
                  <a:srgbClr val="00B050"/>
                </a:solidFill>
              </a:rPr>
              <a:t>Шахториной</a:t>
            </a:r>
            <a:r>
              <a:rPr lang="ru-RU" sz="2000" b="1" i="1" dirty="0" smtClean="0">
                <a:solidFill>
                  <a:srgbClr val="00B050"/>
                </a:solidFill>
              </a:rPr>
              <a:t> Ольге Владимировне</a:t>
            </a:r>
            <a:endParaRPr lang="ru-RU" sz="20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396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Артем</cp:lastModifiedBy>
  <cp:revision>21</cp:revision>
  <dcterms:created xsi:type="dcterms:W3CDTF">2014-11-23T10:10:36Z</dcterms:created>
  <dcterms:modified xsi:type="dcterms:W3CDTF">2014-11-23T21:20:36Z</dcterms:modified>
</cp:coreProperties>
</file>