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7"/>
  </p:notesMasterIdLst>
  <p:sldIdLst>
    <p:sldId id="275" r:id="rId2"/>
    <p:sldId id="276" r:id="rId3"/>
    <p:sldId id="277" r:id="rId4"/>
    <p:sldId id="278" r:id="rId5"/>
    <p:sldId id="279" r:id="rId6"/>
    <p:sldId id="273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56" r:id="rId23"/>
    <p:sldId id="274" r:id="rId24"/>
    <p:sldId id="280" r:id="rId25"/>
    <p:sldId id="281" r:id="rId26"/>
  </p:sldIdLst>
  <p:sldSz cx="9144000" cy="6858000" type="screen4x3"/>
  <p:notesSz cx="6858000" cy="9144000"/>
  <p:embeddedFontLst>
    <p:embeddedFont>
      <p:font typeface="Impact" pitchFamily="34" charset="0"/>
      <p:regular r:id="rId28"/>
    </p:embeddedFont>
    <p:embeddedFont>
      <p:font typeface="Monotype Corsiva" pitchFamily="66" charset="0"/>
      <p:italic r:id="rId29"/>
    </p:embeddedFont>
    <p:embeddedFont>
      <p:font typeface="Constantia" pitchFamily="18" charset="0"/>
      <p:regular r:id="rId30"/>
      <p:bold r:id="rId31"/>
      <p:italic r:id="rId32"/>
      <p:boldItalic r:id="rId33"/>
    </p:embeddedFont>
    <p:embeddedFont>
      <p:font typeface="Georgia" pitchFamily="18" charset="0"/>
      <p:regular r:id="rId34"/>
      <p:bold r:id="rId35"/>
      <p:italic r:id="rId36"/>
      <p:boldItalic r:id="rId37"/>
    </p:embeddedFont>
    <p:embeddedFont>
      <p:font typeface="Wingdings 2" pitchFamily="18" charset="2"/>
      <p:regular r:id="rId38"/>
    </p:embeddedFont>
    <p:embeddedFont>
      <p:font typeface="Calibri" pitchFamily="34" charset="0"/>
      <p:regular r:id="rId39"/>
      <p:bold r:id="rId40"/>
      <p:italic r:id="rId41"/>
      <p:boldItalic r:id="rId4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FFFF66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552F0-B316-41AF-A5FF-0F3208103559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04880-3550-4BAA-A2B7-7C812A26D3A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049776E7-A519-4409-9D3D-F412A8C47608}" type="slidenum">
              <a:rPr lang="ru-RU" smtClean="0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049776E7-A519-4409-9D3D-F412A8C47608}" type="slidenum">
              <a:rPr lang="ru-RU" smtClean="0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04880-3550-4BAA-A2B7-7C812A26D3A6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A5FAB-5F4D-43B0-ABA0-48A700295124}" type="datetimeFigureOut">
              <a:rPr lang="ru-RU" smtClean="0"/>
              <a:pPr/>
              <a:t>07.01.2015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B63988-CC1C-41E3-8C60-3258A55B96C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strips dir="rd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642918"/>
            <a:ext cx="8358188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spc="300" dirty="0" smtClean="0">
                <a:solidFill>
                  <a:srgbClr val="000099"/>
                </a:solidFill>
                <a:latin typeface="Impact" pitchFamily="34" charset="0"/>
              </a:rPr>
              <a:t>Департамент образования, науки и молодежной политики Воронежской области</a:t>
            </a:r>
            <a:endParaRPr lang="ru-RU" sz="2200" spc="300" dirty="0">
              <a:solidFill>
                <a:srgbClr val="000099"/>
              </a:solidFill>
              <a:latin typeface="Impac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285860"/>
            <a:ext cx="7643865" cy="1138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6175" indent="-2416175" algn="just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3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ГОБУ СПО ВО </a:t>
            </a:r>
            <a:r>
              <a:rPr lang="ru-RU" b="1" i="1" spc="3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500" b="1" i="1" spc="300" dirty="0" err="1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Россошанский</a:t>
            </a:r>
            <a:r>
              <a:rPr lang="ru-RU" sz="2500" b="1" i="1" spc="300" dirty="0" smtClean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500" b="1" i="1" spc="300" dirty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колледж мясной и молочной промышленности</a:t>
            </a:r>
            <a:r>
              <a:rPr lang="ru-RU" b="1" i="1" spc="3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8662" y="2357430"/>
            <a:ext cx="76438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spc="300" dirty="0" smtClean="0">
                <a:solidFill>
                  <a:srgbClr val="0000CC"/>
                </a:solidFill>
                <a:latin typeface="Georgia" pitchFamily="18" charset="0"/>
                <a:cs typeface="Arial" pitchFamily="34" charset="0"/>
              </a:rPr>
              <a:t>Представление о программных средах компьютерной графики</a:t>
            </a:r>
            <a:endParaRPr lang="ru-RU" sz="3600" b="1" i="1" spc="300" dirty="0">
              <a:solidFill>
                <a:srgbClr val="0000CC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101" name="TextBox 6"/>
          <p:cNvSpPr txBox="1">
            <a:spLocks noChangeArrowheads="1"/>
          </p:cNvSpPr>
          <p:nvPr/>
        </p:nvSpPr>
        <p:spPr bwMode="auto">
          <a:xfrm>
            <a:off x="285720" y="4286256"/>
            <a:ext cx="842962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Дисциплина </a:t>
            </a:r>
            <a:r>
              <a:rPr lang="ru-RU" sz="3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«</a:t>
            </a:r>
            <a:r>
              <a:rPr lang="ru-RU" sz="4000" b="1" spc="300" dirty="0" smtClean="0">
                <a:solidFill>
                  <a:srgbClr val="000099"/>
                </a:solidFill>
                <a:latin typeface="Monotype Corsiva" pitchFamily="66" charset="0"/>
                <a:cs typeface="Courier New" pitchFamily="49" charset="0"/>
              </a:rPr>
              <a:t>Информатика и ИКТ</a:t>
            </a:r>
            <a:r>
              <a:rPr lang="ru-RU" sz="3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3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курс</a:t>
            </a: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5357818" y="5500702"/>
            <a:ext cx="32146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b="1" dirty="0">
                <a:solidFill>
                  <a:srgbClr val="000099"/>
                </a:solidFill>
                <a:latin typeface="Courier New" pitchFamily="49" charset="0"/>
                <a:cs typeface="Courier New" pitchFamily="49" charset="0"/>
              </a:rPr>
              <a:t>Преподаватель: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86375" y="5929330"/>
            <a:ext cx="3786188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spc="300" dirty="0" smtClean="0">
                <a:solidFill>
                  <a:srgbClr val="000099"/>
                </a:solidFill>
                <a:latin typeface="Monotype Corsiva" pitchFamily="66" charset="0"/>
                <a:cs typeface="Courier New" pitchFamily="49" charset="0"/>
              </a:rPr>
              <a:t>Сухорукова </a:t>
            </a:r>
            <a:r>
              <a:rPr lang="ru-RU" sz="3300" b="1" spc="300" dirty="0">
                <a:solidFill>
                  <a:srgbClr val="000099"/>
                </a:solidFill>
                <a:latin typeface="Monotype Corsiva" pitchFamily="66" charset="0"/>
                <a:cs typeface="Courier New" pitchFamily="49" charset="0"/>
              </a:rPr>
              <a:t>Л.А. 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910" y="928670"/>
            <a:ext cx="7643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6175" indent="-2416175"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3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Цели занятия</a:t>
            </a:r>
            <a:endParaRPr lang="ru-RU" sz="3600" b="1" i="1" spc="3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571472" y="2071678"/>
            <a:ext cx="4000528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i="1" dirty="0" smtClean="0"/>
              <a:t>образовательная</a:t>
            </a:r>
            <a:endParaRPr lang="ru-RU" sz="3000" b="1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2285984" y="3500438"/>
            <a:ext cx="371477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i="1" dirty="0" smtClean="0"/>
              <a:t>развивающая</a:t>
            </a: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4572000" y="4786322"/>
            <a:ext cx="4000528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воспитательная</a:t>
            </a:r>
            <a:endParaRPr lang="ru-RU" sz="3000" b="1" i="1" dirty="0" smtClean="0"/>
          </a:p>
        </p:txBody>
      </p:sp>
      <p:pic>
        <p:nvPicPr>
          <p:cNvPr id="12" name="Picture 3" descr="C:\Users\Марина\Desktop\Рисунок1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7929586" y="5857892"/>
            <a:ext cx="576064" cy="6178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57158" y="928670"/>
            <a:ext cx="8215370" cy="49292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57290" y="1000108"/>
            <a:ext cx="5715040" cy="714380"/>
          </a:xfrm>
          <a:prstGeom prst="roundRect">
            <a:avLst>
              <a:gd name="adj" fmla="val 2779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образовательная</a:t>
            </a:r>
            <a:r>
              <a:rPr lang="ru-RU" sz="3000" b="1" i="1" dirty="0" smtClean="0"/>
              <a:t>:</a:t>
            </a:r>
            <a:endParaRPr lang="ru-RU" sz="3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2910" y="1928802"/>
            <a:ext cx="7643866" cy="4022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сформировать понятие </a:t>
            </a:r>
            <a:r>
              <a:rPr lang="ru-RU" sz="2800" b="1" dirty="0" smtClean="0">
                <a:solidFill>
                  <a:schemeClr val="bg1"/>
                </a:solidFill>
              </a:rPr>
              <a:t>компьютерной графики, графического редактора</a:t>
            </a:r>
            <a:endParaRPr lang="ru-RU" sz="2800" b="1" dirty="0" smtClean="0">
              <a:solidFill>
                <a:schemeClr val="bg1"/>
              </a:solidFill>
            </a:endParaRPr>
          </a:p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рассмотреть </a:t>
            </a:r>
            <a:r>
              <a:rPr lang="ru-RU" sz="2800" b="1" dirty="0" smtClean="0">
                <a:solidFill>
                  <a:schemeClr val="bg1"/>
                </a:solidFill>
              </a:rPr>
              <a:t>виды компьютерной графики</a:t>
            </a:r>
          </a:p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познакомить с</a:t>
            </a:r>
            <a:r>
              <a:rPr lang="ru-RU" sz="2800" b="1" dirty="0" smtClean="0">
                <a:solidFill>
                  <a:schemeClr val="bg1"/>
                </a:solidFill>
              </a:rPr>
              <a:t> областью применения, элементами, свойствами, форматами файлов  растровой, векторной и фрактальной  графики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3" descr="C:\Users\Марина\Desktop\Рисунок1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29586" y="6072206"/>
            <a:ext cx="576064" cy="617840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000100" y="1784338"/>
            <a:ext cx="6858048" cy="1588"/>
          </a:xfrm>
          <a:prstGeom prst="line">
            <a:avLst/>
          </a:prstGeom>
          <a:ln w="3810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57158" y="928670"/>
            <a:ext cx="8215370" cy="49292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57290" y="1000108"/>
            <a:ext cx="5715040" cy="714380"/>
          </a:xfrm>
          <a:prstGeom prst="roundRect">
            <a:avLst>
              <a:gd name="adj" fmla="val 2779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развивающая</a:t>
            </a:r>
            <a:r>
              <a:rPr lang="ru-RU" sz="3000" b="1" i="1" dirty="0" smtClean="0"/>
              <a:t>:</a:t>
            </a:r>
            <a:endParaRPr lang="ru-RU" sz="3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1714488"/>
            <a:ext cx="7072362" cy="4022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развивать логическое мышление, память, внимание, умение сравнивать и анализировать</a:t>
            </a:r>
          </a:p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расширять кругозор</a:t>
            </a:r>
          </a:p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развивать навыки реализации теоретических знаний в практической деятельности</a:t>
            </a:r>
          </a:p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прививать интерес к предмету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3" descr="C:\Users\Марина\Desktop\Рисунок1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29586" y="6072206"/>
            <a:ext cx="576064" cy="617840"/>
          </a:xfrm>
          <a:prstGeom prst="rect">
            <a:avLst/>
          </a:prstGeom>
          <a:noFill/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00100" y="1714488"/>
            <a:ext cx="6858048" cy="1588"/>
          </a:xfrm>
          <a:prstGeom prst="line">
            <a:avLst/>
          </a:prstGeom>
          <a:ln w="3810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57158" y="928670"/>
            <a:ext cx="8215370" cy="49292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57290" y="1000108"/>
            <a:ext cx="5715040" cy="714380"/>
          </a:xfrm>
          <a:prstGeom prst="roundRect">
            <a:avLst>
              <a:gd name="adj" fmla="val 2779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воспитательная</a:t>
            </a:r>
            <a:r>
              <a:rPr lang="ru-RU" sz="3000" b="1" i="1" dirty="0" smtClean="0"/>
              <a:t>:</a:t>
            </a:r>
            <a:endParaRPr lang="ru-RU" sz="3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1714488"/>
            <a:ext cx="7072362" cy="2548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endParaRPr lang="ru-RU" sz="2800" b="1" dirty="0" smtClean="0">
              <a:solidFill>
                <a:schemeClr val="bg1"/>
              </a:solidFill>
            </a:endParaRPr>
          </a:p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воспитывать внимательность</a:t>
            </a:r>
          </a:p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аккуратность</a:t>
            </a:r>
          </a:p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точность</a:t>
            </a:r>
          </a:p>
          <a:p>
            <a:pPr marL="354013" indent="-354013" algn="just">
              <a:lnSpc>
                <a:spcPct val="114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1"/>
                </a:solidFill>
              </a:rPr>
              <a:t>трудолюбие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3" descr="C:\Users\Марина\Desktop\Рисунок1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29586" y="6072206"/>
            <a:ext cx="576064" cy="617840"/>
          </a:xfrm>
          <a:prstGeom prst="rect">
            <a:avLst/>
          </a:prstGeom>
          <a:noFill/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00100" y="1784338"/>
            <a:ext cx="6858048" cy="1588"/>
          </a:xfrm>
          <a:prstGeom prst="line">
            <a:avLst/>
          </a:prstGeom>
          <a:ln w="3810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8215338" y="5643578"/>
            <a:ext cx="857250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lang="ru-RU" sz="3800" b="1" i="1" u="wavyHeavy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Компьютерная </a:t>
            </a:r>
            <a:r>
              <a:rPr lang="ru-RU" sz="3800" b="1" i="1" u="wavyHeavy" dirty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графика</a:t>
            </a:r>
            <a:r>
              <a:rPr lang="ru-RU" sz="3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это область информатики, </a:t>
            </a:r>
            <a:r>
              <a:rPr lang="ru-RU" sz="3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занимающаяся </a:t>
            </a:r>
            <a:r>
              <a:rPr lang="ru-RU" sz="3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проблемами получения различных изображений (рисунков, чертежей, мультипликации) на </a:t>
            </a:r>
            <a:r>
              <a:rPr lang="ru-RU" sz="3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компьютере.</a:t>
            </a: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500" b="1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Понятие компьютерной графики</a:t>
            </a:r>
            <a:endParaRPr lang="ru-RU" sz="3500" b="1" i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 fontScale="40000" lnSpcReduction="20000"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lang="ru-RU" sz="4000" b="1" i="1" dirty="0" smtClean="0"/>
              <a:t> </a:t>
            </a:r>
            <a:r>
              <a:rPr lang="ru-RU" sz="9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9000" b="1" i="1" u="wavyHeavy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компьютерной графикой</a:t>
            </a:r>
            <a:r>
              <a:rPr lang="ru-RU" sz="9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обычно понимают автоматизацию процессов подготовки, преобразования, хранения и воспроизведения графической информации с помощью компьютера. Под графической информацией понимаются модели объектов и их изображения.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12810" r="12810" b="10884"/>
          <a:stretch>
            <a:fillRect/>
          </a:stretch>
        </p:blipFill>
        <p:spPr bwMode="auto">
          <a:xfrm>
            <a:off x="8001024" y="71414"/>
            <a:ext cx="1071570" cy="935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4"/>
          <p:cNvSpPr txBox="1">
            <a:spLocks/>
          </p:cNvSpPr>
          <p:nvPr/>
        </p:nvSpPr>
        <p:spPr>
          <a:xfrm>
            <a:off x="142844" y="642918"/>
            <a:ext cx="8715436" cy="428628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pPr marR="45720" lvl="0" indent="450000" algn="just">
              <a:lnSpc>
                <a:spcPct val="11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12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lang="ru-RU" sz="14000" b="1" i="1" dirty="0" smtClean="0">
                <a:latin typeface="Times New Roman" pitchFamily="18" charset="0"/>
                <a:cs typeface="Times New Roman" pitchFamily="18" charset="0"/>
              </a:rPr>
              <a:t>Компьютерная графика – это новая отрасль знаний, которая, с одной стороны, представляет комплекс аппаратных и программных средств, используемых для формирования, преобразования и выдачи информации в визуальной форме на средства отображения ЭВМ. С другой стороны, под компьютерной графикой понимают совокупность методов и приемов для преобразования при помощи ЭВМ данных в графическое представление.</a:t>
            </a:r>
          </a:p>
          <a:p>
            <a:pPr marL="0" marR="45720" lvl="0" indent="0" algn="r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6072229"/>
          </a:xfrm>
          <a:prstGeom prst="rect">
            <a:avLst/>
          </a:prstGeom>
        </p:spPr>
        <p:txBody>
          <a:bodyPr vert="horz" lIns="0" rIns="18288">
            <a:normAutofit fontScale="92500" lnSpcReduction="20000"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lang="ru-RU" sz="3800" b="1" i="1" u="wavyHeavy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Компьютерная графика (машинная графика)</a:t>
            </a:r>
            <a:r>
              <a:rPr lang="ru-RU" sz="3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область деятельности, в которой компьютеры используются как инструмент для создания изображений, так и для обработки визуальной информации, полученной из реального мира. Также компьютерной графикой называют результат такой деятельности.</a:t>
            </a:r>
          </a:p>
          <a:p>
            <a:pPr indent="450000" algn="just">
              <a:lnSpc>
                <a:spcPct val="105000"/>
              </a:lnSpc>
            </a:pPr>
            <a:endParaRPr lang="ru-RU" sz="1100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5000"/>
              </a:lnSpc>
            </a:pPr>
            <a:r>
              <a:rPr lang="ru-RU" sz="3800" b="1" i="1" u="wavyHeavy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Графический редактор</a:t>
            </a:r>
            <a:r>
              <a:rPr lang="ru-RU" sz="3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прикладная программа, предназначенная для создания, редактирования и просмотра графических изображений на компьютере.</a:t>
            </a: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Documents and Settings\Admin\Рабочий стол\gif\book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5715016"/>
            <a:ext cx="1500166" cy="15001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785794"/>
            <a:ext cx="8643998" cy="64294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lang="ru-RU" sz="3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способам задания изображений</a:t>
            </a:r>
          </a:p>
          <a:p>
            <a:pPr marR="45720" lvl="0" indent="45000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Виды  компьютерной графики</a:t>
            </a:r>
            <a:endParaRPr lang="ru-RU" sz="4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500034" y="1714488"/>
            <a:ext cx="3357586" cy="857256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R="45720" lvl="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lang="ru-RU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двумерная (</a:t>
            </a:r>
            <a:r>
              <a:rPr lang="en-US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2D</a:t>
            </a:r>
            <a:r>
              <a:rPr lang="ru-RU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графика</a:t>
            </a:r>
          </a:p>
          <a:p>
            <a:pPr marR="45720" lvl="0" indent="45000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4"/>
          <p:cNvSpPr txBox="1">
            <a:spLocks/>
          </p:cNvSpPr>
          <p:nvPr/>
        </p:nvSpPr>
        <p:spPr>
          <a:xfrm>
            <a:off x="5000628" y="1643050"/>
            <a:ext cx="3714776" cy="857256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R="45720" lvl="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lang="ru-RU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трехмерная (3</a:t>
            </a:r>
            <a:r>
              <a:rPr lang="en-US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графика</a:t>
            </a:r>
          </a:p>
          <a:p>
            <a:pPr marR="45720" lvl="0" indent="45000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2000232" y="1214422"/>
            <a:ext cx="2428892" cy="642942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429124" y="1214422"/>
            <a:ext cx="2428892" cy="571504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Documents and Settings\Admin\Рабочий стол\для графики\0f2cca8fd56994a38e99b9325065b6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714620"/>
            <a:ext cx="2714644" cy="3835529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для графики\121826306701.jpg"/>
          <p:cNvPicPr>
            <a:picLocks noChangeAspect="1" noChangeArrowheads="1"/>
          </p:cNvPicPr>
          <p:nvPr/>
        </p:nvPicPr>
        <p:blipFill>
          <a:blip r:embed="rId3"/>
          <a:srcRect l="5908" b="7272"/>
          <a:stretch>
            <a:fillRect/>
          </a:stretch>
        </p:blipFill>
        <p:spPr bwMode="auto">
          <a:xfrm>
            <a:off x="3929058" y="2786058"/>
            <a:ext cx="5025874" cy="37147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714357"/>
            <a:ext cx="8643998" cy="714379"/>
          </a:xfrm>
          <a:prstGeom prst="rect">
            <a:avLst/>
          </a:prstGeom>
        </p:spPr>
        <p:txBody>
          <a:bodyPr vert="horz" lIns="0" rIns="18288">
            <a:normAutofit fontScale="92500"/>
          </a:bodyPr>
          <a:lstStyle/>
          <a:p>
            <a:pPr marR="45720" lvl="0" indent="45000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lang="ru-RU" sz="3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способу формирования изображений</a:t>
            </a:r>
          </a:p>
          <a:p>
            <a:pPr marR="45720" lvl="0" indent="45000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Виды</a:t>
            </a:r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компьютерной графики</a:t>
            </a:r>
            <a:endParaRPr lang="ru-RU" sz="4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214282" y="1714488"/>
            <a:ext cx="3071834" cy="857256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R="45720" lvl="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lang="ru-RU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растровая графика</a:t>
            </a:r>
          </a:p>
          <a:p>
            <a:pPr marR="45720" lvl="0" indent="45000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2000232" y="1142984"/>
            <a:ext cx="2428892" cy="714380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429124" y="1142984"/>
            <a:ext cx="2428892" cy="642942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4"/>
          <p:cNvSpPr txBox="1">
            <a:spLocks/>
          </p:cNvSpPr>
          <p:nvPr/>
        </p:nvSpPr>
        <p:spPr>
          <a:xfrm>
            <a:off x="3214678" y="2143116"/>
            <a:ext cx="2357454" cy="857256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R="45720" lvl="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lang="ru-RU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векторная</a:t>
            </a:r>
          </a:p>
          <a:p>
            <a:pPr marR="45720" lvl="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lang="ru-RU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графика</a:t>
            </a:r>
          </a:p>
          <a:p>
            <a:pPr marR="45720" lvl="0" indent="45000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4"/>
          <p:cNvSpPr txBox="1">
            <a:spLocks/>
          </p:cNvSpPr>
          <p:nvPr/>
        </p:nvSpPr>
        <p:spPr>
          <a:xfrm>
            <a:off x="5715008" y="1714488"/>
            <a:ext cx="3071834" cy="857256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R="45720" lvl="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lang="ru-RU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фрактальная</a:t>
            </a:r>
          </a:p>
          <a:p>
            <a:pPr marR="45720" lvl="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lang="ru-RU" sz="3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графика</a:t>
            </a:r>
          </a:p>
          <a:p>
            <a:pPr marR="45720" lvl="0" indent="450000" algn="ctr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3821901" y="1678769"/>
            <a:ext cx="1143008" cy="71438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 descr="Catnip.jpg"/>
          <p:cNvPicPr>
            <a:picLocks noChangeAspect="1"/>
          </p:cNvPicPr>
          <p:nvPr/>
        </p:nvPicPr>
        <p:blipFill>
          <a:blip r:embed="rId2" cstate="print"/>
          <a:srcRect l="9755"/>
          <a:stretch>
            <a:fillRect/>
          </a:stretch>
        </p:blipFill>
        <p:spPr>
          <a:xfrm rot="1930447">
            <a:off x="399397" y="3345636"/>
            <a:ext cx="2764239" cy="2297278"/>
          </a:xfrm>
          <a:prstGeom prst="rect">
            <a:avLst/>
          </a:prstGeom>
        </p:spPr>
      </p:pic>
      <p:pic>
        <p:nvPicPr>
          <p:cNvPr id="18" name="Picture 2" descr="C:\Program Files\Microsoft Office\MEDIA\CAGCAT10\j0090386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286124"/>
            <a:ext cx="3357586" cy="2873698"/>
          </a:xfrm>
          <a:prstGeom prst="rect">
            <a:avLst/>
          </a:prstGeom>
          <a:noFill/>
        </p:spPr>
      </p:pic>
      <p:pic>
        <p:nvPicPr>
          <p:cNvPr id="3074" name="Picture 2" descr="C:\Documents and Settings\Admin\Рабочий стол\для графики\i (1)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75845">
            <a:off x="6580148" y="3015394"/>
            <a:ext cx="2519370" cy="24862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Растровая графика</a:t>
            </a:r>
            <a:endParaRPr lang="ru-RU" sz="3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500042"/>
            <a:ext cx="8858312" cy="2917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85000"/>
              </a:lnSpc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Применяется при разработке электронных (мультимедийных) и полиграфических изданий. Для этого сканируют иллюстрации, фотографии, вводятся изображения с цифровых фотоаппаратов.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143248"/>
            <a:ext cx="8858312" cy="103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Основным (наименьшим) элементом растрового изображения является </a:t>
            </a:r>
            <a:r>
              <a:rPr lang="ru-RU" sz="3600" b="1" i="1" u="wavyHeavy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точка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" name="Рисунок 1" descr="пиксельная структура экрана"/>
          <p:cNvPicPr>
            <a:picLocks noChangeAspect="1" noChangeArrowheads="1"/>
          </p:cNvPicPr>
          <p:nvPr/>
        </p:nvPicPr>
        <p:blipFill>
          <a:blip r:embed="rId2"/>
          <a:srcRect l="5693" r="8112" b="29472"/>
          <a:stretch>
            <a:fillRect/>
          </a:stretch>
        </p:blipFill>
        <p:spPr bwMode="auto">
          <a:xfrm>
            <a:off x="3000364" y="4143380"/>
            <a:ext cx="6072230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1406" y="4000504"/>
            <a:ext cx="3000396" cy="291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изобра-жение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экран-ное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то эта точка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назы-вается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u="wavyHeavy" dirty="0" err="1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пикселом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25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500" b="1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Свойства растровой графики</a:t>
            </a:r>
            <a:endParaRPr lang="ru-RU" sz="3500" b="1" i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57222" y="779746"/>
            <a:ext cx="9286940" cy="1506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indent="-446088" algn="just">
              <a:lnSpc>
                <a:spcPct val="85000"/>
              </a:lnSpc>
              <a:tabLst>
                <a:tab pos="895350" algn="l"/>
              </a:tabLst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Каждый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пиксел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растрового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изобра-жения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имеет свойства: размещение и цвет.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-32" y="3469380"/>
            <a:ext cx="5357850" cy="291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47675" indent="-447675" algn="just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Невозможность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увели-чения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изображения для рассмотрения деталей. Этот эффект называется </a:t>
            </a:r>
            <a:r>
              <a:rPr lang="ru-RU" sz="3600" b="1" i="1" u="wavyHeavy" dirty="0" err="1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пикселизацией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1" name="Рисунок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2786058"/>
            <a:ext cx="3786182" cy="388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-32" y="2138287"/>
            <a:ext cx="6500858" cy="1505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47675" indent="-447675" algn="just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Нужно хранить и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обраба-тывать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большие объемы данных.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779746"/>
            <a:ext cx="8786874" cy="433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85000"/>
              </a:lnSpc>
              <a:tabLst>
                <a:tab pos="895350" algn="l"/>
              </a:tabLst>
            </a:pPr>
            <a:r>
              <a:rPr lang="ru-RU" sz="3600" b="1" i="1" u="wavyHeavy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Разрешение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величина, определяющая количество точек (элементов растрового изображения) на единицу площади (или единицу длины).</a:t>
            </a:r>
          </a:p>
          <a:p>
            <a:pPr indent="450000" algn="just">
              <a:lnSpc>
                <a:spcPct val="85000"/>
              </a:lnSpc>
              <a:tabLst>
                <a:tab pos="895350" algn="l"/>
              </a:tabLst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Оно измеряется в пикселях на дюйм (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dots per inch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dpi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000" algn="just">
              <a:lnSpc>
                <a:spcPct val="85000"/>
              </a:lnSpc>
              <a:tabLst>
                <a:tab pos="895350" algn="l"/>
              </a:tabLst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Другой важной характеристикой изображения </a:t>
            </a:r>
            <a:r>
              <a:rPr lang="ru-RU" sz="3600" b="1" i="1" u="wavyHeavy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разрядность цветовой палитры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1745" name="Picture 1" descr="C:\Documents and Settings\Admin\Рабочий стол\gif\cputyp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214818"/>
            <a:ext cx="2643196" cy="26431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779746"/>
            <a:ext cx="878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1475" algn="just">
              <a:defRPr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Файлы с форматами растрового типа имеют расширения: </a:t>
            </a:r>
          </a:p>
          <a:p>
            <a:pPr indent="371475" algn="just">
              <a:defRPr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*.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bmp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*.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img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*.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gif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*.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pcx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*.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msp</a:t>
            </a:r>
            <a:endParaRPr lang="ru-RU" sz="36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786058"/>
            <a:ext cx="8643998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indent="371475" algn="just">
              <a:defRPr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Растровые графические редакторы: </a:t>
            </a:r>
          </a:p>
          <a:p>
            <a:pPr indent="371475" algn="just">
              <a:defRPr/>
            </a:pP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Paint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Adobe Photoshop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PhotoInstrument</a:t>
            </a:r>
            <a:endParaRPr lang="ru-RU" sz="36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1" name="Picture 1" descr="C:\Documents and Settings\Admin\Рабочий стол\gif\floppy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3" y="4169333"/>
            <a:ext cx="2143140" cy="268866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5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Векторная графика</a:t>
            </a:r>
            <a:endParaRPr lang="ru-RU" sz="35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06" y="571480"/>
            <a:ext cx="8858312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85000"/>
              </a:lnSpc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Используется для создания иллюстраций. Используется в рекламе, дизайнерских бюро, редакциях, 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конст-рукторских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бюро.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06" y="2285992"/>
            <a:ext cx="8858312" cy="433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Основным элементом векторного изображения является </a:t>
            </a:r>
            <a:r>
              <a:rPr lang="ru-RU" sz="3600" b="1" i="1" u="wavyHeavy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линия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 выводом на экран каждого объекта программа производит вычисления координат экранных точек в изображении. Объем памяти,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занимае-мый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линией, не зависит от её размеров, так как линия представляется в виде формулы.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 rot="21166481">
            <a:off x="6658053" y="6273491"/>
            <a:ext cx="2087563" cy="360000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22"/>
          <p:cNvSpPr>
            <a:spLocks noEditPoints="1"/>
          </p:cNvSpPr>
          <p:nvPr/>
        </p:nvSpPr>
        <p:spPr bwMode="auto">
          <a:xfrm rot="21017109">
            <a:off x="4379634" y="6054955"/>
            <a:ext cx="2374900" cy="461963"/>
          </a:xfrm>
          <a:custGeom>
            <a:avLst/>
            <a:gdLst>
              <a:gd name="T0" fmla="*/ 89436 w 15906"/>
              <a:gd name="T1" fmla="*/ 119398 h 3225"/>
              <a:gd name="T2" fmla="*/ 142440 w 15906"/>
              <a:gd name="T3" fmla="*/ 97117 h 3225"/>
              <a:gd name="T4" fmla="*/ 194400 w 15906"/>
              <a:gd name="T5" fmla="*/ 77500 h 3225"/>
              <a:gd name="T6" fmla="*/ 245762 w 15906"/>
              <a:gd name="T7" fmla="*/ 60304 h 3225"/>
              <a:gd name="T8" fmla="*/ 297124 w 15906"/>
              <a:gd name="T9" fmla="*/ 45531 h 3225"/>
              <a:gd name="T10" fmla="*/ 349979 w 15906"/>
              <a:gd name="T11" fmla="*/ 68175 h 3225"/>
              <a:gd name="T12" fmla="*/ 299811 w 15906"/>
              <a:gd name="T13" fmla="*/ 80648 h 3225"/>
              <a:gd name="T14" fmla="*/ 250241 w 15906"/>
              <a:gd name="T15" fmla="*/ 95421 h 3225"/>
              <a:gd name="T16" fmla="*/ 200372 w 15906"/>
              <a:gd name="T17" fmla="*/ 112617 h 3225"/>
              <a:gd name="T18" fmla="*/ 149906 w 15906"/>
              <a:gd name="T19" fmla="*/ 132113 h 3225"/>
              <a:gd name="T20" fmla="*/ 87345 w 15906"/>
              <a:gd name="T21" fmla="*/ 159237 h 3225"/>
              <a:gd name="T22" fmla="*/ 338781 w 15906"/>
              <a:gd name="T23" fmla="*/ 35359 h 3225"/>
              <a:gd name="T24" fmla="*/ 391785 w 15906"/>
              <a:gd name="T25" fmla="*/ 24703 h 3225"/>
              <a:gd name="T26" fmla="*/ 446731 w 15906"/>
              <a:gd name="T27" fmla="*/ 16105 h 3225"/>
              <a:gd name="T28" fmla="*/ 504215 w 15906"/>
              <a:gd name="T29" fmla="*/ 9324 h 3225"/>
              <a:gd name="T30" fmla="*/ 564685 w 15906"/>
              <a:gd name="T31" fmla="*/ 4602 h 3225"/>
              <a:gd name="T32" fmla="*/ 629037 w 15906"/>
              <a:gd name="T33" fmla="*/ 1574 h 3225"/>
              <a:gd name="T34" fmla="*/ 726684 w 15906"/>
              <a:gd name="T35" fmla="*/ 0 h 3225"/>
              <a:gd name="T36" fmla="*/ 644415 w 15906"/>
              <a:gd name="T37" fmla="*/ 35238 h 3225"/>
              <a:gd name="T38" fmla="*/ 580810 w 15906"/>
              <a:gd name="T39" fmla="*/ 37781 h 3225"/>
              <a:gd name="T40" fmla="*/ 521385 w 15906"/>
              <a:gd name="T41" fmla="*/ 42140 h 3225"/>
              <a:gd name="T42" fmla="*/ 465096 w 15906"/>
              <a:gd name="T43" fmla="*/ 48195 h 3225"/>
              <a:gd name="T44" fmla="*/ 411643 w 15906"/>
              <a:gd name="T45" fmla="*/ 55945 h 3225"/>
              <a:gd name="T46" fmla="*/ 359983 w 15906"/>
              <a:gd name="T47" fmla="*/ 65996 h 3225"/>
              <a:gd name="T48" fmla="*/ 726834 w 15906"/>
              <a:gd name="T49" fmla="*/ 34269 h 3225"/>
              <a:gd name="T50" fmla="*/ 744452 w 15906"/>
              <a:gd name="T51" fmla="*/ 727 h 3225"/>
              <a:gd name="T52" fmla="*/ 796859 w 15906"/>
              <a:gd name="T53" fmla="*/ 8355 h 3225"/>
              <a:gd name="T54" fmla="*/ 860315 w 15906"/>
              <a:gd name="T55" fmla="*/ 23371 h 3225"/>
              <a:gd name="T56" fmla="*/ 932879 w 15906"/>
              <a:gd name="T57" fmla="*/ 44683 h 3225"/>
              <a:gd name="T58" fmla="*/ 1048145 w 15906"/>
              <a:gd name="T59" fmla="*/ 82707 h 3225"/>
              <a:gd name="T60" fmla="*/ 1178193 w 15906"/>
              <a:gd name="T61" fmla="*/ 165534 h 3225"/>
              <a:gd name="T62" fmla="*/ 1001113 w 15906"/>
              <a:gd name="T63" fmla="*/ 103656 h 3225"/>
              <a:gd name="T64" fmla="*/ 907795 w 15906"/>
              <a:gd name="T65" fmla="*/ 73261 h 3225"/>
              <a:gd name="T66" fmla="*/ 839412 w 15906"/>
              <a:gd name="T67" fmla="*/ 53523 h 3225"/>
              <a:gd name="T68" fmla="*/ 781331 w 15906"/>
              <a:gd name="T69" fmla="*/ 40203 h 3225"/>
              <a:gd name="T70" fmla="*/ 734598 w 15906"/>
              <a:gd name="T71" fmla="*/ 34390 h 3225"/>
              <a:gd name="T72" fmla="*/ 1304060 w 15906"/>
              <a:gd name="T73" fmla="*/ 172679 h 3225"/>
              <a:gd name="T74" fmla="*/ 1445157 w 15906"/>
              <a:gd name="T75" fmla="*/ 220995 h 3225"/>
              <a:gd name="T76" fmla="*/ 1588194 w 15906"/>
              <a:gd name="T77" fmla="*/ 266526 h 3225"/>
              <a:gd name="T78" fmla="*/ 1728992 w 15906"/>
              <a:gd name="T79" fmla="*/ 305881 h 3225"/>
              <a:gd name="T80" fmla="*/ 1864265 w 15906"/>
              <a:gd name="T81" fmla="*/ 335912 h 3225"/>
              <a:gd name="T82" fmla="*/ 1989684 w 15906"/>
              <a:gd name="T83" fmla="*/ 353349 h 3225"/>
              <a:gd name="T84" fmla="*/ 2035522 w 15906"/>
              <a:gd name="T85" fmla="*/ 390283 h 3225"/>
              <a:gd name="T86" fmla="*/ 1911447 w 15906"/>
              <a:gd name="T87" fmla="*/ 378537 h 3225"/>
              <a:gd name="T88" fmla="*/ 1776621 w 15906"/>
              <a:gd name="T89" fmla="*/ 352744 h 3225"/>
              <a:gd name="T90" fmla="*/ 1634778 w 15906"/>
              <a:gd name="T91" fmla="*/ 316295 h 3225"/>
              <a:gd name="T92" fmla="*/ 1489800 w 15906"/>
              <a:gd name="T93" fmla="*/ 272338 h 3225"/>
              <a:gd name="T94" fmla="*/ 1345568 w 15906"/>
              <a:gd name="T95" fmla="*/ 224143 h 3225"/>
              <a:gd name="T96" fmla="*/ 1195065 w 15906"/>
              <a:gd name="T97" fmla="*/ 134292 h 3225"/>
              <a:gd name="T98" fmla="*/ 2117492 w 15906"/>
              <a:gd name="T99" fmla="*/ 353471 h 3225"/>
              <a:gd name="T100" fmla="*/ 2182740 w 15906"/>
              <a:gd name="T101" fmla="*/ 340877 h 3225"/>
              <a:gd name="T102" fmla="*/ 2237835 w 15906"/>
              <a:gd name="T103" fmla="*/ 317264 h 3225"/>
              <a:gd name="T104" fmla="*/ 2281732 w 15906"/>
              <a:gd name="T105" fmla="*/ 281541 h 3225"/>
              <a:gd name="T106" fmla="*/ 2312937 w 15906"/>
              <a:gd name="T107" fmla="*/ 232256 h 3225"/>
              <a:gd name="T108" fmla="*/ 2329809 w 15906"/>
              <a:gd name="T109" fmla="*/ 168440 h 3225"/>
              <a:gd name="T110" fmla="*/ 2374601 w 15906"/>
              <a:gd name="T111" fmla="*/ 140952 h 3225"/>
              <a:gd name="T112" fmla="*/ 2361761 w 15906"/>
              <a:gd name="T113" fmla="*/ 221116 h 3225"/>
              <a:gd name="T114" fmla="*/ 2332198 w 15906"/>
              <a:gd name="T115" fmla="*/ 284084 h 3225"/>
              <a:gd name="T116" fmla="*/ 2287405 w 15906"/>
              <a:gd name="T117" fmla="*/ 331068 h 3225"/>
              <a:gd name="T118" fmla="*/ 2228578 w 15906"/>
              <a:gd name="T119" fmla="*/ 363521 h 3225"/>
              <a:gd name="T120" fmla="*/ 2157806 w 15906"/>
              <a:gd name="T121" fmla="*/ 382775 h 3225"/>
              <a:gd name="T122" fmla="*/ 2076283 w 15906"/>
              <a:gd name="T123" fmla="*/ 390404 h 322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5906"/>
              <a:gd name="T187" fmla="*/ 0 h 3225"/>
              <a:gd name="T188" fmla="*/ 15906 w 15906"/>
              <a:gd name="T189" fmla="*/ 3225 h 322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5906" h="3225">
                <a:moveTo>
                  <a:pt x="0" y="1329"/>
                </a:moveTo>
                <a:lnTo>
                  <a:pt x="153" y="1238"/>
                </a:lnTo>
                <a:lnTo>
                  <a:pt x="305" y="1150"/>
                </a:lnTo>
                <a:lnTo>
                  <a:pt x="453" y="1066"/>
                </a:lnTo>
                <a:lnTo>
                  <a:pt x="599" y="986"/>
                </a:lnTo>
                <a:lnTo>
                  <a:pt x="671" y="947"/>
                </a:lnTo>
                <a:lnTo>
                  <a:pt x="743" y="910"/>
                </a:lnTo>
                <a:lnTo>
                  <a:pt x="814" y="873"/>
                </a:lnTo>
                <a:lnTo>
                  <a:pt x="884" y="838"/>
                </a:lnTo>
                <a:lnTo>
                  <a:pt x="954" y="802"/>
                </a:lnTo>
                <a:lnTo>
                  <a:pt x="1024" y="768"/>
                </a:lnTo>
                <a:lnTo>
                  <a:pt x="1094" y="735"/>
                </a:lnTo>
                <a:lnTo>
                  <a:pt x="1164" y="702"/>
                </a:lnTo>
                <a:lnTo>
                  <a:pt x="1233" y="671"/>
                </a:lnTo>
                <a:lnTo>
                  <a:pt x="1302" y="640"/>
                </a:lnTo>
                <a:lnTo>
                  <a:pt x="1372" y="609"/>
                </a:lnTo>
                <a:lnTo>
                  <a:pt x="1440" y="580"/>
                </a:lnTo>
                <a:lnTo>
                  <a:pt x="1508" y="552"/>
                </a:lnTo>
                <a:lnTo>
                  <a:pt x="1577" y="525"/>
                </a:lnTo>
                <a:lnTo>
                  <a:pt x="1646" y="498"/>
                </a:lnTo>
                <a:lnTo>
                  <a:pt x="1715" y="472"/>
                </a:lnTo>
                <a:lnTo>
                  <a:pt x="1784" y="447"/>
                </a:lnTo>
                <a:lnTo>
                  <a:pt x="1852" y="423"/>
                </a:lnTo>
                <a:lnTo>
                  <a:pt x="1921" y="399"/>
                </a:lnTo>
                <a:lnTo>
                  <a:pt x="1990" y="376"/>
                </a:lnTo>
                <a:lnTo>
                  <a:pt x="2059" y="354"/>
                </a:lnTo>
                <a:lnTo>
                  <a:pt x="2129" y="333"/>
                </a:lnTo>
                <a:lnTo>
                  <a:pt x="2199" y="312"/>
                </a:lnTo>
                <a:lnTo>
                  <a:pt x="2269" y="292"/>
                </a:lnTo>
                <a:lnTo>
                  <a:pt x="2344" y="563"/>
                </a:lnTo>
                <a:lnTo>
                  <a:pt x="2276" y="582"/>
                </a:lnTo>
                <a:lnTo>
                  <a:pt x="2209" y="602"/>
                </a:lnTo>
                <a:lnTo>
                  <a:pt x="2141" y="623"/>
                </a:lnTo>
                <a:lnTo>
                  <a:pt x="2075" y="644"/>
                </a:lnTo>
                <a:lnTo>
                  <a:pt x="2008" y="666"/>
                </a:lnTo>
                <a:lnTo>
                  <a:pt x="1942" y="689"/>
                </a:lnTo>
                <a:lnTo>
                  <a:pt x="1875" y="713"/>
                </a:lnTo>
                <a:lnTo>
                  <a:pt x="1809" y="737"/>
                </a:lnTo>
                <a:lnTo>
                  <a:pt x="1743" y="762"/>
                </a:lnTo>
                <a:lnTo>
                  <a:pt x="1676" y="788"/>
                </a:lnTo>
                <a:lnTo>
                  <a:pt x="1609" y="815"/>
                </a:lnTo>
                <a:lnTo>
                  <a:pt x="1543" y="842"/>
                </a:lnTo>
                <a:lnTo>
                  <a:pt x="1477" y="870"/>
                </a:lnTo>
                <a:lnTo>
                  <a:pt x="1410" y="899"/>
                </a:lnTo>
                <a:lnTo>
                  <a:pt x="1342" y="930"/>
                </a:lnTo>
                <a:lnTo>
                  <a:pt x="1276" y="960"/>
                </a:lnTo>
                <a:lnTo>
                  <a:pt x="1208" y="992"/>
                </a:lnTo>
                <a:lnTo>
                  <a:pt x="1141" y="1025"/>
                </a:lnTo>
                <a:lnTo>
                  <a:pt x="1072" y="1057"/>
                </a:lnTo>
                <a:lnTo>
                  <a:pt x="1004" y="1091"/>
                </a:lnTo>
                <a:lnTo>
                  <a:pt x="936" y="1127"/>
                </a:lnTo>
                <a:lnTo>
                  <a:pt x="867" y="1162"/>
                </a:lnTo>
                <a:lnTo>
                  <a:pt x="797" y="1199"/>
                </a:lnTo>
                <a:lnTo>
                  <a:pt x="727" y="1236"/>
                </a:lnTo>
                <a:lnTo>
                  <a:pt x="585" y="1315"/>
                </a:lnTo>
                <a:lnTo>
                  <a:pt x="441" y="1396"/>
                </a:lnTo>
                <a:lnTo>
                  <a:pt x="294" y="1482"/>
                </a:lnTo>
                <a:lnTo>
                  <a:pt x="144" y="1570"/>
                </a:lnTo>
                <a:lnTo>
                  <a:pt x="0" y="1329"/>
                </a:lnTo>
                <a:close/>
                <a:moveTo>
                  <a:pt x="2269" y="292"/>
                </a:moveTo>
                <a:lnTo>
                  <a:pt x="2339" y="272"/>
                </a:lnTo>
                <a:lnTo>
                  <a:pt x="2410" y="255"/>
                </a:lnTo>
                <a:lnTo>
                  <a:pt x="2481" y="237"/>
                </a:lnTo>
                <a:lnTo>
                  <a:pt x="2552" y="220"/>
                </a:lnTo>
                <a:lnTo>
                  <a:pt x="2624" y="204"/>
                </a:lnTo>
                <a:lnTo>
                  <a:pt x="2697" y="188"/>
                </a:lnTo>
                <a:lnTo>
                  <a:pt x="2770" y="173"/>
                </a:lnTo>
                <a:lnTo>
                  <a:pt x="2843" y="159"/>
                </a:lnTo>
                <a:lnTo>
                  <a:pt x="2918" y="145"/>
                </a:lnTo>
                <a:lnTo>
                  <a:pt x="2992" y="133"/>
                </a:lnTo>
                <a:lnTo>
                  <a:pt x="3069" y="120"/>
                </a:lnTo>
                <a:lnTo>
                  <a:pt x="3145" y="109"/>
                </a:lnTo>
                <a:lnTo>
                  <a:pt x="3221" y="97"/>
                </a:lnTo>
                <a:lnTo>
                  <a:pt x="3299" y="87"/>
                </a:lnTo>
                <a:lnTo>
                  <a:pt x="3377" y="77"/>
                </a:lnTo>
                <a:lnTo>
                  <a:pt x="3457" y="68"/>
                </a:lnTo>
                <a:lnTo>
                  <a:pt x="3537" y="60"/>
                </a:lnTo>
                <a:lnTo>
                  <a:pt x="3617" y="52"/>
                </a:lnTo>
                <a:lnTo>
                  <a:pt x="3700" y="45"/>
                </a:lnTo>
                <a:lnTo>
                  <a:pt x="3782" y="38"/>
                </a:lnTo>
                <a:lnTo>
                  <a:pt x="3866" y="31"/>
                </a:lnTo>
                <a:lnTo>
                  <a:pt x="3951" y="26"/>
                </a:lnTo>
                <a:lnTo>
                  <a:pt x="4037" y="21"/>
                </a:lnTo>
                <a:lnTo>
                  <a:pt x="4125" y="17"/>
                </a:lnTo>
                <a:lnTo>
                  <a:pt x="4213" y="13"/>
                </a:lnTo>
                <a:lnTo>
                  <a:pt x="4302" y="9"/>
                </a:lnTo>
                <a:lnTo>
                  <a:pt x="4393" y="6"/>
                </a:lnTo>
                <a:lnTo>
                  <a:pt x="4486" y="4"/>
                </a:lnTo>
                <a:lnTo>
                  <a:pt x="4674" y="1"/>
                </a:lnTo>
                <a:lnTo>
                  <a:pt x="4867" y="0"/>
                </a:lnTo>
                <a:lnTo>
                  <a:pt x="4867" y="283"/>
                </a:lnTo>
                <a:lnTo>
                  <a:pt x="4678" y="283"/>
                </a:lnTo>
                <a:lnTo>
                  <a:pt x="4494" y="286"/>
                </a:lnTo>
                <a:lnTo>
                  <a:pt x="4405" y="288"/>
                </a:lnTo>
                <a:lnTo>
                  <a:pt x="4316" y="291"/>
                </a:lnTo>
                <a:lnTo>
                  <a:pt x="4228" y="294"/>
                </a:lnTo>
                <a:lnTo>
                  <a:pt x="4143" y="298"/>
                </a:lnTo>
                <a:lnTo>
                  <a:pt x="4057" y="303"/>
                </a:lnTo>
                <a:lnTo>
                  <a:pt x="3974" y="307"/>
                </a:lnTo>
                <a:lnTo>
                  <a:pt x="3890" y="312"/>
                </a:lnTo>
                <a:lnTo>
                  <a:pt x="3809" y="318"/>
                </a:lnTo>
                <a:lnTo>
                  <a:pt x="3729" y="325"/>
                </a:lnTo>
                <a:lnTo>
                  <a:pt x="3648" y="332"/>
                </a:lnTo>
                <a:lnTo>
                  <a:pt x="3570" y="339"/>
                </a:lnTo>
                <a:lnTo>
                  <a:pt x="3492" y="348"/>
                </a:lnTo>
                <a:lnTo>
                  <a:pt x="3415" y="356"/>
                </a:lnTo>
                <a:lnTo>
                  <a:pt x="3339" y="365"/>
                </a:lnTo>
                <a:lnTo>
                  <a:pt x="3264" y="376"/>
                </a:lnTo>
                <a:lnTo>
                  <a:pt x="3189" y="386"/>
                </a:lnTo>
                <a:lnTo>
                  <a:pt x="3115" y="398"/>
                </a:lnTo>
                <a:lnTo>
                  <a:pt x="3042" y="409"/>
                </a:lnTo>
                <a:lnTo>
                  <a:pt x="2970" y="422"/>
                </a:lnTo>
                <a:lnTo>
                  <a:pt x="2898" y="434"/>
                </a:lnTo>
                <a:lnTo>
                  <a:pt x="2828" y="449"/>
                </a:lnTo>
                <a:lnTo>
                  <a:pt x="2757" y="462"/>
                </a:lnTo>
                <a:lnTo>
                  <a:pt x="2687" y="478"/>
                </a:lnTo>
                <a:lnTo>
                  <a:pt x="2617" y="494"/>
                </a:lnTo>
                <a:lnTo>
                  <a:pt x="2548" y="510"/>
                </a:lnTo>
                <a:lnTo>
                  <a:pt x="2479" y="527"/>
                </a:lnTo>
                <a:lnTo>
                  <a:pt x="2411" y="545"/>
                </a:lnTo>
                <a:lnTo>
                  <a:pt x="2344" y="563"/>
                </a:lnTo>
                <a:lnTo>
                  <a:pt x="2269" y="292"/>
                </a:lnTo>
                <a:close/>
                <a:moveTo>
                  <a:pt x="4867" y="0"/>
                </a:moveTo>
                <a:lnTo>
                  <a:pt x="4868" y="0"/>
                </a:lnTo>
                <a:lnTo>
                  <a:pt x="4868" y="283"/>
                </a:lnTo>
                <a:lnTo>
                  <a:pt x="4867" y="283"/>
                </a:lnTo>
                <a:lnTo>
                  <a:pt x="4867" y="0"/>
                </a:lnTo>
                <a:close/>
                <a:moveTo>
                  <a:pt x="4868" y="0"/>
                </a:moveTo>
                <a:lnTo>
                  <a:pt x="4925" y="2"/>
                </a:lnTo>
                <a:lnTo>
                  <a:pt x="4986" y="6"/>
                </a:lnTo>
                <a:lnTo>
                  <a:pt x="5050" y="14"/>
                </a:lnTo>
                <a:lnTo>
                  <a:pt x="5117" y="23"/>
                </a:lnTo>
                <a:lnTo>
                  <a:pt x="5188" y="37"/>
                </a:lnTo>
                <a:lnTo>
                  <a:pt x="5261" y="51"/>
                </a:lnTo>
                <a:lnTo>
                  <a:pt x="5337" y="69"/>
                </a:lnTo>
                <a:lnTo>
                  <a:pt x="5416" y="90"/>
                </a:lnTo>
                <a:lnTo>
                  <a:pt x="5499" y="112"/>
                </a:lnTo>
                <a:lnTo>
                  <a:pt x="5583" y="137"/>
                </a:lnTo>
                <a:lnTo>
                  <a:pt x="5671" y="164"/>
                </a:lnTo>
                <a:lnTo>
                  <a:pt x="5762" y="193"/>
                </a:lnTo>
                <a:lnTo>
                  <a:pt x="5853" y="224"/>
                </a:lnTo>
                <a:lnTo>
                  <a:pt x="5948" y="258"/>
                </a:lnTo>
                <a:lnTo>
                  <a:pt x="6046" y="293"/>
                </a:lnTo>
                <a:lnTo>
                  <a:pt x="6146" y="331"/>
                </a:lnTo>
                <a:lnTo>
                  <a:pt x="6248" y="369"/>
                </a:lnTo>
                <a:lnTo>
                  <a:pt x="6352" y="410"/>
                </a:lnTo>
                <a:lnTo>
                  <a:pt x="6458" y="452"/>
                </a:lnTo>
                <a:lnTo>
                  <a:pt x="6567" y="496"/>
                </a:lnTo>
                <a:lnTo>
                  <a:pt x="6790" y="586"/>
                </a:lnTo>
                <a:lnTo>
                  <a:pt x="7020" y="683"/>
                </a:lnTo>
                <a:lnTo>
                  <a:pt x="7257" y="785"/>
                </a:lnTo>
                <a:lnTo>
                  <a:pt x="7500" y="890"/>
                </a:lnTo>
                <a:lnTo>
                  <a:pt x="7749" y="998"/>
                </a:lnTo>
                <a:lnTo>
                  <a:pt x="8004" y="1109"/>
                </a:lnTo>
                <a:lnTo>
                  <a:pt x="7891" y="1367"/>
                </a:lnTo>
                <a:lnTo>
                  <a:pt x="7643" y="1258"/>
                </a:lnTo>
                <a:lnTo>
                  <a:pt x="7399" y="1152"/>
                </a:lnTo>
                <a:lnTo>
                  <a:pt x="7161" y="1050"/>
                </a:lnTo>
                <a:lnTo>
                  <a:pt x="6930" y="951"/>
                </a:lnTo>
                <a:lnTo>
                  <a:pt x="6705" y="856"/>
                </a:lnTo>
                <a:lnTo>
                  <a:pt x="6489" y="767"/>
                </a:lnTo>
                <a:lnTo>
                  <a:pt x="6383" y="724"/>
                </a:lnTo>
                <a:lnTo>
                  <a:pt x="6280" y="682"/>
                </a:lnTo>
                <a:lnTo>
                  <a:pt x="6179" y="643"/>
                </a:lnTo>
                <a:lnTo>
                  <a:pt x="6080" y="605"/>
                </a:lnTo>
                <a:lnTo>
                  <a:pt x="5984" y="569"/>
                </a:lnTo>
                <a:lnTo>
                  <a:pt x="5889" y="534"/>
                </a:lnTo>
                <a:lnTo>
                  <a:pt x="5798" y="502"/>
                </a:lnTo>
                <a:lnTo>
                  <a:pt x="5708" y="472"/>
                </a:lnTo>
                <a:lnTo>
                  <a:pt x="5622" y="442"/>
                </a:lnTo>
                <a:lnTo>
                  <a:pt x="5538" y="416"/>
                </a:lnTo>
                <a:lnTo>
                  <a:pt x="5458" y="391"/>
                </a:lnTo>
                <a:lnTo>
                  <a:pt x="5380" y="369"/>
                </a:lnTo>
                <a:lnTo>
                  <a:pt x="5305" y="350"/>
                </a:lnTo>
                <a:lnTo>
                  <a:pt x="5233" y="332"/>
                </a:lnTo>
                <a:lnTo>
                  <a:pt x="5163" y="317"/>
                </a:lnTo>
                <a:lnTo>
                  <a:pt x="5097" y="305"/>
                </a:lnTo>
                <a:lnTo>
                  <a:pt x="5035" y="295"/>
                </a:lnTo>
                <a:lnTo>
                  <a:pt x="4975" y="288"/>
                </a:lnTo>
                <a:lnTo>
                  <a:pt x="4920" y="284"/>
                </a:lnTo>
                <a:lnTo>
                  <a:pt x="4868" y="283"/>
                </a:lnTo>
                <a:lnTo>
                  <a:pt x="4868" y="0"/>
                </a:lnTo>
                <a:close/>
                <a:moveTo>
                  <a:pt x="8004" y="1109"/>
                </a:moveTo>
                <a:lnTo>
                  <a:pt x="8365" y="1267"/>
                </a:lnTo>
                <a:lnTo>
                  <a:pt x="8734" y="1426"/>
                </a:lnTo>
                <a:lnTo>
                  <a:pt x="8921" y="1507"/>
                </a:lnTo>
                <a:lnTo>
                  <a:pt x="9110" y="1587"/>
                </a:lnTo>
                <a:lnTo>
                  <a:pt x="9298" y="1667"/>
                </a:lnTo>
                <a:lnTo>
                  <a:pt x="9488" y="1747"/>
                </a:lnTo>
                <a:lnTo>
                  <a:pt x="9679" y="1825"/>
                </a:lnTo>
                <a:lnTo>
                  <a:pt x="9871" y="1903"/>
                </a:lnTo>
                <a:lnTo>
                  <a:pt x="10062" y="1979"/>
                </a:lnTo>
                <a:lnTo>
                  <a:pt x="10254" y="2054"/>
                </a:lnTo>
                <a:lnTo>
                  <a:pt x="10446" y="2129"/>
                </a:lnTo>
                <a:lnTo>
                  <a:pt x="10637" y="2201"/>
                </a:lnTo>
                <a:lnTo>
                  <a:pt x="10827" y="2270"/>
                </a:lnTo>
                <a:lnTo>
                  <a:pt x="11017" y="2338"/>
                </a:lnTo>
                <a:lnTo>
                  <a:pt x="11206" y="2403"/>
                </a:lnTo>
                <a:lnTo>
                  <a:pt x="11394" y="2466"/>
                </a:lnTo>
                <a:lnTo>
                  <a:pt x="11580" y="2526"/>
                </a:lnTo>
                <a:lnTo>
                  <a:pt x="11765" y="2582"/>
                </a:lnTo>
                <a:lnTo>
                  <a:pt x="11949" y="2636"/>
                </a:lnTo>
                <a:lnTo>
                  <a:pt x="12130" y="2686"/>
                </a:lnTo>
                <a:lnTo>
                  <a:pt x="12308" y="2732"/>
                </a:lnTo>
                <a:lnTo>
                  <a:pt x="12486" y="2774"/>
                </a:lnTo>
                <a:lnTo>
                  <a:pt x="12659" y="2812"/>
                </a:lnTo>
                <a:lnTo>
                  <a:pt x="12831" y="2845"/>
                </a:lnTo>
                <a:lnTo>
                  <a:pt x="12999" y="2875"/>
                </a:lnTo>
                <a:lnTo>
                  <a:pt x="13165" y="2899"/>
                </a:lnTo>
                <a:lnTo>
                  <a:pt x="13326" y="2918"/>
                </a:lnTo>
                <a:lnTo>
                  <a:pt x="13484" y="2932"/>
                </a:lnTo>
                <a:lnTo>
                  <a:pt x="13638" y="2940"/>
                </a:lnTo>
                <a:lnTo>
                  <a:pt x="13790" y="2943"/>
                </a:lnTo>
                <a:lnTo>
                  <a:pt x="13790" y="3225"/>
                </a:lnTo>
                <a:lnTo>
                  <a:pt x="13633" y="3223"/>
                </a:lnTo>
                <a:lnTo>
                  <a:pt x="13473" y="3214"/>
                </a:lnTo>
                <a:lnTo>
                  <a:pt x="13311" y="3200"/>
                </a:lnTo>
                <a:lnTo>
                  <a:pt x="13144" y="3180"/>
                </a:lnTo>
                <a:lnTo>
                  <a:pt x="12974" y="3155"/>
                </a:lnTo>
                <a:lnTo>
                  <a:pt x="12802" y="3126"/>
                </a:lnTo>
                <a:lnTo>
                  <a:pt x="12626" y="3093"/>
                </a:lnTo>
                <a:lnTo>
                  <a:pt x="12447" y="3054"/>
                </a:lnTo>
                <a:lnTo>
                  <a:pt x="12267" y="3011"/>
                </a:lnTo>
                <a:lnTo>
                  <a:pt x="12083" y="2964"/>
                </a:lnTo>
                <a:lnTo>
                  <a:pt x="11899" y="2913"/>
                </a:lnTo>
                <a:lnTo>
                  <a:pt x="11712" y="2860"/>
                </a:lnTo>
                <a:lnTo>
                  <a:pt x="11523" y="2803"/>
                </a:lnTo>
                <a:lnTo>
                  <a:pt x="11333" y="2742"/>
                </a:lnTo>
                <a:lnTo>
                  <a:pt x="11141" y="2678"/>
                </a:lnTo>
                <a:lnTo>
                  <a:pt x="10949" y="2612"/>
                </a:lnTo>
                <a:lnTo>
                  <a:pt x="10756" y="2544"/>
                </a:lnTo>
                <a:lnTo>
                  <a:pt x="10562" y="2473"/>
                </a:lnTo>
                <a:lnTo>
                  <a:pt x="10367" y="2400"/>
                </a:lnTo>
                <a:lnTo>
                  <a:pt x="10173" y="2325"/>
                </a:lnTo>
                <a:lnTo>
                  <a:pt x="9978" y="2249"/>
                </a:lnTo>
                <a:lnTo>
                  <a:pt x="9784" y="2171"/>
                </a:lnTo>
                <a:lnTo>
                  <a:pt x="9590" y="2092"/>
                </a:lnTo>
                <a:lnTo>
                  <a:pt x="9396" y="2013"/>
                </a:lnTo>
                <a:lnTo>
                  <a:pt x="9203" y="1932"/>
                </a:lnTo>
                <a:lnTo>
                  <a:pt x="9012" y="1851"/>
                </a:lnTo>
                <a:lnTo>
                  <a:pt x="8821" y="1770"/>
                </a:lnTo>
                <a:lnTo>
                  <a:pt x="8632" y="1688"/>
                </a:lnTo>
                <a:lnTo>
                  <a:pt x="8257" y="1527"/>
                </a:lnTo>
                <a:lnTo>
                  <a:pt x="7891" y="1367"/>
                </a:lnTo>
                <a:lnTo>
                  <a:pt x="8004" y="1109"/>
                </a:lnTo>
                <a:close/>
                <a:moveTo>
                  <a:pt x="13790" y="2943"/>
                </a:moveTo>
                <a:lnTo>
                  <a:pt x="13891" y="2942"/>
                </a:lnTo>
                <a:lnTo>
                  <a:pt x="13990" y="2938"/>
                </a:lnTo>
                <a:lnTo>
                  <a:pt x="14087" y="2930"/>
                </a:lnTo>
                <a:lnTo>
                  <a:pt x="14182" y="2919"/>
                </a:lnTo>
                <a:lnTo>
                  <a:pt x="14273" y="2906"/>
                </a:lnTo>
                <a:lnTo>
                  <a:pt x="14363" y="2888"/>
                </a:lnTo>
                <a:lnTo>
                  <a:pt x="14451" y="2867"/>
                </a:lnTo>
                <a:lnTo>
                  <a:pt x="14536" y="2843"/>
                </a:lnTo>
                <a:lnTo>
                  <a:pt x="14619" y="2815"/>
                </a:lnTo>
                <a:lnTo>
                  <a:pt x="14698" y="2784"/>
                </a:lnTo>
                <a:lnTo>
                  <a:pt x="14775" y="2748"/>
                </a:lnTo>
                <a:lnTo>
                  <a:pt x="14849" y="2710"/>
                </a:lnTo>
                <a:lnTo>
                  <a:pt x="14920" y="2667"/>
                </a:lnTo>
                <a:lnTo>
                  <a:pt x="14988" y="2620"/>
                </a:lnTo>
                <a:lnTo>
                  <a:pt x="15054" y="2570"/>
                </a:lnTo>
                <a:lnTo>
                  <a:pt x="15115" y="2515"/>
                </a:lnTo>
                <a:lnTo>
                  <a:pt x="15175" y="2455"/>
                </a:lnTo>
                <a:lnTo>
                  <a:pt x="15230" y="2393"/>
                </a:lnTo>
                <a:lnTo>
                  <a:pt x="15282" y="2325"/>
                </a:lnTo>
                <a:lnTo>
                  <a:pt x="15331" y="2253"/>
                </a:lnTo>
                <a:lnTo>
                  <a:pt x="15376" y="2176"/>
                </a:lnTo>
                <a:lnTo>
                  <a:pt x="15418" y="2094"/>
                </a:lnTo>
                <a:lnTo>
                  <a:pt x="15456" y="2009"/>
                </a:lnTo>
                <a:lnTo>
                  <a:pt x="15491" y="1918"/>
                </a:lnTo>
                <a:lnTo>
                  <a:pt x="15521" y="1823"/>
                </a:lnTo>
                <a:lnTo>
                  <a:pt x="15548" y="1723"/>
                </a:lnTo>
                <a:lnTo>
                  <a:pt x="15571" y="1617"/>
                </a:lnTo>
                <a:lnTo>
                  <a:pt x="15590" y="1507"/>
                </a:lnTo>
                <a:lnTo>
                  <a:pt x="15604" y="1391"/>
                </a:lnTo>
                <a:lnTo>
                  <a:pt x="15615" y="1271"/>
                </a:lnTo>
                <a:lnTo>
                  <a:pt x="15622" y="1145"/>
                </a:lnTo>
                <a:lnTo>
                  <a:pt x="15624" y="1013"/>
                </a:lnTo>
                <a:lnTo>
                  <a:pt x="15906" y="1013"/>
                </a:lnTo>
                <a:lnTo>
                  <a:pt x="15904" y="1164"/>
                </a:lnTo>
                <a:lnTo>
                  <a:pt x="15895" y="1308"/>
                </a:lnTo>
                <a:lnTo>
                  <a:pt x="15884" y="1446"/>
                </a:lnTo>
                <a:lnTo>
                  <a:pt x="15866" y="1579"/>
                </a:lnTo>
                <a:lnTo>
                  <a:pt x="15844" y="1705"/>
                </a:lnTo>
                <a:lnTo>
                  <a:pt x="15818" y="1826"/>
                </a:lnTo>
                <a:lnTo>
                  <a:pt x="15787" y="1941"/>
                </a:lnTo>
                <a:lnTo>
                  <a:pt x="15752" y="2050"/>
                </a:lnTo>
                <a:lnTo>
                  <a:pt x="15712" y="2154"/>
                </a:lnTo>
                <a:lnTo>
                  <a:pt x="15668" y="2253"/>
                </a:lnTo>
                <a:lnTo>
                  <a:pt x="15620" y="2346"/>
                </a:lnTo>
                <a:lnTo>
                  <a:pt x="15568" y="2433"/>
                </a:lnTo>
                <a:lnTo>
                  <a:pt x="15511" y="2516"/>
                </a:lnTo>
                <a:lnTo>
                  <a:pt x="15451" y="2594"/>
                </a:lnTo>
                <a:lnTo>
                  <a:pt x="15387" y="2666"/>
                </a:lnTo>
                <a:lnTo>
                  <a:pt x="15320" y="2734"/>
                </a:lnTo>
                <a:lnTo>
                  <a:pt x="15248" y="2797"/>
                </a:lnTo>
                <a:lnTo>
                  <a:pt x="15173" y="2855"/>
                </a:lnTo>
                <a:lnTo>
                  <a:pt x="15094" y="2909"/>
                </a:lnTo>
                <a:lnTo>
                  <a:pt x="15012" y="2958"/>
                </a:lnTo>
                <a:lnTo>
                  <a:pt x="14926" y="3002"/>
                </a:lnTo>
                <a:lnTo>
                  <a:pt x="14838" y="3043"/>
                </a:lnTo>
                <a:lnTo>
                  <a:pt x="14746" y="3079"/>
                </a:lnTo>
                <a:lnTo>
                  <a:pt x="14651" y="3110"/>
                </a:lnTo>
                <a:lnTo>
                  <a:pt x="14553" y="3139"/>
                </a:lnTo>
                <a:lnTo>
                  <a:pt x="14452" y="3161"/>
                </a:lnTo>
                <a:lnTo>
                  <a:pt x="14348" y="3181"/>
                </a:lnTo>
                <a:lnTo>
                  <a:pt x="14241" y="3198"/>
                </a:lnTo>
                <a:lnTo>
                  <a:pt x="14132" y="3211"/>
                </a:lnTo>
                <a:lnTo>
                  <a:pt x="14020" y="3219"/>
                </a:lnTo>
                <a:lnTo>
                  <a:pt x="13906" y="3224"/>
                </a:lnTo>
                <a:lnTo>
                  <a:pt x="13790" y="3225"/>
                </a:lnTo>
                <a:lnTo>
                  <a:pt x="13790" y="29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25" grpId="0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Свойства векторной графики</a:t>
            </a:r>
            <a:endParaRPr lang="ru-RU" sz="4000" b="1" i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57222" y="995279"/>
            <a:ext cx="9286940" cy="150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indent="-446088" algn="just">
              <a:lnSpc>
                <a:spcPct val="85000"/>
              </a:lnSpc>
              <a:tabLst>
                <a:tab pos="895350" algn="l"/>
              </a:tabLst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К свойствам линий относятся: форма линии, ее толщина, цвет, характер линии (сплошная, пунктирная и т.п.).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3071810"/>
            <a:ext cx="892971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09600" indent="-609600" algn="just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Замкнутые линии имеют свойства заполнения цветом, текстурой, картой.   </a:t>
            </a:r>
          </a:p>
          <a:p>
            <a:pPr marL="622300" indent="-357188" algn="just"/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14348" y="2771771"/>
            <a:ext cx="2087563" cy="15716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 flipV="1">
            <a:off x="4214810" y="2844796"/>
            <a:ext cx="2374900" cy="12700"/>
          </a:xfrm>
          <a:prstGeom prst="line">
            <a:avLst/>
          </a:prstGeom>
          <a:noFill/>
          <a:ln w="57150">
            <a:solidFill>
              <a:srgbClr val="339966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 rot="1693793">
            <a:off x="733406" y="5110290"/>
            <a:ext cx="1887440" cy="857256"/>
          </a:xfrm>
          <a:prstGeom prst="ellipse">
            <a:avLst/>
          </a:prstGeom>
          <a:solidFill>
            <a:srgbClr val="FF99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Rectangle 6" descr="Циновка"/>
          <p:cNvSpPr>
            <a:spLocks noChangeArrowheads="1"/>
          </p:cNvSpPr>
          <p:nvPr/>
        </p:nvSpPr>
        <p:spPr bwMode="auto">
          <a:xfrm>
            <a:off x="4429124" y="4857760"/>
            <a:ext cx="2000264" cy="157163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AutoShape 7" descr="Водяные лилии"/>
          <p:cNvSpPr>
            <a:spLocks noChangeArrowheads="1"/>
          </p:cNvSpPr>
          <p:nvPr/>
        </p:nvSpPr>
        <p:spPr bwMode="auto">
          <a:xfrm rot="20517618">
            <a:off x="6643702" y="4429132"/>
            <a:ext cx="2009781" cy="1714512"/>
          </a:xfrm>
          <a:prstGeom prst="star4">
            <a:avLst>
              <a:gd name="adj" fmla="val 2258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Улыбающееся лицо 17"/>
          <p:cNvSpPr/>
          <p:nvPr/>
        </p:nvSpPr>
        <p:spPr>
          <a:xfrm>
            <a:off x="2643174" y="4429132"/>
            <a:ext cx="1571636" cy="1428760"/>
          </a:xfrm>
          <a:prstGeom prst="smileyFace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18900000" scaled="0"/>
            <a:tileRect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9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500" b="1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Свойства векторной графики</a:t>
            </a:r>
            <a:endParaRPr lang="ru-RU" sz="3500" b="1" i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-71470" y="785794"/>
            <a:ext cx="892971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22300" indent="-357188" algn="just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 В векторной графике легко решаются вопросы масштабирования.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Увели-чивая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изображение, можно подробно рассмотреть его детали, при этом качество не ухудшается.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142976" y="3643314"/>
            <a:ext cx="6858016" cy="3214686"/>
            <a:chOff x="2000232" y="3868741"/>
            <a:chExt cx="4572000" cy="1819275"/>
          </a:xfrm>
        </p:grpSpPr>
        <p:pic>
          <p:nvPicPr>
            <p:cNvPr id="9" name="Picture 8" descr="SUNFLOWR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00232" y="4000504"/>
              <a:ext cx="1111250" cy="1687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AutoShape 9"/>
            <p:cNvSpPr>
              <a:spLocks/>
            </p:cNvSpPr>
            <p:nvPr/>
          </p:nvSpPr>
          <p:spPr bwMode="auto">
            <a:xfrm>
              <a:off x="2674919" y="4384679"/>
              <a:ext cx="225425" cy="219075"/>
            </a:xfrm>
            <a:prstGeom prst="borderCallout1">
              <a:avLst>
                <a:gd name="adj1" fmla="val 62069"/>
                <a:gd name="adj2" fmla="val 152745"/>
                <a:gd name="adj3" fmla="val -20690"/>
                <a:gd name="adj4" fmla="val 803296"/>
              </a:avLst>
            </a:prstGeom>
            <a:noFill/>
            <a:ln w="3175">
              <a:solidFill>
                <a:srgbClr val="660066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ru-RU" dirty="0">
                <a:solidFill>
                  <a:srgbClr val="002060"/>
                </a:solidFill>
              </a:endParaRPr>
            </a:p>
          </p:txBody>
        </p:sp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92619" y="3868741"/>
              <a:ext cx="1979613" cy="128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779746"/>
            <a:ext cx="878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1475" algn="just">
              <a:defRPr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Файлы с форматами векторного типа имеют расширения: </a:t>
            </a:r>
          </a:p>
          <a:p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*.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*.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cdr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*.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eps</a:t>
            </a:r>
            <a:endParaRPr lang="en-US" sz="36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786058"/>
            <a:ext cx="8429684" cy="23083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indent="371475" algn="just">
              <a:defRPr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Векторные графические редакторы: </a:t>
            </a:r>
          </a:p>
          <a:p>
            <a:pPr indent="371475" algn="just">
              <a:defRPr/>
            </a:pP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Adobe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Illustrator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CorelDraw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встроенные графические редакторы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Word, Excel, PowerPoint, Publisher</a:t>
            </a:r>
            <a:endParaRPr lang="ru-RU" sz="36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5" name="Picture 1" descr="C:\Documents and Settings\Admin\Рабочий стол\gif\goldencd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9" y="4667253"/>
            <a:ext cx="2000264" cy="20002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800" b="1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Фрактальная графика</a:t>
            </a:r>
            <a:endParaRPr lang="ru-RU" sz="3800" b="1" i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06" y="591469"/>
            <a:ext cx="885831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80000"/>
              </a:lnSpc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Программы для работы с фрактальной графикой предназначены для 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автома-тической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генерации изображений путем математических расчетов.</a:t>
            </a:r>
          </a:p>
          <a:p>
            <a:pPr indent="450000" algn="just">
              <a:lnSpc>
                <a:spcPct val="80000"/>
              </a:lnSpc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Создание фрактальной 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художествен-ной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композиции состоит не в рисовании или оформлении, а в программировании.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42844" y="3643314"/>
            <a:ext cx="592935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80000"/>
              </a:lnSpc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Фрактальную графику редко применяют для создания печатных или электронных документов, но ее часто используют в развлекательных 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програм-мах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6000760" y="3857628"/>
            <a:ext cx="2949576" cy="2857520"/>
            <a:chOff x="2646" y="2574"/>
            <a:chExt cx="3516" cy="3831"/>
          </a:xfrm>
        </p:grpSpPr>
        <p:sp>
          <p:nvSpPr>
            <p:cNvPr id="16" name="AutoShape 6"/>
            <p:cNvSpPr>
              <a:spLocks noChangeArrowheads="1"/>
            </p:cNvSpPr>
            <p:nvPr/>
          </p:nvSpPr>
          <p:spPr bwMode="auto">
            <a:xfrm rot="18285364" flipV="1">
              <a:off x="4861" y="5494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AutoShape 7"/>
            <p:cNvSpPr>
              <a:spLocks noChangeArrowheads="1"/>
            </p:cNvSpPr>
            <p:nvPr/>
          </p:nvSpPr>
          <p:spPr bwMode="auto">
            <a:xfrm flipV="1">
              <a:off x="5765" y="4154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AutoShape 8"/>
            <p:cNvSpPr>
              <a:spLocks noChangeArrowheads="1"/>
            </p:cNvSpPr>
            <p:nvPr/>
          </p:nvSpPr>
          <p:spPr bwMode="auto">
            <a:xfrm rot="3825392">
              <a:off x="5102" y="3208"/>
              <a:ext cx="1080" cy="104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AutoShape 9"/>
            <p:cNvSpPr>
              <a:spLocks noChangeArrowheads="1"/>
            </p:cNvSpPr>
            <p:nvPr/>
          </p:nvSpPr>
          <p:spPr bwMode="auto">
            <a:xfrm>
              <a:off x="2781" y="2574"/>
              <a:ext cx="3240" cy="277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AutoShape 10"/>
            <p:cNvSpPr>
              <a:spLocks noChangeArrowheads="1"/>
            </p:cNvSpPr>
            <p:nvPr/>
          </p:nvSpPr>
          <p:spPr bwMode="auto">
            <a:xfrm rot="10800000">
              <a:off x="3861" y="5364"/>
              <a:ext cx="1080" cy="104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AutoShape 11"/>
            <p:cNvSpPr>
              <a:spLocks noChangeArrowheads="1"/>
            </p:cNvSpPr>
            <p:nvPr/>
          </p:nvSpPr>
          <p:spPr bwMode="auto">
            <a:xfrm>
              <a:off x="5301" y="3159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AutoShape 12"/>
            <p:cNvSpPr>
              <a:spLocks noChangeArrowheads="1"/>
            </p:cNvSpPr>
            <p:nvPr/>
          </p:nvSpPr>
          <p:spPr bwMode="auto">
            <a:xfrm rot="-3666714">
              <a:off x="2627" y="3133"/>
              <a:ext cx="1080" cy="104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AutoShape 13"/>
            <p:cNvSpPr>
              <a:spLocks noChangeArrowheads="1"/>
            </p:cNvSpPr>
            <p:nvPr/>
          </p:nvSpPr>
          <p:spPr bwMode="auto">
            <a:xfrm flipV="1">
              <a:off x="5301" y="5364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AutoShape 14"/>
            <p:cNvSpPr>
              <a:spLocks noChangeArrowheads="1"/>
            </p:cNvSpPr>
            <p:nvPr/>
          </p:nvSpPr>
          <p:spPr bwMode="auto">
            <a:xfrm rot="427501">
              <a:off x="5661" y="3834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AutoShape 15"/>
            <p:cNvSpPr>
              <a:spLocks noChangeArrowheads="1"/>
            </p:cNvSpPr>
            <p:nvPr/>
          </p:nvSpPr>
          <p:spPr bwMode="auto">
            <a:xfrm flipV="1">
              <a:off x="3141" y="5364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AutoShape 16"/>
            <p:cNvSpPr>
              <a:spLocks noChangeArrowheads="1"/>
            </p:cNvSpPr>
            <p:nvPr/>
          </p:nvSpPr>
          <p:spPr bwMode="auto">
            <a:xfrm rot="3531513">
              <a:off x="4623" y="2773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AutoShape 17"/>
            <p:cNvSpPr>
              <a:spLocks noChangeArrowheads="1"/>
            </p:cNvSpPr>
            <p:nvPr/>
          </p:nvSpPr>
          <p:spPr bwMode="auto">
            <a:xfrm>
              <a:off x="3141" y="3099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AutoShape 18"/>
            <p:cNvSpPr>
              <a:spLocks noChangeArrowheads="1"/>
            </p:cNvSpPr>
            <p:nvPr/>
          </p:nvSpPr>
          <p:spPr bwMode="auto">
            <a:xfrm rot="21172499" flipH="1">
              <a:off x="2826" y="3834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AutoShape 19"/>
            <p:cNvSpPr>
              <a:spLocks noChangeArrowheads="1"/>
            </p:cNvSpPr>
            <p:nvPr/>
          </p:nvSpPr>
          <p:spPr bwMode="auto">
            <a:xfrm>
              <a:off x="4626" y="5634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AutoShape 20"/>
            <p:cNvSpPr>
              <a:spLocks noChangeArrowheads="1"/>
            </p:cNvSpPr>
            <p:nvPr/>
          </p:nvSpPr>
          <p:spPr bwMode="auto">
            <a:xfrm flipH="1">
              <a:off x="3831" y="5673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AutoShape 21"/>
            <p:cNvSpPr>
              <a:spLocks noChangeArrowheads="1"/>
            </p:cNvSpPr>
            <p:nvPr/>
          </p:nvSpPr>
          <p:spPr bwMode="auto">
            <a:xfrm rot="18068487" flipH="1">
              <a:off x="3826" y="2773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AutoShape 22"/>
            <p:cNvSpPr>
              <a:spLocks noChangeArrowheads="1"/>
            </p:cNvSpPr>
            <p:nvPr/>
          </p:nvSpPr>
          <p:spPr bwMode="auto">
            <a:xfrm rot="3531513">
              <a:off x="5666" y="4573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AutoShape 23"/>
            <p:cNvSpPr>
              <a:spLocks noChangeArrowheads="1"/>
            </p:cNvSpPr>
            <p:nvPr/>
          </p:nvSpPr>
          <p:spPr bwMode="auto">
            <a:xfrm rot="18068487" flipH="1">
              <a:off x="2762" y="4573"/>
              <a:ext cx="360" cy="3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AutoShape 24"/>
            <p:cNvSpPr>
              <a:spLocks noChangeArrowheads="1"/>
            </p:cNvSpPr>
            <p:nvPr/>
          </p:nvSpPr>
          <p:spPr bwMode="auto">
            <a:xfrm>
              <a:off x="3993" y="2746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AutoShape 25"/>
            <p:cNvSpPr>
              <a:spLocks noChangeArrowheads="1"/>
            </p:cNvSpPr>
            <p:nvPr/>
          </p:nvSpPr>
          <p:spPr bwMode="auto">
            <a:xfrm rot="3329400">
              <a:off x="4485" y="2641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AutoShape 26"/>
            <p:cNvSpPr>
              <a:spLocks noChangeArrowheads="1"/>
            </p:cNvSpPr>
            <p:nvPr/>
          </p:nvSpPr>
          <p:spPr bwMode="auto">
            <a:xfrm rot="3329400">
              <a:off x="4837" y="3229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AutoShape 27"/>
            <p:cNvSpPr>
              <a:spLocks noChangeArrowheads="1"/>
            </p:cNvSpPr>
            <p:nvPr/>
          </p:nvSpPr>
          <p:spPr bwMode="auto">
            <a:xfrm rot="3329400">
              <a:off x="5529" y="4438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AutoShape 28"/>
            <p:cNvSpPr>
              <a:spLocks noChangeArrowheads="1"/>
            </p:cNvSpPr>
            <p:nvPr/>
          </p:nvSpPr>
          <p:spPr bwMode="auto">
            <a:xfrm rot="3329400">
              <a:off x="5876" y="5029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AutoShape 29"/>
            <p:cNvSpPr>
              <a:spLocks noChangeArrowheads="1"/>
            </p:cNvSpPr>
            <p:nvPr/>
          </p:nvSpPr>
          <p:spPr bwMode="auto">
            <a:xfrm rot="18270600" flipH="1">
              <a:off x="4205" y="2641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AutoShape 30"/>
            <p:cNvSpPr>
              <a:spLocks noChangeArrowheads="1"/>
            </p:cNvSpPr>
            <p:nvPr/>
          </p:nvSpPr>
          <p:spPr bwMode="auto">
            <a:xfrm rot="18270600" flipH="1">
              <a:off x="3877" y="3205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AutoShape 31"/>
            <p:cNvSpPr>
              <a:spLocks noChangeArrowheads="1"/>
            </p:cNvSpPr>
            <p:nvPr/>
          </p:nvSpPr>
          <p:spPr bwMode="auto">
            <a:xfrm rot="18270600" flipH="1">
              <a:off x="3149" y="4438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AutoShape 32"/>
            <p:cNvSpPr>
              <a:spLocks noChangeArrowheads="1"/>
            </p:cNvSpPr>
            <p:nvPr/>
          </p:nvSpPr>
          <p:spPr bwMode="auto">
            <a:xfrm rot="18270600" flipH="1">
              <a:off x="2797" y="5053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AutoShape 33"/>
            <p:cNvSpPr>
              <a:spLocks noChangeArrowheads="1"/>
            </p:cNvSpPr>
            <p:nvPr/>
          </p:nvSpPr>
          <p:spPr bwMode="auto">
            <a:xfrm>
              <a:off x="2853" y="3294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AutoShape 34"/>
            <p:cNvSpPr>
              <a:spLocks noChangeArrowheads="1"/>
            </p:cNvSpPr>
            <p:nvPr/>
          </p:nvSpPr>
          <p:spPr bwMode="auto">
            <a:xfrm>
              <a:off x="3616" y="3305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AutoShape 35"/>
            <p:cNvSpPr>
              <a:spLocks noChangeArrowheads="1"/>
            </p:cNvSpPr>
            <p:nvPr/>
          </p:nvSpPr>
          <p:spPr bwMode="auto">
            <a:xfrm>
              <a:off x="5073" y="3358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AutoShape 36"/>
            <p:cNvSpPr>
              <a:spLocks noChangeArrowheads="1"/>
            </p:cNvSpPr>
            <p:nvPr/>
          </p:nvSpPr>
          <p:spPr bwMode="auto">
            <a:xfrm>
              <a:off x="5841" y="3385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AutoShape 37"/>
            <p:cNvSpPr>
              <a:spLocks noChangeArrowheads="1"/>
            </p:cNvSpPr>
            <p:nvPr/>
          </p:nvSpPr>
          <p:spPr bwMode="auto">
            <a:xfrm>
              <a:off x="4689" y="2738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AutoShape 38"/>
            <p:cNvSpPr>
              <a:spLocks noChangeArrowheads="1"/>
            </p:cNvSpPr>
            <p:nvPr/>
          </p:nvSpPr>
          <p:spPr bwMode="auto">
            <a:xfrm>
              <a:off x="2937" y="4546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AutoShape 39"/>
            <p:cNvSpPr>
              <a:spLocks noChangeArrowheads="1"/>
            </p:cNvSpPr>
            <p:nvPr/>
          </p:nvSpPr>
          <p:spPr bwMode="auto">
            <a:xfrm>
              <a:off x="5753" y="4538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AutoShape 40"/>
            <p:cNvSpPr>
              <a:spLocks noChangeArrowheads="1"/>
            </p:cNvSpPr>
            <p:nvPr/>
          </p:nvSpPr>
          <p:spPr bwMode="auto">
            <a:xfrm rot="3923713">
              <a:off x="3420" y="3186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AutoShape 41"/>
            <p:cNvSpPr>
              <a:spLocks noChangeArrowheads="1"/>
            </p:cNvSpPr>
            <p:nvPr/>
          </p:nvSpPr>
          <p:spPr bwMode="auto">
            <a:xfrm rot="3648607">
              <a:off x="5553" y="3197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AutoShape 42"/>
            <p:cNvSpPr>
              <a:spLocks noChangeArrowheads="1"/>
            </p:cNvSpPr>
            <p:nvPr/>
          </p:nvSpPr>
          <p:spPr bwMode="auto">
            <a:xfrm rot="3648607">
              <a:off x="5921" y="3906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AutoShape 43"/>
            <p:cNvSpPr>
              <a:spLocks noChangeArrowheads="1"/>
            </p:cNvSpPr>
            <p:nvPr/>
          </p:nvSpPr>
          <p:spPr bwMode="auto">
            <a:xfrm rot="3648607">
              <a:off x="4884" y="5706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AutoShape 44"/>
            <p:cNvSpPr>
              <a:spLocks noChangeArrowheads="1"/>
            </p:cNvSpPr>
            <p:nvPr/>
          </p:nvSpPr>
          <p:spPr bwMode="auto">
            <a:xfrm rot="17951393" flipH="1">
              <a:off x="5293" y="3205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AutoShape 45"/>
            <p:cNvSpPr>
              <a:spLocks noChangeArrowheads="1"/>
            </p:cNvSpPr>
            <p:nvPr/>
          </p:nvSpPr>
          <p:spPr bwMode="auto">
            <a:xfrm rot="3648607">
              <a:off x="3156" y="3173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AutoShape 46"/>
            <p:cNvSpPr>
              <a:spLocks noChangeArrowheads="1"/>
            </p:cNvSpPr>
            <p:nvPr/>
          </p:nvSpPr>
          <p:spPr bwMode="auto">
            <a:xfrm flipV="1">
              <a:off x="3616" y="5357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AutoShape 47"/>
            <p:cNvSpPr>
              <a:spLocks noChangeArrowheads="1"/>
            </p:cNvSpPr>
            <p:nvPr/>
          </p:nvSpPr>
          <p:spPr bwMode="auto">
            <a:xfrm flipV="1">
              <a:off x="5073" y="5357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AutoShape 48"/>
            <p:cNvSpPr>
              <a:spLocks noChangeArrowheads="1"/>
            </p:cNvSpPr>
            <p:nvPr/>
          </p:nvSpPr>
          <p:spPr bwMode="auto">
            <a:xfrm flipV="1">
              <a:off x="3944" y="5997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AutoShape 49"/>
            <p:cNvSpPr>
              <a:spLocks noChangeArrowheads="1"/>
            </p:cNvSpPr>
            <p:nvPr/>
          </p:nvSpPr>
          <p:spPr bwMode="auto">
            <a:xfrm flipV="1">
              <a:off x="4740" y="5954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AutoShape 50"/>
            <p:cNvSpPr>
              <a:spLocks noChangeArrowheads="1"/>
            </p:cNvSpPr>
            <p:nvPr/>
          </p:nvSpPr>
          <p:spPr bwMode="auto">
            <a:xfrm flipV="1">
              <a:off x="2924" y="5358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AutoShape 51"/>
            <p:cNvSpPr>
              <a:spLocks noChangeArrowheads="1"/>
            </p:cNvSpPr>
            <p:nvPr/>
          </p:nvSpPr>
          <p:spPr bwMode="auto">
            <a:xfrm flipV="1">
              <a:off x="5784" y="5362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AutoShape 52"/>
            <p:cNvSpPr>
              <a:spLocks noChangeArrowheads="1"/>
            </p:cNvSpPr>
            <p:nvPr/>
          </p:nvSpPr>
          <p:spPr bwMode="auto">
            <a:xfrm flipV="1">
              <a:off x="2971" y="4157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AutoShape 53"/>
            <p:cNvSpPr>
              <a:spLocks noChangeArrowheads="1"/>
            </p:cNvSpPr>
            <p:nvPr/>
          </p:nvSpPr>
          <p:spPr bwMode="auto">
            <a:xfrm rot="18285364" flipV="1">
              <a:off x="4524" y="6133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AutoShape 54"/>
            <p:cNvSpPr>
              <a:spLocks noChangeArrowheads="1"/>
            </p:cNvSpPr>
            <p:nvPr/>
          </p:nvSpPr>
          <p:spPr bwMode="auto">
            <a:xfrm rot="3314636" flipH="1" flipV="1">
              <a:off x="3845" y="5510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AutoShape 55"/>
            <p:cNvSpPr>
              <a:spLocks noChangeArrowheads="1"/>
            </p:cNvSpPr>
            <p:nvPr/>
          </p:nvSpPr>
          <p:spPr bwMode="auto">
            <a:xfrm rot="18285364" flipV="1">
              <a:off x="4221" y="6174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AutoShape 56"/>
            <p:cNvSpPr>
              <a:spLocks noChangeArrowheads="1"/>
            </p:cNvSpPr>
            <p:nvPr/>
          </p:nvSpPr>
          <p:spPr bwMode="auto">
            <a:xfrm rot="3314636" flipH="1" flipV="1">
              <a:off x="3109" y="5478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AutoShape 57"/>
            <p:cNvSpPr>
              <a:spLocks noChangeArrowheads="1"/>
            </p:cNvSpPr>
            <p:nvPr/>
          </p:nvSpPr>
          <p:spPr bwMode="auto">
            <a:xfrm rot="18285364" flipV="1">
              <a:off x="3417" y="5486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AutoShape 58"/>
            <p:cNvSpPr>
              <a:spLocks noChangeArrowheads="1"/>
            </p:cNvSpPr>
            <p:nvPr/>
          </p:nvSpPr>
          <p:spPr bwMode="auto">
            <a:xfrm rot="18285364" flipV="1">
              <a:off x="5572" y="5489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AutoShape 59"/>
            <p:cNvSpPr>
              <a:spLocks noChangeArrowheads="1"/>
            </p:cNvSpPr>
            <p:nvPr/>
          </p:nvSpPr>
          <p:spPr bwMode="auto">
            <a:xfrm rot="18285364" flipV="1">
              <a:off x="5881" y="4782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AutoShape 60"/>
            <p:cNvSpPr>
              <a:spLocks noChangeArrowheads="1"/>
            </p:cNvSpPr>
            <p:nvPr/>
          </p:nvSpPr>
          <p:spPr bwMode="auto">
            <a:xfrm rot="21359518" flipH="1">
              <a:off x="2755" y="3563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AutoShape 61"/>
            <p:cNvSpPr>
              <a:spLocks noChangeArrowheads="1"/>
            </p:cNvSpPr>
            <p:nvPr/>
          </p:nvSpPr>
          <p:spPr bwMode="auto">
            <a:xfrm rot="-7202768">
              <a:off x="3141" y="4194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AutoShape 62"/>
            <p:cNvSpPr>
              <a:spLocks noChangeArrowheads="1"/>
            </p:cNvSpPr>
            <p:nvPr/>
          </p:nvSpPr>
          <p:spPr bwMode="auto">
            <a:xfrm rot="2867697">
              <a:off x="2837" y="3922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AutoShape 63"/>
            <p:cNvSpPr>
              <a:spLocks noChangeArrowheads="1"/>
            </p:cNvSpPr>
            <p:nvPr/>
          </p:nvSpPr>
          <p:spPr bwMode="auto">
            <a:xfrm rot="2867697">
              <a:off x="3837" y="5765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AutoShape 64"/>
            <p:cNvSpPr>
              <a:spLocks noChangeArrowheads="1"/>
            </p:cNvSpPr>
            <p:nvPr/>
          </p:nvSpPr>
          <p:spPr bwMode="auto">
            <a:xfrm rot="7699815">
              <a:off x="5956" y="3679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AutoShape 65"/>
            <p:cNvSpPr>
              <a:spLocks noChangeArrowheads="1"/>
            </p:cNvSpPr>
            <p:nvPr/>
          </p:nvSpPr>
          <p:spPr bwMode="auto">
            <a:xfrm rot="7699815">
              <a:off x="5566" y="4209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AutoShape 66"/>
            <p:cNvSpPr>
              <a:spLocks noChangeArrowheads="1"/>
            </p:cNvSpPr>
            <p:nvPr/>
          </p:nvSpPr>
          <p:spPr bwMode="auto">
            <a:xfrm rot="3314636" flipH="1" flipV="1">
              <a:off x="5266" y="5479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AutoShape 67"/>
            <p:cNvSpPr>
              <a:spLocks noChangeArrowheads="1"/>
            </p:cNvSpPr>
            <p:nvPr/>
          </p:nvSpPr>
          <p:spPr bwMode="auto">
            <a:xfrm rot="3314636" flipH="1" flipV="1">
              <a:off x="2796" y="4794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AutoShape 68"/>
            <p:cNvSpPr>
              <a:spLocks noChangeArrowheads="1"/>
            </p:cNvSpPr>
            <p:nvPr/>
          </p:nvSpPr>
          <p:spPr bwMode="auto">
            <a:xfrm rot="7699815">
              <a:off x="4853" y="2974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AutoShape 69"/>
            <p:cNvSpPr>
              <a:spLocks noChangeArrowheads="1"/>
            </p:cNvSpPr>
            <p:nvPr/>
          </p:nvSpPr>
          <p:spPr bwMode="auto">
            <a:xfrm rot="21359518" flipH="1">
              <a:off x="3885" y="2966"/>
              <a:ext cx="113" cy="11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06" y="571480"/>
            <a:ext cx="8786874" cy="2174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1475" algn="just">
              <a:lnSpc>
                <a:spcPct val="75000"/>
              </a:lnSpc>
              <a:defRPr/>
            </a:pPr>
            <a:r>
              <a:rPr lang="ru-RU" sz="3600" b="1" i="1" u="wavyHeavy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Фрактал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это рисунок, который состоит из подобных между собой элементов.</a:t>
            </a:r>
          </a:p>
          <a:p>
            <a:pPr indent="371475" algn="just">
              <a:lnSpc>
                <a:spcPct val="75000"/>
              </a:lnSpc>
              <a:defRPr/>
            </a:pPr>
            <a:r>
              <a:rPr lang="ru-RU" sz="3600" b="1" i="1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Простейшим фрактальным объектом является </a:t>
            </a:r>
            <a:r>
              <a:rPr lang="ru-RU" sz="3600" b="1" i="1" u="wavyHeavy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треугольник</a:t>
            </a:r>
            <a:r>
              <a:rPr lang="ru-RU" sz="3600" b="1" i="1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-32" y="2714620"/>
            <a:ext cx="49292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1475" algn="just">
              <a:lnSpc>
                <a:spcPct val="75000"/>
              </a:lnSpc>
              <a:defRPr/>
            </a:pPr>
            <a:r>
              <a:rPr lang="ru-RU" sz="3600" b="1" i="1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В файле </a:t>
            </a:r>
            <a:r>
              <a:rPr lang="ru-RU" sz="3600" b="1" i="1" dirty="0" err="1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фракталь-ного</a:t>
            </a:r>
            <a:r>
              <a:rPr lang="ru-RU" sz="3600" b="1" i="1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 изображения </a:t>
            </a:r>
            <a:r>
              <a:rPr lang="ru-RU" sz="3600" b="1" i="1" dirty="0" err="1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сох-раняются</a:t>
            </a:r>
            <a:r>
              <a:rPr lang="ru-RU" sz="3600" b="1" i="1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 только алгоритмы и формулы.</a:t>
            </a:r>
          </a:p>
        </p:txBody>
      </p:sp>
      <p:pic>
        <p:nvPicPr>
          <p:cNvPr id="22530" name="Picture 2" descr="C:\Documents and Settings\Admin\Рабочий стол\для графики\C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797790">
            <a:off x="5162867" y="2612885"/>
            <a:ext cx="3740488" cy="2519743"/>
          </a:xfrm>
          <a:prstGeom prst="rect">
            <a:avLst/>
          </a:prstGeom>
          <a:noFill/>
        </p:spPr>
      </p:pic>
      <p:sp>
        <p:nvSpPr>
          <p:cNvPr id="77" name="Прямоугольник 76"/>
          <p:cNvSpPr/>
          <p:nvPr/>
        </p:nvSpPr>
        <p:spPr>
          <a:xfrm>
            <a:off x="142844" y="4644514"/>
            <a:ext cx="4929222" cy="927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1475" algn="just">
              <a:lnSpc>
                <a:spcPct val="75000"/>
              </a:lnSpc>
              <a:defRPr/>
            </a:pPr>
            <a:r>
              <a:rPr lang="ru-RU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Программы для генерации фракталов: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71406" y="5577504"/>
            <a:ext cx="87868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1475" algn="just">
              <a:lnSpc>
                <a:spcPct val="75000"/>
              </a:lnSpc>
              <a:defRPr/>
            </a:pPr>
            <a:r>
              <a:rPr lang="en-US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Art Dabbler</a:t>
            </a:r>
            <a:r>
              <a:rPr lang="ru-RU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Ultra Fractal</a:t>
            </a:r>
            <a:r>
              <a:rPr lang="ru-RU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Fractal Explorer</a:t>
            </a:r>
            <a:r>
              <a:rPr lang="ru-RU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ChaosPro</a:t>
            </a:r>
            <a:r>
              <a:rPr lang="ru-RU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Apophysis</a:t>
            </a:r>
            <a:r>
              <a:rPr lang="en-US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Mystica</a:t>
            </a:r>
            <a:r>
              <a:rPr lang="ru-RU" sz="3600" b="1" i="1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6" grpId="0"/>
      <p:bldP spid="77" grpId="0"/>
      <p:bldP spid="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3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42844" y="3143248"/>
            <a:ext cx="8858312" cy="371475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R="45720" lvl="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lang="ru-RU" sz="9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571480"/>
            <a:ext cx="8858312" cy="33886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371475" algn="just">
              <a:lnSpc>
                <a:spcPct val="85000"/>
              </a:lnSpc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Фрактальными свойства обладают многие  объекты живой и неживой природы.</a:t>
            </a:r>
          </a:p>
          <a:p>
            <a:pPr indent="371475" algn="just">
              <a:lnSpc>
                <a:spcPct val="85000"/>
              </a:lnSpc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Фрактальным объектом является многократно увеличенная  снежинка. Фрактальные алгоритмы лежат в  основе роста кристаллов и растений. </a:t>
            </a:r>
          </a:p>
        </p:txBody>
      </p:sp>
      <p:pic>
        <p:nvPicPr>
          <p:cNvPr id="6" name="Picture 71" descr="снежинки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3844687"/>
            <a:ext cx="2500330" cy="301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C:\Documents and Settings\Admin\Рабочий стол\для графики\i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214818"/>
            <a:ext cx="3610953" cy="2428892"/>
          </a:xfrm>
          <a:prstGeom prst="rect">
            <a:avLst/>
          </a:prstGeom>
          <a:noFill/>
        </p:spPr>
      </p:pic>
      <p:pic>
        <p:nvPicPr>
          <p:cNvPr id="23555" name="Picture 3" descr="C:\Documents and Settings\Admin\Рабочий стол\для графики\i_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899298">
            <a:off x="6275012" y="4436170"/>
            <a:ext cx="2525775" cy="17955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42844" y="642919"/>
            <a:ext cx="8858312" cy="3143271"/>
          </a:xfrm>
          <a:prstGeom prst="rect">
            <a:avLst/>
          </a:prstGeom>
        </p:spPr>
        <p:txBody>
          <a:bodyPr vert="horz" lIns="0" rIns="18288">
            <a:normAutofit fontScale="62500" lnSpcReduction="20000"/>
          </a:bodyPr>
          <a:lstStyle/>
          <a:p>
            <a:pPr marR="4572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lang="ru-RU" sz="51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 используется в кино, компьютерных играх.</a:t>
            </a:r>
          </a:p>
          <a:p>
            <a:pPr marR="4572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r>
              <a:rPr lang="ru-RU" sz="5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объекты обычно представляются как набор поверхностей или частиц. Минимальную поверхность называют </a:t>
            </a:r>
            <a:r>
              <a:rPr lang="ru-RU" sz="5100" b="1" i="1" u="wavyHeavy" dirty="0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latin typeface="Times New Roman" pitchFamily="18" charset="0"/>
                <a:cs typeface="Times New Roman" pitchFamily="18" charset="0"/>
              </a:rPr>
              <a:t>полигоном</a:t>
            </a:r>
            <a:r>
              <a:rPr lang="ru-RU" sz="5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 качестве полигона обычно выбирают треугольники.</a:t>
            </a:r>
          </a:p>
          <a:p>
            <a:pPr marR="45720" indent="450000" algn="just">
              <a:lnSpc>
                <a:spcPct val="105000"/>
              </a:lnSpc>
              <a:buClr>
                <a:schemeClr val="accent3"/>
              </a:buClr>
              <a:buSzPct val="95000"/>
              <a:defRPr/>
            </a:pPr>
            <a:endParaRPr lang="ru-RU" sz="51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R="45720" lvl="0" indent="450000" algn="just">
              <a:lnSpc>
                <a:spcPct val="85000"/>
              </a:lnSpc>
              <a:buClr>
                <a:schemeClr val="accent3"/>
              </a:buClr>
              <a:buSzPct val="95000"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2844" y="0"/>
            <a:ext cx="878687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5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Трехмерная графика</a:t>
            </a:r>
            <a:endParaRPr lang="ru-RU" sz="35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 descr="C:\Documents and Settings\Admin\Рабочий стол\для графики\blender3d7l.jpg"/>
          <p:cNvPicPr>
            <a:picLocks noChangeAspect="1" noChangeArrowheads="1"/>
          </p:cNvPicPr>
          <p:nvPr/>
        </p:nvPicPr>
        <p:blipFill>
          <a:blip r:embed="rId2"/>
          <a:srcRect r="38322" b="51562"/>
          <a:stretch>
            <a:fillRect/>
          </a:stretch>
        </p:blipFill>
        <p:spPr bwMode="auto">
          <a:xfrm>
            <a:off x="4857752" y="3357562"/>
            <a:ext cx="4148013" cy="2571768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42844" y="3143248"/>
            <a:ext cx="4786346" cy="344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45720" lvl="0" indent="450000" algn="just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SzPct val="95000"/>
              <a:defRPr/>
            </a:pP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Всеми визуальными преобразованиями в 3D-графике управляют матрицы следующего вида:</a:t>
            </a:r>
          </a:p>
          <a:p>
            <a:pPr marR="45720" lvl="0" indent="450000" algn="just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Wingdings" pitchFamily="2" charset="2"/>
              <a:buChar char="ü"/>
              <a:tabLst/>
              <a:defRPr/>
            </a:pP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матрица поворота</a:t>
            </a:r>
          </a:p>
          <a:p>
            <a:pPr marR="45720" lvl="0" indent="450000" algn="just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Wingdings" pitchFamily="2" charset="2"/>
              <a:buChar char="ü"/>
              <a:tabLst/>
              <a:defRPr/>
            </a:pP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матрица сдвига</a:t>
            </a:r>
          </a:p>
          <a:p>
            <a:pPr marR="45720" lvl="0" indent="450000" algn="just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Wingdings" pitchFamily="2" charset="2"/>
              <a:buChar char="ü"/>
              <a:tabLst/>
              <a:defRPr/>
            </a:pP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матрица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928794" y="6061363"/>
            <a:ext cx="4786346" cy="510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45720" lvl="0" indent="4500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SzPct val="95000"/>
              <a:defRPr/>
            </a:pP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масштабирования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1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2844" y="1119650"/>
            <a:ext cx="8786874" cy="5666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получения трёхмерного изображения требуется:</a:t>
            </a:r>
          </a:p>
          <a:p>
            <a:pPr marL="628650" marR="0" lvl="0" indent="-177800" algn="just" defTabSz="914400" rtl="0" eaLnBrk="0" fontAlgn="base" latinLnBrk="0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моделирование – создание математической модели сцены и объектов в ней;</a:t>
            </a:r>
          </a:p>
          <a:p>
            <a:pPr marL="628650" marR="0" lvl="0" indent="-177800" algn="just" defTabSz="914400" rtl="0" eaLnBrk="0" fontAlgn="base" latinLnBrk="0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рендеринг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построение проекции в соответствии с выбранной физической моделью.</a:t>
            </a:r>
          </a:p>
          <a:p>
            <a:pPr marL="0" marR="0" lvl="0" indent="450850" algn="just" defTabSz="914400" rtl="0" eaLnBrk="0" fontAlgn="base" latinLnBrk="0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Программные пакеты, позволяющие производить трёхмерную графику: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Autodesk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Max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Maya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Newtek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Lightwave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SoftImage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XSI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Rhinoceros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Cinema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Wings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3794" name="Picture 2" descr="C:\Documents and Settings\Admin\Рабочий стол\gif\gld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0"/>
            <a:ext cx="1219201" cy="113288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357166"/>
            <a:ext cx="35057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Итог занятия</a:t>
            </a:r>
            <a:endParaRPr lang="ru-RU" sz="4000" b="1" i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000108"/>
            <a:ext cx="8643998" cy="6255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ru-RU" sz="3000" b="1" kern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Что называют компьютерной графикой?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ru-RU" sz="3000" b="1" kern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какие виды можно разделить графику?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ru-RU" sz="3000" b="1" kern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3000" b="1" kern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пиксел</a:t>
            </a:r>
            <a:r>
              <a:rPr lang="ru-RU" sz="3000" b="1" kern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ru-RU" sz="3000" b="1" kern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Перечислите недостатки растровой графики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ru-RU" sz="3000" b="1" kern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Что является минимальным элементом векторной графики?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ru-RU" sz="3000" b="1" kern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Назовите достоинства векторной графики.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ru-RU" sz="3000" b="1" kern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Для чего используется фрактальная графика?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ru-RU" sz="3000" b="1" kern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Перечислите области применения трехмерной графики</a:t>
            </a:r>
          </a:p>
          <a:p>
            <a:pPr marL="514350" lvl="0" indent="-514350">
              <a:lnSpc>
                <a:spcPct val="125000"/>
              </a:lnSpc>
              <a:buFont typeface="+mj-lt"/>
              <a:buAutoNum type="arabicPeriod"/>
            </a:pPr>
            <a:endParaRPr lang="ru-RU" sz="3000" b="1" kern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14678" y="642918"/>
            <a:ext cx="2664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40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714488"/>
            <a:ext cx="8286808" cy="2084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lvl="3">
              <a:lnSpc>
                <a:spcPct val="150000"/>
              </a:lnSpc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Понравилось ли тебе занятие?</a:t>
            </a:r>
          </a:p>
          <a:p>
            <a:pPr marL="717550" lvl="3">
              <a:lnSpc>
                <a:spcPct val="150000"/>
              </a:lnSpc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Что получилось лучше всего?</a:t>
            </a:r>
          </a:p>
          <a:p>
            <a:pPr marL="717550" lvl="3">
              <a:lnSpc>
                <a:spcPct val="150000"/>
              </a:lnSpc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Какое задание вызвало трудность?</a:t>
            </a:r>
            <a:endParaRPr lang="ru-RU" sz="3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457" t="16216" r="81063" b="18919"/>
          <a:stretch>
            <a:fillRect/>
          </a:stretch>
        </p:blipFill>
        <p:spPr bwMode="auto">
          <a:xfrm>
            <a:off x="1928794" y="4000504"/>
            <a:ext cx="171451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1850" t="16216" r="61398" b="18919"/>
          <a:stretch>
            <a:fillRect/>
          </a:stretch>
        </p:blipFill>
        <p:spPr bwMode="auto">
          <a:xfrm>
            <a:off x="4357686" y="4857760"/>
            <a:ext cx="164307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40787" t="16216" r="42462" b="18919"/>
          <a:stretch>
            <a:fillRect/>
          </a:stretch>
        </p:blipFill>
        <p:spPr bwMode="auto">
          <a:xfrm>
            <a:off x="6786578" y="4071942"/>
            <a:ext cx="164307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295</TotalTime>
  <Words>642</Words>
  <Application>Microsoft Office PowerPoint</Application>
  <PresentationFormat>Экран (4:3)</PresentationFormat>
  <Paragraphs>135</Paragraphs>
  <Slides>25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Impact</vt:lpstr>
      <vt:lpstr>Times New Roman</vt:lpstr>
      <vt:lpstr>Monotype Corsiva</vt:lpstr>
      <vt:lpstr>Constantia</vt:lpstr>
      <vt:lpstr>Georgia</vt:lpstr>
      <vt:lpstr>Courier New</vt:lpstr>
      <vt:lpstr>Wingdings</vt:lpstr>
      <vt:lpstr>Wingdings 2</vt:lpstr>
      <vt:lpstr>Calibri</vt:lpstr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Людмила</cp:lastModifiedBy>
  <cp:revision>51</cp:revision>
  <dcterms:created xsi:type="dcterms:W3CDTF">2013-02-03T13:14:22Z</dcterms:created>
  <dcterms:modified xsi:type="dcterms:W3CDTF">2015-01-07T11:09:31Z</dcterms:modified>
</cp:coreProperties>
</file>