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60" r:id="rId1"/>
  </p:sldMasterIdLst>
  <p:notesMasterIdLst>
    <p:notesMasterId r:id="rId17"/>
  </p:notesMasterIdLst>
  <p:sldIdLst>
    <p:sldId id="262" r:id="rId2"/>
    <p:sldId id="257" r:id="rId3"/>
    <p:sldId id="259" r:id="rId4"/>
    <p:sldId id="261" r:id="rId5"/>
    <p:sldId id="260" r:id="rId6"/>
    <p:sldId id="258" r:id="rId7"/>
    <p:sldId id="264" r:id="rId8"/>
    <p:sldId id="265" r:id="rId9"/>
    <p:sldId id="266" r:id="rId10"/>
    <p:sldId id="267" r:id="rId11"/>
    <p:sldId id="269" r:id="rId12"/>
    <p:sldId id="268" r:id="rId13"/>
    <p:sldId id="270" r:id="rId14"/>
    <p:sldId id="271" r:id="rId15"/>
    <p:sldId id="263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1" autoAdjust="0"/>
    <p:restoredTop sz="94729" autoAdjust="0"/>
  </p:normalViewPr>
  <p:slideViewPr>
    <p:cSldViewPr>
      <p:cViewPr varScale="1">
        <p:scale>
          <a:sx n="85" d="100"/>
          <a:sy n="85" d="100"/>
        </p:scale>
        <p:origin x="-1122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CAA52A-2CDF-4123-829F-2BEA506131BB}" type="datetimeFigureOut">
              <a:rPr lang="ru-RU" smtClean="0"/>
              <a:t>30.04.2014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0DCD9A-4F06-4C27-98F1-7F0B0987B278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FE9A05-4B67-4AC2-95F4-6F3A0C614DCC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30.04.2014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l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30.04.2014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l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30.04.2014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l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30.04.2014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l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30.04.2014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l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30.04.2014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l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30.04.2014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l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30.04.2014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l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30.04.2014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l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30.04.2014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l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30.04.2014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l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fld id="{5B106E36-FD25-4E2D-B0AA-010F637433A0}" type="datetimeFigureOut">
              <a:rPr lang="ru-RU" smtClean="0"/>
              <a:pPr/>
              <a:t>30.04.2014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strips dir="ld"/>
  </p:transition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file:///C:\DOCUME~1\DREAMW~1\LOCALS~1\Temp\FineReader11\media\image56.jpeg" TargetMode="Externa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file:///C:\DOCUME~1\DREAMW~1\LOCALS~1\Temp\FineReader11\media\image74.jpeg" TargetMode="External"/><Relationship Id="rId4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file:///C:\DOCUME~1\DREAMW~1\LOCALS~1\Temp\FineReader11\media\image78.jpeg" TargetMode="External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allforchildren.ru/pictures/showimg/school1/school0119jpg.htm" TargetMode="External"/><Relationship Id="rId2" Type="http://schemas.openxmlformats.org/officeDocument/2006/relationships/hyperlink" Target="http://allforchildren.ru/pictures/showimg/mult/mult72gif.htm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22.png"/><Relationship Id="rId4" Type="http://schemas.openxmlformats.org/officeDocument/2006/relationships/hyperlink" Target="http://png.at.ua/publ/multy_png/png_klipart_quot_sovetskie_multfilmy_quot_chast_5/10-1-0-9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0" descr="http://antalpiti.ru/files/99604/urok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00" y="357166"/>
            <a:ext cx="1214446" cy="829378"/>
          </a:xfrm>
          <a:prstGeom prst="rect">
            <a:avLst/>
          </a:prstGeom>
          <a:noFill/>
        </p:spPr>
      </p:pic>
      <p:pic>
        <p:nvPicPr>
          <p:cNvPr id="7" name="Рисунок 6" descr="school0119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0590645">
            <a:off x="75114" y="280222"/>
            <a:ext cx="987540" cy="1105215"/>
          </a:xfrm>
          <a:prstGeom prst="rect">
            <a:avLst/>
          </a:prstGeom>
        </p:spPr>
      </p:pic>
      <p:sp>
        <p:nvSpPr>
          <p:cNvPr id="8" name="WordArt 4" descr="серый"/>
          <p:cNvSpPr txBox="1">
            <a:spLocks noChangeArrowheads="1" noChangeShapeType="1" noTextEdit="1"/>
          </p:cNvSpPr>
          <p:nvPr/>
        </p:nvSpPr>
        <p:spPr bwMode="auto">
          <a:xfrm>
            <a:off x="2071670" y="2143116"/>
            <a:ext cx="4929222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fromWordArt="1" anchor="ctr" anchorCtr="0" compatLnSpc="1">
            <a:prstTxWarp prst="textPlain">
              <a:avLst>
                <a:gd name="adj" fmla="val 50000"/>
              </a:avLst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3600" b="1" kern="10" dirty="0" smtClean="0">
                <a:ln w="28575">
                  <a:solidFill>
                    <a:srgbClr val="CCFFCC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107763" dir="18900000" algn="ctr" rotWithShape="0">
                    <a:srgbClr val="666699">
                      <a:alpha val="50000"/>
                    </a:srgbClr>
                  </a:outerShdw>
                </a:effectLst>
                <a:latin typeface="Impact"/>
                <a:ea typeface="+mj-ea"/>
                <a:cs typeface="+mj-cs"/>
              </a:rPr>
              <a:t>Сграффито </a:t>
            </a:r>
            <a:endParaRPr kumimoji="0" lang="ru-RU" sz="3600" b="1" i="0" u="none" strike="noStrike" kern="10" cap="none" spc="0" normalizeH="0" noProof="0" dirty="0" smtClean="0">
              <a:ln w="28575">
                <a:solidFill>
                  <a:srgbClr val="CCFFCC"/>
                </a:solidFill>
                <a:round/>
                <a:headEnd/>
                <a:tailEnd/>
              </a:ln>
              <a:solidFill>
                <a:srgbClr val="FF0000"/>
              </a:solidFill>
              <a:effectLst>
                <a:outerShdw dist="107763" dir="18900000" algn="ctr" rotWithShape="0">
                  <a:srgbClr val="666699">
                    <a:alpha val="50000"/>
                  </a:srgbClr>
                </a:outerShdw>
              </a:effectLst>
              <a:uLnTx/>
              <a:uFillTx/>
              <a:latin typeface="Impact"/>
              <a:ea typeface="+mj-ea"/>
              <a:cs typeface="+mj-cs"/>
            </a:endParaRPr>
          </a:p>
        </p:txBody>
      </p:sp>
      <p:sp>
        <p:nvSpPr>
          <p:cNvPr id="5" name="Подзаголовок 2"/>
          <p:cNvSpPr txBox="1">
            <a:spLocks noGrp="1"/>
          </p:cNvSpPr>
          <p:nvPr>
            <p:ph type="subTitle" idx="1"/>
          </p:nvPr>
        </p:nvSpPr>
        <p:spPr>
          <a:xfrm>
            <a:off x="1643042" y="5286364"/>
            <a:ext cx="5143502" cy="1571636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+mn-cs"/>
              </a:rPr>
              <a:t>Учитель начальных классов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+mn-cs"/>
              </a:rPr>
              <a:t>МБОУ СОШ № 8 г. Моздока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+mn-cs"/>
              </a:rPr>
              <a:t>Сук Наталия Ивановна</a:t>
            </a:r>
            <a:endParaRPr kumimoji="0" lang="ru-RU" sz="2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pic>
        <p:nvPicPr>
          <p:cNvPr id="9" name="Picture 12" descr="http://lisyonok.ucoz.ru/_ld/0/53239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00760" y="3071810"/>
            <a:ext cx="2866901" cy="3626415"/>
          </a:xfrm>
          <a:prstGeom prst="rect">
            <a:avLst/>
          </a:prstGeom>
          <a:noFill/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825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ourier New" pitchFamily="49" charset="0"/>
              </a:rPr>
              <a:t/>
            </a:r>
            <a:br>
              <a:rPr kumimoji="0" lang="ru-RU" sz="1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ourier New" pitchFamily="49" charset="0"/>
              </a:rPr>
            </a:br>
            <a:endParaRPr kumimoji="0" lang="ru-RU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8255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85786" y="642918"/>
            <a:ext cx="750099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825500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                    в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переводе с итальянского —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выцарапывание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. </a:t>
            </a:r>
            <a:endParaRPr lang="en-US" sz="2400" b="1" dirty="0" smtClean="0">
              <a:solidFill>
                <a:schemeClr val="accent2">
                  <a:lumMod val="50000"/>
                </a:schemeClr>
              </a:solidFill>
              <a:latin typeface="Arial" pitchFamily="34" charset="0"/>
              <a:ea typeface="Arial" pitchFamily="34" charset="0"/>
              <a:cs typeface="Arial" pitchFamily="34" charset="0"/>
            </a:endParaRPr>
          </a:p>
          <a:p>
            <a:pPr lvl="0" indent="825500" fontAlgn="base">
              <a:spcBef>
                <a:spcPct val="0"/>
              </a:spcBef>
              <a:spcAft>
                <a:spcPct val="0"/>
              </a:spcAft>
            </a:pPr>
            <a:endParaRPr lang="ru-RU" sz="2400" dirty="0" smtClean="0">
              <a:solidFill>
                <a:srgbClr val="000000"/>
              </a:solidFill>
              <a:latin typeface="Arial" pitchFamily="34" charset="0"/>
              <a:ea typeface="Arial" pitchFamily="34" charset="0"/>
              <a:cs typeface="Arial" pitchFamily="34" charset="0"/>
            </a:endParaRPr>
          </a:p>
          <a:p>
            <a:pPr lvl="0" indent="825500"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Один </a:t>
            </a:r>
            <a:r>
              <a:rPr lang="ru-RU" sz="2400" dirty="0" smtClean="0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из самых древних видов </a:t>
            </a:r>
            <a:r>
              <a:rPr lang="ru-RU" sz="2400" dirty="0" smtClean="0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сграффито </a:t>
            </a:r>
            <a:r>
              <a:rPr lang="ru-RU" sz="2400" dirty="0" smtClean="0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— рисунки первобытных людей, процарапанные осколком камня на стене пещеры.</a:t>
            </a:r>
            <a:endParaRPr lang="ru-RU" sz="3200" dirty="0" smtClean="0">
              <a:solidFill>
                <a:prstClr val="black"/>
              </a:solidFill>
              <a:latin typeface="Arial" pitchFamily="34" charset="0"/>
            </a:endParaRPr>
          </a:p>
        </p:txBody>
      </p:sp>
      <p:pic>
        <p:nvPicPr>
          <p:cNvPr id="6148" name="Picture 4" descr="image54"/>
          <p:cNvPicPr>
            <a:picLocks noChangeAspect="1" noChangeArrowheads="1"/>
          </p:cNvPicPr>
          <p:nvPr/>
        </p:nvPicPr>
        <p:blipFill>
          <a:blip r:embed="rId3">
            <a:lum contrast="29000"/>
          </a:blip>
          <a:srcRect/>
          <a:stretch>
            <a:fillRect/>
          </a:stretch>
        </p:blipFill>
        <p:spPr bwMode="auto">
          <a:xfrm>
            <a:off x="357158" y="4071942"/>
            <a:ext cx="6429420" cy="1764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2" descr="http://lisyonok.ucoz.ru/_ld/0/53239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00826" y="3429001"/>
            <a:ext cx="2643174" cy="3429000"/>
          </a:xfrm>
          <a:prstGeom prst="rect">
            <a:avLst/>
          </a:prstGeom>
          <a:noFill/>
        </p:spPr>
      </p:pic>
      <p:sp>
        <p:nvSpPr>
          <p:cNvPr id="11" name="WordArt 4" descr="серый"/>
          <p:cNvSpPr txBox="1">
            <a:spLocks noChangeArrowheads="1" noChangeShapeType="1" noTextEdit="1"/>
          </p:cNvSpPr>
          <p:nvPr/>
        </p:nvSpPr>
        <p:spPr bwMode="auto">
          <a:xfrm>
            <a:off x="714348" y="428604"/>
            <a:ext cx="2643206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fromWordArt="1" anchor="ctr" anchorCtr="0" compatLnSpc="1">
            <a:prstTxWarp prst="textPlain">
              <a:avLst>
                <a:gd name="adj" fmla="val 50000"/>
              </a:avLst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3600" b="1" kern="10" dirty="0" smtClean="0">
                <a:ln w="28575">
                  <a:solidFill>
                    <a:srgbClr val="CCFFCC"/>
                  </a:solidFill>
                  <a:round/>
                  <a:headEnd/>
                  <a:tailEnd/>
                </a:ln>
                <a:solidFill>
                  <a:schemeClr val="accent2">
                    <a:lumMod val="50000"/>
                  </a:schemeClr>
                </a:solidFill>
                <a:effectLst>
                  <a:outerShdw dist="107763" dir="18900000" algn="ctr" rotWithShape="0">
                    <a:srgbClr val="666699">
                      <a:alpha val="50000"/>
                    </a:srgbClr>
                  </a:outerShdw>
                </a:effectLst>
                <a:latin typeface="Impact"/>
                <a:ea typeface="+mj-ea"/>
                <a:cs typeface="+mj-cs"/>
              </a:rPr>
              <a:t>Сграффито </a:t>
            </a:r>
            <a:endParaRPr kumimoji="0" lang="ru-RU" sz="3600" b="1" i="0" u="none" strike="noStrike" kern="10" cap="none" spc="0" normalizeH="0" noProof="0" dirty="0" smtClean="0">
              <a:ln w="28575">
                <a:solidFill>
                  <a:srgbClr val="CCFFCC"/>
                </a:solidFill>
                <a:round/>
                <a:headEnd/>
                <a:tailEnd/>
              </a:ln>
              <a:solidFill>
                <a:schemeClr val="accent2">
                  <a:lumMod val="50000"/>
                </a:schemeClr>
              </a:solidFill>
              <a:effectLst>
                <a:outerShdw dist="107763" dir="18900000" algn="ctr" rotWithShape="0">
                  <a:srgbClr val="666699">
                    <a:alpha val="50000"/>
                  </a:srgbClr>
                </a:outerShdw>
              </a:effectLst>
              <a:uLnTx/>
              <a:uFillTx/>
              <a:latin typeface="Impact"/>
              <a:ea typeface="+mj-ea"/>
              <a:cs typeface="+mj-cs"/>
            </a:endParaRPr>
          </a:p>
        </p:txBody>
      </p:sp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2" descr="http://lisyonok.ucoz.ru/_ld/0/53239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00826" y="3429001"/>
            <a:ext cx="2643174" cy="3429000"/>
          </a:xfrm>
          <a:prstGeom prst="rect">
            <a:avLst/>
          </a:prstGeom>
          <a:noFill/>
        </p:spPr>
      </p:pic>
      <p:pic>
        <p:nvPicPr>
          <p:cNvPr id="4098" name="Picture 2" descr="C:\DOCUME~1\DREAMW~1\LOCALS~1\Temp\FineReader11\media\image56.jpeg"/>
          <p:cNvPicPr>
            <a:picLocks noChangeAspect="1" noChangeArrowheads="1"/>
          </p:cNvPicPr>
          <p:nvPr/>
        </p:nvPicPr>
        <p:blipFill>
          <a:blip r:embed="rId4" r:link="rId5"/>
          <a:srcRect/>
          <a:stretch>
            <a:fillRect/>
          </a:stretch>
        </p:blipFill>
        <p:spPr bwMode="auto">
          <a:xfrm>
            <a:off x="1142976" y="285728"/>
            <a:ext cx="6896100" cy="447675"/>
          </a:xfrm>
          <a:prstGeom prst="rect">
            <a:avLst/>
          </a:prstGeom>
          <a:noFill/>
        </p:spPr>
      </p:pic>
      <p:sp>
        <p:nvSpPr>
          <p:cNvPr id="4097" name="Text Box 1"/>
          <p:cNvSpPr txBox="1">
            <a:spLocks noChangeArrowheads="1"/>
          </p:cNvSpPr>
          <p:nvPr/>
        </p:nvSpPr>
        <p:spPr bwMode="auto">
          <a:xfrm>
            <a:off x="-9525" y="3776663"/>
            <a:ext cx="6897688" cy="80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42910" y="1000108"/>
            <a:ext cx="807249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254000"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Лаконичная и </a:t>
            </a:r>
            <a:r>
              <a:rPr lang="ru-RU" sz="2400" dirty="0" smtClean="0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выразительная гравюра — особый вид искусства графики. Часто книжные иллюстрации выполнены именно посредством этой техники.</a:t>
            </a:r>
            <a:endParaRPr lang="ru-RU" sz="3200" dirty="0" smtClean="0">
              <a:solidFill>
                <a:prstClr val="black"/>
              </a:solidFill>
              <a:latin typeface="Arial" pitchFamily="34" charset="0"/>
            </a:endParaRPr>
          </a:p>
        </p:txBody>
      </p:sp>
      <p:pic>
        <p:nvPicPr>
          <p:cNvPr id="4104" name="Picture 8" descr="image57"/>
          <p:cNvPicPr>
            <a:picLocks noChangeAspect="1" noChangeArrowheads="1"/>
          </p:cNvPicPr>
          <p:nvPr/>
        </p:nvPicPr>
        <p:blipFill>
          <a:blip r:embed="rId6">
            <a:lum contrast="23000"/>
          </a:blip>
          <a:srcRect/>
          <a:stretch>
            <a:fillRect/>
          </a:stretch>
        </p:blipFill>
        <p:spPr bwMode="auto">
          <a:xfrm>
            <a:off x="785786" y="2643182"/>
            <a:ext cx="5514975" cy="311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1000100" y="5929330"/>
          <a:ext cx="5572164" cy="161925"/>
        </p:xfrm>
        <a:graphic>
          <a:graphicData uri="http://schemas.openxmlformats.org/drawingml/2006/table">
            <a:tbl>
              <a:tblPr/>
              <a:tblGrid>
                <a:gridCol w="5572164"/>
              </a:tblGrid>
              <a:tr h="161925">
                <a:tc>
                  <a:txBody>
                    <a:bodyPr/>
                    <a:lstStyle/>
                    <a:p>
                      <a:pPr algn="l">
                        <a:lnSpc>
                          <a:spcPts val="1150"/>
                        </a:lnSpc>
                        <a:spcAft>
                          <a:spcPts val="0"/>
                        </a:spcAft>
                      </a:pPr>
                      <a:r>
                        <a:rPr lang="ru-RU" sz="2000" b="0" i="0" u="none" strike="noStrike" spc="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Arial"/>
                          <a:ea typeface="Arial"/>
                          <a:cs typeface="Arial"/>
                        </a:rPr>
                        <a:t>Линогравюра. Ученическая работа</a:t>
                      </a:r>
                      <a:endParaRPr lang="ru-RU" sz="24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ourier New"/>
                        <a:ea typeface="Courier New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4105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58"/>
          <p:cNvPicPr>
            <a:picLocks noChangeAspect="1" noChangeArrowheads="1"/>
          </p:cNvPicPr>
          <p:nvPr/>
        </p:nvPicPr>
        <p:blipFill>
          <a:blip r:embed="rId3"/>
          <a:srcRect b="34375"/>
          <a:stretch>
            <a:fillRect/>
          </a:stretch>
        </p:blipFill>
        <p:spPr bwMode="auto">
          <a:xfrm>
            <a:off x="1142976" y="285728"/>
            <a:ext cx="6572296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12" descr="http://lisyonok.ucoz.ru/_ld/0/53239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00826" y="3429001"/>
            <a:ext cx="2643174" cy="3429000"/>
          </a:xfrm>
          <a:prstGeom prst="rect">
            <a:avLst/>
          </a:prstGeom>
          <a:noFill/>
        </p:spPr>
      </p:pic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214546" y="714356"/>
            <a:ext cx="4714908" cy="287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ts val="1250"/>
              </a:lnSpc>
            </a:pPr>
            <a:r>
              <a:rPr lang="ru-RU" sz="2400" b="1" cap="all" dirty="0" smtClean="0">
                <a:solidFill>
                  <a:schemeClr val="accent2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МАЗКИ ВОЛШЕБНОЙ </a:t>
            </a:r>
            <a:r>
              <a:rPr lang="ru-RU" sz="2400" b="1" cap="all" dirty="0" smtClean="0">
                <a:solidFill>
                  <a:schemeClr val="accent2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кисти </a:t>
            </a:r>
            <a:endParaRPr lang="ru-RU" sz="2400" b="1" cap="all" dirty="0">
              <a:solidFill>
                <a:schemeClr val="accent2">
                  <a:lumMod val="50000"/>
                </a:schemeClr>
              </a:solidFill>
              <a:latin typeface="Arial"/>
              <a:ea typeface="Arial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28596" y="1000108"/>
            <a:ext cx="842968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2413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Художники, которые пишут свои картины </a:t>
            </a:r>
            <a:r>
              <a:rPr lang="ru-RU" sz="2400" dirty="0" smtClean="0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масляной </a:t>
            </a:r>
            <a:r>
              <a:rPr lang="ru-RU" sz="2400" dirty="0" smtClean="0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краской, часто используют технику работы объёмными мазками. Похожие на мелкую объёмную мозаику вблизи, издалека эти мазки складываются в живописные образы.</a:t>
            </a:r>
            <a:endParaRPr lang="ru-RU" sz="2400" dirty="0" smtClean="0">
              <a:solidFill>
                <a:prstClr val="black"/>
              </a:solidFill>
              <a:latin typeface="Arial" pitchFamily="34" charset="0"/>
              <a:ea typeface="Arial" pitchFamily="34" charset="0"/>
            </a:endParaRPr>
          </a:p>
        </p:txBody>
      </p:sp>
      <p:pic>
        <p:nvPicPr>
          <p:cNvPr id="2056" name="Picture 8" descr="image60"/>
          <p:cNvPicPr>
            <a:picLocks noChangeAspect="1" noChangeArrowheads="1"/>
          </p:cNvPicPr>
          <p:nvPr/>
        </p:nvPicPr>
        <p:blipFill>
          <a:blip r:embed="rId5">
            <a:lum contrast="16000"/>
          </a:blip>
          <a:srcRect/>
          <a:stretch>
            <a:fillRect/>
          </a:stretch>
        </p:blipFill>
        <p:spPr bwMode="auto">
          <a:xfrm>
            <a:off x="2000232" y="2643182"/>
            <a:ext cx="4303718" cy="3928515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2143108" y="6143644"/>
            <a:ext cx="40090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В. </a:t>
            </a:r>
            <a:r>
              <a:rPr lang="ru-RU" b="1" dirty="0" err="1" smtClean="0"/>
              <a:t>Бялыницкий-Бируля</a:t>
            </a:r>
            <a:r>
              <a:rPr lang="ru-RU" b="1" dirty="0" smtClean="0"/>
              <a:t>. В конце зимы</a:t>
            </a:r>
            <a:endParaRPr lang="ru-RU" b="1" i="1" dirty="0"/>
          </a:p>
        </p:txBody>
      </p:sp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2" descr="http://lisyonok.ucoz.ru/_ld/0/53239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66024" y="3643313"/>
            <a:ext cx="2477975" cy="3214687"/>
          </a:xfrm>
          <a:prstGeom prst="rect">
            <a:avLst/>
          </a:prstGeom>
          <a:noFill/>
        </p:spPr>
      </p:pic>
      <p:pic>
        <p:nvPicPr>
          <p:cNvPr id="3073" name="Picture 1" descr="image64"/>
          <p:cNvPicPr>
            <a:picLocks noChangeAspect="1" noChangeArrowheads="1"/>
          </p:cNvPicPr>
          <p:nvPr/>
        </p:nvPicPr>
        <p:blipFill>
          <a:blip r:embed="rId4">
            <a:lum contrast="21000"/>
          </a:blip>
          <a:srcRect/>
          <a:stretch>
            <a:fillRect/>
          </a:stretch>
        </p:blipFill>
        <p:spPr bwMode="auto">
          <a:xfrm rot="10800000" flipV="1">
            <a:off x="1643042" y="214290"/>
            <a:ext cx="7200900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3075" name="Picture 3" descr="image6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14348" y="500042"/>
            <a:ext cx="914400" cy="781050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428596" y="1595021"/>
            <a:ext cx="821537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254000"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Сегодня </a:t>
            </a:r>
            <a:r>
              <a:rPr lang="ru-RU" sz="2400" dirty="0" smtClean="0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ты узнаешь, как создать из пластилина картины, похожие на гравюры художников, </a:t>
            </a:r>
            <a:r>
              <a:rPr lang="ru-RU" sz="2400" dirty="0" smtClean="0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используя </a:t>
            </a:r>
            <a:r>
              <a:rPr lang="ru-RU" sz="2400" dirty="0" smtClean="0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технику сграффито</a:t>
            </a:r>
            <a:r>
              <a:rPr lang="ru-RU" sz="2400" dirty="0" smtClean="0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.</a:t>
            </a:r>
            <a:endParaRPr lang="ru-RU" sz="2400" dirty="0" smtClean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0" y="1000108"/>
            <a:ext cx="692948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Garamond" pitchFamily="18" charset="0"/>
                <a:ea typeface="Garamond" pitchFamily="18" charset="0"/>
                <a:cs typeface="Garamond" pitchFamily="18" charset="0"/>
              </a:rPr>
              <a:t>ПЛАСТИЛИНОВАЯ ГРАВЮРА</a:t>
            </a: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57158" y="3000372"/>
            <a:ext cx="678661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2540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Ты уже украшал свои поделки, процарапывая </a:t>
            </a:r>
            <a:r>
              <a:rPr lang="ru-RU" sz="2400" dirty="0" smtClean="0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декоративные </a:t>
            </a:r>
            <a:r>
              <a:rPr lang="ru-RU" sz="2400" dirty="0" smtClean="0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бороздки. Русские и греческие мастера украшали так глиняную посуду, итальянские — </a:t>
            </a:r>
            <a:r>
              <a:rPr lang="ru-RU" sz="2400" dirty="0" smtClean="0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наружные </a:t>
            </a:r>
            <a:r>
              <a:rPr lang="ru-RU" sz="2400" dirty="0" smtClean="0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стены архитектурных сооружений. Это — искусство сграффито. Ты удивишься, но сграффито и поныне используют в украшении стен, </a:t>
            </a:r>
            <a:r>
              <a:rPr lang="ru-RU" sz="2400" dirty="0" smtClean="0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процарапывая штукатурку.</a:t>
            </a:r>
            <a:endParaRPr lang="ru-RU" sz="2400" dirty="0" smtClean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85786" y="571480"/>
            <a:ext cx="771530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Сделай заготовку — пластилиновую платформу для сграффито, примазывая пластилин к цветному картону разными способами. Разгладь платформу так, чтобы пластилин лежал ровно.</a:t>
            </a:r>
            <a:endParaRPr lang="ru-RU" sz="2400" dirty="0"/>
          </a:p>
        </p:txBody>
      </p:sp>
      <p:pic>
        <p:nvPicPr>
          <p:cNvPr id="3" name="Picture 12" descr="http://lisyonok.ucoz.ru/_ld/0/53239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66024" y="3643313"/>
            <a:ext cx="2477975" cy="3214687"/>
          </a:xfrm>
          <a:prstGeom prst="rect">
            <a:avLst/>
          </a:prstGeom>
          <a:noFill/>
        </p:spPr>
      </p:pic>
      <p:pic>
        <p:nvPicPr>
          <p:cNvPr id="5121" name="Picture 1" descr="image6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2910" y="2857496"/>
            <a:ext cx="2039230" cy="18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2" name="Picture 2" descr="image6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928926" y="2143116"/>
            <a:ext cx="3214710" cy="1616451"/>
          </a:xfrm>
          <a:prstGeom prst="rect">
            <a:avLst/>
          </a:prstGeom>
          <a:noFill/>
        </p:spPr>
      </p:pic>
      <p:pic>
        <p:nvPicPr>
          <p:cNvPr id="5123" name="Picture 3" descr="image68"/>
          <p:cNvPicPr>
            <a:picLocks noChangeAspect="1" noChangeArrowheads="1"/>
          </p:cNvPicPr>
          <p:nvPr/>
        </p:nvPicPr>
        <p:blipFill>
          <a:blip r:embed="rId6">
            <a:lum contrast="24000"/>
          </a:blip>
          <a:srcRect/>
          <a:stretch>
            <a:fillRect/>
          </a:stretch>
        </p:blipFill>
        <p:spPr bwMode="auto">
          <a:xfrm>
            <a:off x="3786182" y="4429132"/>
            <a:ext cx="2286016" cy="18194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928662" y="4786322"/>
            <a:ext cx="1438471" cy="3276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ts val="1500"/>
              </a:lnSpc>
            </a:pPr>
            <a:r>
              <a:rPr lang="ru-RU" sz="2400" dirty="0" smtClean="0">
                <a:solidFill>
                  <a:srgbClr val="000000"/>
                </a:solidFill>
                <a:latin typeface="Arial"/>
                <a:ea typeface="Arial"/>
                <a:cs typeface="Arial"/>
              </a:rPr>
              <a:t>1 способ</a:t>
            </a:r>
            <a:endParaRPr lang="ru-RU" sz="2000" dirty="0">
              <a:solidFill>
                <a:srgbClr val="000000"/>
              </a:solidFill>
              <a:latin typeface="Courier New"/>
              <a:ea typeface="Courier New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643306" y="3500438"/>
            <a:ext cx="1438471" cy="3276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ts val="1500"/>
              </a:lnSpc>
            </a:pPr>
            <a:r>
              <a:rPr lang="ru-RU" sz="2400" dirty="0" smtClean="0">
                <a:solidFill>
                  <a:srgbClr val="000000"/>
                </a:solidFill>
                <a:latin typeface="Arial"/>
                <a:ea typeface="Arial"/>
                <a:cs typeface="Arial"/>
              </a:rPr>
              <a:t>2 способ</a:t>
            </a:r>
            <a:endParaRPr lang="ru-RU" sz="2000" dirty="0">
              <a:solidFill>
                <a:srgbClr val="000000"/>
              </a:solidFill>
              <a:latin typeface="Courier New"/>
              <a:ea typeface="Courier New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857752" y="6143644"/>
            <a:ext cx="1438471" cy="28469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ts val="1500"/>
              </a:lnSpc>
            </a:pPr>
            <a:r>
              <a:rPr lang="ru-RU" sz="2400" dirty="0" smtClean="0">
                <a:solidFill>
                  <a:srgbClr val="000000"/>
                </a:solidFill>
                <a:latin typeface="Arial"/>
                <a:ea typeface="Arial"/>
                <a:cs typeface="Arial"/>
              </a:rPr>
              <a:t>3 </a:t>
            </a:r>
            <a:r>
              <a:rPr lang="ru-RU" sz="2400" dirty="0" smtClean="0">
                <a:solidFill>
                  <a:srgbClr val="000000"/>
                </a:solidFill>
                <a:latin typeface="Arial"/>
                <a:ea typeface="Arial"/>
                <a:cs typeface="Arial"/>
              </a:rPr>
              <a:t>способ</a:t>
            </a:r>
            <a:endParaRPr lang="ru-RU" sz="2000" dirty="0">
              <a:solidFill>
                <a:srgbClr val="000000"/>
              </a:solidFill>
              <a:latin typeface="Courier New"/>
              <a:ea typeface="Courier New"/>
            </a:endParaRPr>
          </a:p>
        </p:txBody>
      </p:sp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2" descr="http://lisyonok.ucoz.ru/_ld/0/53239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66024" y="3643313"/>
            <a:ext cx="2477975" cy="3214687"/>
          </a:xfrm>
          <a:prstGeom prst="rect">
            <a:avLst/>
          </a:prstGeom>
          <a:noFill/>
        </p:spPr>
      </p:pic>
      <p:pic>
        <p:nvPicPr>
          <p:cNvPr id="37889" name="Picture 1" descr="image7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28728" y="214290"/>
            <a:ext cx="6065837" cy="677863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642910" y="2500306"/>
            <a:ext cx="650085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254000" fontAlgn="base">
              <a:spcBef>
                <a:spcPct val="0"/>
              </a:spcBef>
              <a:spcAft>
                <a:spcPct val="0"/>
              </a:spcAft>
              <a:tabLst>
                <a:tab pos="482600" algn="l"/>
              </a:tabLst>
            </a:pPr>
            <a:r>
              <a:rPr lang="ru-RU" sz="2400" dirty="0" smtClean="0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Какой </a:t>
            </a:r>
            <a:r>
              <a:rPr lang="ru-RU" sz="2400" dirty="0" smtClean="0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способ лепки пластины ты выбрал? Объясни, почему.</a:t>
            </a:r>
            <a:endParaRPr lang="ru-RU" sz="2400" dirty="0" smtClean="0">
              <a:solidFill>
                <a:prstClr val="black"/>
              </a:solidFill>
              <a:latin typeface="Arial" pitchFamily="34" charset="0"/>
            </a:endParaRPr>
          </a:p>
          <a:p>
            <a:pPr lvl="0" indent="2540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82600" algn="l"/>
              </a:tabLst>
            </a:pPr>
            <a:r>
              <a:rPr lang="ru-RU" sz="2400" dirty="0" smtClean="0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Процарапай заготовку разными предметами: </a:t>
            </a:r>
            <a:r>
              <a:rPr lang="ru-RU" sz="2400" dirty="0" smtClean="0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стеком</a:t>
            </a:r>
            <a:r>
              <a:rPr lang="ru-RU" sz="2400" dirty="0" smtClean="0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, зубочисткой, спичкой. Сравни результаты.</a:t>
            </a:r>
            <a:endParaRPr lang="ru-RU" sz="2400" dirty="0" smtClean="0">
              <a:solidFill>
                <a:prstClr val="black"/>
              </a:solidFill>
              <a:latin typeface="Arial" pitchFamily="34" charset="0"/>
            </a:endParaRPr>
          </a:p>
          <a:p>
            <a:pPr lvl="0" indent="2540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82600" algn="l"/>
              </a:tabLst>
            </a:pPr>
            <a:r>
              <a:rPr lang="ru-RU" sz="2400" dirty="0" smtClean="0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Если хочешь исправить работу, загладь пальцем лишнее.</a:t>
            </a:r>
            <a:endParaRPr lang="ru-RU" sz="24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642910" y="928670"/>
            <a:ext cx="821537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254000" fontAlgn="base">
              <a:spcBef>
                <a:spcPct val="0"/>
              </a:spcBef>
              <a:spcAft>
                <a:spcPct val="0"/>
              </a:spcAft>
              <a:tabLst>
                <a:tab pos="492125" algn="l"/>
              </a:tabLst>
            </a:pPr>
            <a:r>
              <a:rPr lang="ru-RU" sz="2400" dirty="0" smtClean="0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1. Примазывай </a:t>
            </a:r>
            <a:r>
              <a:rPr lang="ru-RU" sz="2400" dirty="0" smtClean="0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расплющенную пластину. </a:t>
            </a:r>
            <a:endParaRPr lang="ru-RU" sz="2400" dirty="0" smtClean="0">
              <a:solidFill>
                <a:srgbClr val="000000"/>
              </a:solidFill>
              <a:latin typeface="Arial" pitchFamily="34" charset="0"/>
              <a:ea typeface="Arial" pitchFamily="34" charset="0"/>
              <a:cs typeface="Arial" pitchFamily="34" charset="0"/>
            </a:endParaRPr>
          </a:p>
          <a:p>
            <a:pPr lvl="0" indent="254000" fontAlgn="base">
              <a:spcBef>
                <a:spcPct val="0"/>
              </a:spcBef>
              <a:spcAft>
                <a:spcPct val="0"/>
              </a:spcAft>
              <a:tabLst>
                <a:tab pos="492125" algn="l"/>
              </a:tabLst>
            </a:pPr>
            <a:r>
              <a:rPr lang="ru-RU" sz="2400" dirty="0" smtClean="0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2</a:t>
            </a:r>
            <a:r>
              <a:rPr lang="ru-RU" sz="2400" dirty="0" smtClean="0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. </a:t>
            </a:r>
            <a:r>
              <a:rPr lang="ru-RU" sz="2400" dirty="0" smtClean="0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Примазывай </a:t>
            </a:r>
            <a:r>
              <a:rPr lang="ru-RU" sz="2400" dirty="0" smtClean="0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от валика. </a:t>
            </a:r>
            <a:endParaRPr lang="ru-RU" sz="2400" dirty="0" smtClean="0">
              <a:solidFill>
                <a:srgbClr val="000000"/>
              </a:solidFill>
              <a:latin typeface="Arial" pitchFamily="34" charset="0"/>
              <a:ea typeface="Arial" pitchFamily="34" charset="0"/>
              <a:cs typeface="Arial" pitchFamily="34" charset="0"/>
            </a:endParaRPr>
          </a:p>
          <a:p>
            <a:pPr lvl="0" indent="254000" fontAlgn="base">
              <a:spcBef>
                <a:spcPct val="0"/>
              </a:spcBef>
              <a:spcAft>
                <a:spcPct val="0"/>
              </a:spcAft>
              <a:tabLst>
                <a:tab pos="492125" algn="l"/>
              </a:tabLst>
            </a:pPr>
            <a:r>
              <a:rPr lang="ru-RU" sz="2400" dirty="0" smtClean="0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3</a:t>
            </a:r>
            <a:r>
              <a:rPr lang="ru-RU" sz="2400" dirty="0" smtClean="0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. Примазывай по кусочку.</a:t>
            </a:r>
            <a:endParaRPr lang="ru-RU" sz="1100" dirty="0" smtClean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2" descr="http://lisyonok.ucoz.ru/_ld/0/53239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66024" y="3643313"/>
            <a:ext cx="2477975" cy="3214687"/>
          </a:xfrm>
          <a:prstGeom prst="rect">
            <a:avLst/>
          </a:prstGeom>
          <a:noFill/>
        </p:spPr>
      </p:pic>
      <p:pic>
        <p:nvPicPr>
          <p:cNvPr id="36865" name="Picture 1" descr="image72"/>
          <p:cNvPicPr>
            <a:picLocks noChangeAspect="1" noChangeArrowheads="1"/>
          </p:cNvPicPr>
          <p:nvPr/>
        </p:nvPicPr>
        <p:blipFill>
          <a:blip r:embed="rId4">
            <a:lum/>
          </a:blip>
          <a:srcRect/>
          <a:stretch>
            <a:fillRect/>
          </a:stretch>
        </p:blipFill>
        <p:spPr bwMode="auto">
          <a:xfrm>
            <a:off x="2928926" y="4000504"/>
            <a:ext cx="2578100" cy="106045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500034" y="2714620"/>
            <a:ext cx="821537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254000"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Зашифруй любую фразу, процарапай её </a:t>
            </a:r>
            <a:r>
              <a:rPr lang="ru-RU" sz="2400" dirty="0" smtClean="0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зубочисткой </a:t>
            </a:r>
            <a:r>
              <a:rPr lang="ru-RU" sz="2400" dirty="0" smtClean="0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на пластилине</a:t>
            </a:r>
            <a:r>
              <a:rPr lang="ru-RU" sz="2400" dirty="0" smtClean="0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.</a:t>
            </a:r>
            <a:endParaRPr lang="ru-RU" sz="2400" dirty="0" smtClean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8" name="WordArt 4" descr="серый"/>
          <p:cNvSpPr txBox="1">
            <a:spLocks noChangeArrowheads="1" noChangeShapeType="1" noTextEdit="1"/>
          </p:cNvSpPr>
          <p:nvPr/>
        </p:nvSpPr>
        <p:spPr bwMode="auto">
          <a:xfrm>
            <a:off x="1928794" y="214290"/>
            <a:ext cx="4929222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fromWordArt="1" anchor="ctr" anchorCtr="0" compatLnSpc="1">
            <a:prstTxWarp prst="textPlain">
              <a:avLst>
                <a:gd name="adj" fmla="val 50000"/>
              </a:avLst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3600" b="1" kern="10" dirty="0" err="1" smtClean="0">
                <a:ln w="28575">
                  <a:solidFill>
                    <a:srgbClr val="CCFFCC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107763" dir="18900000" algn="ctr" rotWithShape="0">
                    <a:srgbClr val="666699">
                      <a:alpha val="50000"/>
                    </a:srgbClr>
                  </a:outerShdw>
                </a:effectLst>
                <a:latin typeface="Impact"/>
                <a:ea typeface="+mj-ea"/>
                <a:cs typeface="+mj-cs"/>
              </a:rPr>
              <a:t>Пикторграмма</a:t>
            </a:r>
            <a:r>
              <a:rPr lang="ru-RU" sz="3600" b="1" kern="10" dirty="0" smtClean="0">
                <a:ln w="28575">
                  <a:solidFill>
                    <a:srgbClr val="CCFFCC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107763" dir="18900000" algn="ctr" rotWithShape="0">
                    <a:srgbClr val="666699">
                      <a:alpha val="50000"/>
                    </a:srgbClr>
                  </a:outerShdw>
                </a:effectLst>
                <a:latin typeface="Impact"/>
                <a:ea typeface="+mj-ea"/>
                <a:cs typeface="+mj-cs"/>
              </a:rPr>
              <a:t> </a:t>
            </a:r>
            <a:r>
              <a:rPr lang="ru-RU" sz="3600" b="1" kern="10" dirty="0" smtClean="0">
                <a:ln w="28575">
                  <a:solidFill>
                    <a:srgbClr val="CCFFCC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107763" dir="18900000" algn="ctr" rotWithShape="0">
                    <a:srgbClr val="666699">
                      <a:alpha val="50000"/>
                    </a:srgbClr>
                  </a:outerShdw>
                </a:effectLst>
                <a:latin typeface="Impact"/>
                <a:ea typeface="+mj-ea"/>
                <a:cs typeface="+mj-cs"/>
              </a:rPr>
              <a:t> </a:t>
            </a:r>
            <a:endParaRPr kumimoji="0" lang="ru-RU" sz="3600" b="1" i="0" u="none" strike="noStrike" kern="10" cap="none" spc="0" normalizeH="0" noProof="0" dirty="0" smtClean="0">
              <a:ln w="28575">
                <a:solidFill>
                  <a:srgbClr val="CCFFCC"/>
                </a:solidFill>
                <a:round/>
                <a:headEnd/>
                <a:tailEnd/>
              </a:ln>
              <a:solidFill>
                <a:srgbClr val="FF0000"/>
              </a:solidFill>
              <a:effectLst>
                <a:outerShdw dist="107763" dir="18900000" algn="ctr" rotWithShape="0">
                  <a:srgbClr val="666699">
                    <a:alpha val="50000"/>
                  </a:srgbClr>
                </a:outerShdw>
              </a:effectLst>
              <a:uLnTx/>
              <a:uFillTx/>
              <a:latin typeface="Impact"/>
              <a:ea typeface="+mj-ea"/>
              <a:cs typeface="+mj-cs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71472" y="1428736"/>
            <a:ext cx="814393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2540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Поделка из пластилина на картонной основе в технике </a:t>
            </a:r>
            <a:r>
              <a:rPr lang="ru-RU" sz="2400" dirty="0" smtClean="0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сграффито.</a:t>
            </a:r>
            <a:endParaRPr lang="ru-RU" sz="1200" dirty="0" smtClean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928926" y="5214950"/>
            <a:ext cx="256916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indent="2540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 bmk="bookmark7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Я люблю маму</a:t>
            </a:r>
            <a:endParaRPr lang="ru-RU" sz="2400" dirty="0" smtClean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2" descr="http://lisyonok.ucoz.ru/_ld/0/53239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66024" y="3643313"/>
            <a:ext cx="2477975" cy="3214687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500034" y="1285860"/>
            <a:ext cx="814393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В </a:t>
            </a:r>
            <a:r>
              <a:rPr lang="ru-RU" sz="2400" dirty="0" smtClean="0"/>
              <a:t>технике сграффито напиши послание о своём </a:t>
            </a:r>
            <a:r>
              <a:rPr lang="ru-RU" sz="2400" dirty="0" smtClean="0"/>
              <a:t>хобби, </a:t>
            </a:r>
            <a:r>
              <a:rPr lang="ru-RU" sz="2400" dirty="0" smtClean="0"/>
              <a:t>используя не слова, а пиктограммы. </a:t>
            </a:r>
            <a:r>
              <a:rPr lang="ru-RU" sz="2400" dirty="0" smtClean="0"/>
              <a:t>Обменяйтесь </a:t>
            </a:r>
            <a:r>
              <a:rPr lang="ru-RU" sz="2400" dirty="0" smtClean="0"/>
              <a:t>письмами с другом. Расшифруйте записи</a:t>
            </a:r>
            <a:r>
              <a:rPr lang="ru-RU" sz="2400" dirty="0" smtClean="0"/>
              <a:t>.</a:t>
            </a:r>
          </a:p>
          <a:p>
            <a:endParaRPr lang="ru-RU" sz="2400" dirty="0" smtClean="0"/>
          </a:p>
          <a:p>
            <a:pPr lvl="0"/>
            <a:r>
              <a:rPr lang="ru-RU" sz="2400" dirty="0" smtClean="0"/>
              <a:t>1. Чем </a:t>
            </a:r>
            <a:r>
              <a:rPr lang="ru-RU" sz="2400" dirty="0" smtClean="0"/>
              <a:t>сграффито на пластилиновой заготовке </a:t>
            </a:r>
            <a:r>
              <a:rPr lang="ru-RU" sz="2400" dirty="0" smtClean="0"/>
              <a:t>отличается </a:t>
            </a:r>
            <a:r>
              <a:rPr lang="ru-RU" sz="2400" dirty="0" smtClean="0"/>
              <a:t>от процарапывания на бруске пластилина?</a:t>
            </a:r>
          </a:p>
          <a:p>
            <a:r>
              <a:rPr lang="ru-RU" sz="2400" dirty="0" smtClean="0"/>
              <a:t>2. Где </a:t>
            </a:r>
            <a:r>
              <a:rPr lang="ru-RU" sz="2400" dirty="0" smtClean="0"/>
              <a:t>в повседневной жизни ты сталкиваешься с техникой сграффито?</a:t>
            </a:r>
            <a:endParaRPr lang="ru-RU" sz="2400" dirty="0"/>
          </a:p>
        </p:txBody>
      </p:sp>
      <p:sp>
        <p:nvSpPr>
          <p:cNvPr id="5" name="WordArt 4" descr="серый"/>
          <p:cNvSpPr txBox="1">
            <a:spLocks noChangeArrowheads="1" noChangeShapeType="1" noTextEdit="1"/>
          </p:cNvSpPr>
          <p:nvPr/>
        </p:nvSpPr>
        <p:spPr bwMode="auto">
          <a:xfrm>
            <a:off x="1928794" y="214290"/>
            <a:ext cx="4929222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fromWordArt="1" anchor="ctr" anchorCtr="0" compatLnSpc="1">
            <a:prstTxWarp prst="textPlain">
              <a:avLst>
                <a:gd name="adj" fmla="val 50000"/>
              </a:avLst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3600" b="1" kern="10" dirty="0" smtClean="0">
                <a:ln w="28575">
                  <a:solidFill>
                    <a:srgbClr val="CCFFCC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107763" dir="18900000" algn="ctr" rotWithShape="0">
                    <a:srgbClr val="666699">
                      <a:alpha val="50000"/>
                    </a:srgbClr>
                  </a:outerShdw>
                </a:effectLst>
                <a:latin typeface="Impact"/>
                <a:ea typeface="+mj-ea"/>
                <a:cs typeface="+mj-cs"/>
              </a:rPr>
              <a:t>Игра «Шифровальщик» </a:t>
            </a:r>
            <a:r>
              <a:rPr lang="ru-RU" sz="3600" b="1" kern="10" dirty="0" smtClean="0">
                <a:ln w="28575">
                  <a:solidFill>
                    <a:srgbClr val="CCFFCC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107763" dir="18900000" algn="ctr" rotWithShape="0">
                    <a:srgbClr val="666699">
                      <a:alpha val="50000"/>
                    </a:srgbClr>
                  </a:outerShdw>
                </a:effectLst>
                <a:latin typeface="Impact"/>
                <a:ea typeface="+mj-ea"/>
                <a:cs typeface="+mj-cs"/>
              </a:rPr>
              <a:t> </a:t>
            </a:r>
            <a:endParaRPr kumimoji="0" lang="ru-RU" sz="3600" b="1" i="0" u="none" strike="noStrike" kern="10" cap="none" spc="0" normalizeH="0" noProof="0" dirty="0" smtClean="0">
              <a:ln w="28575">
                <a:solidFill>
                  <a:srgbClr val="CCFFCC"/>
                </a:solidFill>
                <a:round/>
                <a:headEnd/>
                <a:tailEnd/>
              </a:ln>
              <a:solidFill>
                <a:srgbClr val="FF0000"/>
              </a:solidFill>
              <a:effectLst>
                <a:outerShdw dist="107763" dir="18900000" algn="ctr" rotWithShape="0">
                  <a:srgbClr val="666699">
                    <a:alpha val="50000"/>
                  </a:srgbClr>
                </a:outerShdw>
              </a:effectLst>
              <a:uLnTx/>
              <a:uFillTx/>
              <a:latin typeface="Impact"/>
              <a:ea typeface="+mj-ea"/>
              <a:cs typeface="+mj-cs"/>
            </a:endParaRPr>
          </a:p>
        </p:txBody>
      </p:sp>
      <p:pic>
        <p:nvPicPr>
          <p:cNvPr id="6" name="Picture 1" descr="image15"/>
          <p:cNvPicPr>
            <a:picLocks noChangeAspect="1" noChangeArrowheads="1"/>
          </p:cNvPicPr>
          <p:nvPr/>
        </p:nvPicPr>
        <p:blipFill>
          <a:blip r:embed="rId4"/>
          <a:srcRect t="60000" r="5461" b="15294"/>
          <a:stretch>
            <a:fillRect/>
          </a:stretch>
        </p:blipFill>
        <p:spPr bwMode="auto">
          <a:xfrm>
            <a:off x="7715272" y="871520"/>
            <a:ext cx="642942" cy="900118"/>
          </a:xfrm>
          <a:prstGeom prst="rect">
            <a:avLst/>
          </a:prstGeom>
          <a:noFill/>
        </p:spPr>
      </p:pic>
      <p:pic>
        <p:nvPicPr>
          <p:cNvPr id="7" name="Picture 1" descr="image15"/>
          <p:cNvPicPr>
            <a:picLocks noChangeAspect="1" noChangeArrowheads="1"/>
          </p:cNvPicPr>
          <p:nvPr/>
        </p:nvPicPr>
        <p:blipFill>
          <a:blip r:embed="rId4"/>
          <a:srcRect r="735" b="81470"/>
          <a:stretch>
            <a:fillRect/>
          </a:stretch>
        </p:blipFill>
        <p:spPr bwMode="auto">
          <a:xfrm>
            <a:off x="8215338" y="3143248"/>
            <a:ext cx="642942" cy="642942"/>
          </a:xfrm>
          <a:prstGeom prst="rect">
            <a:avLst/>
          </a:prstGeom>
          <a:noFill/>
        </p:spPr>
      </p:pic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2" descr="http://lisyonok.ucoz.ru/_ld/0/53239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66024" y="3643313"/>
            <a:ext cx="2477975" cy="3214687"/>
          </a:xfrm>
          <a:prstGeom prst="rect">
            <a:avLst/>
          </a:prstGeom>
          <a:noFill/>
        </p:spPr>
      </p:pic>
      <p:sp>
        <p:nvSpPr>
          <p:cNvPr id="5" name="WordArt 4" descr="серый"/>
          <p:cNvSpPr txBox="1">
            <a:spLocks noChangeArrowheads="1" noChangeShapeType="1" noTextEdit="1"/>
          </p:cNvSpPr>
          <p:nvPr/>
        </p:nvSpPr>
        <p:spPr bwMode="auto">
          <a:xfrm>
            <a:off x="1928794" y="214290"/>
            <a:ext cx="4857784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fromWordArt="1" anchor="ctr" anchorCtr="0" compatLnSpc="1">
            <a:prstTxWarp prst="textPlain">
              <a:avLst>
                <a:gd name="adj" fmla="val 50000"/>
              </a:avLst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3600" b="1" kern="10" dirty="0" smtClean="0">
                <a:ln w="28575">
                  <a:solidFill>
                    <a:srgbClr val="CCFFCC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107763" dir="18900000" algn="ctr" rotWithShape="0">
                    <a:srgbClr val="666699">
                      <a:alpha val="50000"/>
                    </a:srgbClr>
                  </a:outerShdw>
                </a:effectLst>
                <a:latin typeface="Impact"/>
                <a:ea typeface="+mj-ea"/>
                <a:cs typeface="+mj-cs"/>
              </a:rPr>
              <a:t>Подарок  весны </a:t>
            </a:r>
            <a:endParaRPr kumimoji="0" lang="ru-RU" sz="3600" b="1" i="0" u="none" strike="noStrike" kern="10" cap="none" spc="0" normalizeH="0" noProof="0" dirty="0" smtClean="0">
              <a:ln w="28575">
                <a:solidFill>
                  <a:srgbClr val="CCFFCC"/>
                </a:solidFill>
                <a:round/>
                <a:headEnd/>
                <a:tailEnd/>
              </a:ln>
              <a:solidFill>
                <a:srgbClr val="FF0000"/>
              </a:solidFill>
              <a:effectLst>
                <a:outerShdw dist="107763" dir="18900000" algn="ctr" rotWithShape="0">
                  <a:srgbClr val="666699">
                    <a:alpha val="50000"/>
                  </a:srgbClr>
                </a:outerShdw>
              </a:effectLst>
              <a:uLnTx/>
              <a:uFillTx/>
              <a:latin typeface="Impact"/>
              <a:ea typeface="+mj-ea"/>
              <a:cs typeface="+mj-cs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214414" y="857232"/>
            <a:ext cx="662764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Поделка из пластилина на картонной основе</a:t>
            </a:r>
            <a:endParaRPr lang="ru-RU" sz="2400" dirty="0">
              <a:solidFill>
                <a:schemeClr val="accent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0964" name="Rectangle 4"/>
          <p:cNvSpPr>
            <a:spLocks noChangeArrowheads="1"/>
          </p:cNvSpPr>
          <p:nvPr/>
        </p:nvSpPr>
        <p:spPr bwMode="auto">
          <a:xfrm>
            <a:off x="1193800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428596" y="1428736"/>
            <a:ext cx="850112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254000" fontAlgn="base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1666875" algn="l"/>
              </a:tabLst>
            </a:pPr>
            <a:r>
              <a:rPr lang="ru-RU" sz="2400" dirty="0" smtClean="0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Прочитай инструкцию и выполни поделку любым способом. Самостоятельно разберись, чем отличаются способы выполнения поделки.</a:t>
            </a:r>
            <a:endParaRPr lang="ru-RU" sz="2400" dirty="0" smtClean="0">
              <a:solidFill>
                <a:prstClr val="black"/>
              </a:solidFill>
              <a:latin typeface="Arial" pitchFamily="34" charset="0"/>
            </a:endParaRPr>
          </a:p>
          <a:p>
            <a:pPr lvl="0" indent="254000" eaLnBrk="0" fontAlgn="base" hangingPunct="0">
              <a:spcBef>
                <a:spcPct val="0"/>
              </a:spcBef>
              <a:spcAft>
                <a:spcPct val="0"/>
              </a:spcAft>
              <a:tabLst>
                <a:tab pos="1666875" algn="l"/>
              </a:tabLst>
            </a:pPr>
            <a:r>
              <a:rPr lang="ru-RU" sz="2400" dirty="0" smtClean="0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1.Сделай </a:t>
            </a:r>
            <a:r>
              <a:rPr lang="ru-RU" sz="2400" dirty="0" smtClean="0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пластилиновую платформу на цветном картоне (пластилин и картон должны быть ярких контрастных цветов).</a:t>
            </a:r>
            <a:endParaRPr lang="ru-RU" sz="2400" dirty="0" smtClean="0">
              <a:solidFill>
                <a:prstClr val="black"/>
              </a:solidFill>
              <a:latin typeface="Arial" pitchFamily="34" charset="0"/>
            </a:endParaRPr>
          </a:p>
          <a:p>
            <a:pPr indent="254000" eaLnBrk="0" fontAlgn="base" hangingPunct="0">
              <a:spcBef>
                <a:spcPct val="0"/>
              </a:spcBef>
              <a:spcAft>
                <a:spcPct val="0"/>
              </a:spcAft>
              <a:tabLst>
                <a:tab pos="1666875" algn="l"/>
              </a:tabLst>
            </a:pPr>
            <a:r>
              <a:rPr lang="ru-RU" sz="2400" dirty="0" smtClean="0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2.Прижми весенний </a:t>
            </a:r>
            <a:r>
              <a:rPr lang="ru-RU" sz="2400" dirty="0" smtClean="0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лист рукой к пластилиновой платформе, чтобы получить отпечаток</a:t>
            </a:r>
            <a:r>
              <a:rPr lang="ru-RU" sz="2400" dirty="0" smtClean="0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.</a:t>
            </a:r>
          </a:p>
          <a:p>
            <a:pPr indent="254000" eaLnBrk="0" fontAlgn="base" hangingPunct="0">
              <a:spcBef>
                <a:spcPct val="0"/>
              </a:spcBef>
              <a:spcAft>
                <a:spcPct val="0"/>
              </a:spcAft>
              <a:tabLst>
                <a:tab pos="1666875" algn="l"/>
              </a:tabLst>
            </a:pPr>
            <a:r>
              <a:rPr lang="ru-RU" sz="2400" dirty="0" smtClean="0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3. </a:t>
            </a:r>
            <a:r>
              <a:rPr lang="ru-RU" sz="2400" dirty="0" smtClean="0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Обведи, процарапывая зубочисткой.</a:t>
            </a:r>
            <a:endParaRPr lang="ru-RU" sz="3200" dirty="0" smtClean="0">
              <a:solidFill>
                <a:prstClr val="black"/>
              </a:solidFill>
              <a:latin typeface="Arial" pitchFamily="34" charset="0"/>
            </a:endParaRPr>
          </a:p>
          <a:p>
            <a:pPr lvl="0" indent="254000" eaLnBrk="0" fontAlgn="base" hangingPunct="0">
              <a:spcBef>
                <a:spcPct val="0"/>
              </a:spcBef>
              <a:spcAft>
                <a:spcPct val="0"/>
              </a:spcAft>
              <a:tabLst>
                <a:tab pos="1666875" algn="l"/>
              </a:tabLst>
            </a:pPr>
            <a:endParaRPr lang="ru-RU" sz="2400" dirty="0" smtClean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2" descr="http://lisyonok.ucoz.ru/_ld/0/53239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57818" y="3643313"/>
            <a:ext cx="2477975" cy="3214687"/>
          </a:xfrm>
          <a:prstGeom prst="rect">
            <a:avLst/>
          </a:prstGeom>
          <a:noFill/>
        </p:spPr>
      </p:pic>
      <p:sp>
        <p:nvSpPr>
          <p:cNvPr id="5" name="WordArt 4" descr="серый"/>
          <p:cNvSpPr txBox="1">
            <a:spLocks noChangeArrowheads="1" noChangeShapeType="1" noTextEdit="1"/>
          </p:cNvSpPr>
          <p:nvPr/>
        </p:nvSpPr>
        <p:spPr bwMode="auto">
          <a:xfrm>
            <a:off x="1928794" y="214290"/>
            <a:ext cx="4857784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fromWordArt="1" anchor="ctr" anchorCtr="0" compatLnSpc="1">
            <a:prstTxWarp prst="textPlain">
              <a:avLst>
                <a:gd name="adj" fmla="val 50000"/>
              </a:avLst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3600" b="1" kern="10" dirty="0" smtClean="0">
                <a:ln w="28575">
                  <a:solidFill>
                    <a:srgbClr val="CCFFCC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107763" dir="18900000" algn="ctr" rotWithShape="0">
                    <a:srgbClr val="666699">
                      <a:alpha val="50000"/>
                    </a:srgbClr>
                  </a:outerShdw>
                </a:effectLst>
                <a:latin typeface="Impact"/>
                <a:ea typeface="+mj-ea"/>
                <a:cs typeface="+mj-cs"/>
              </a:rPr>
              <a:t>Подарок  весны </a:t>
            </a:r>
            <a:endParaRPr kumimoji="0" lang="ru-RU" sz="3600" b="1" i="0" u="none" strike="noStrike" kern="10" cap="none" spc="0" normalizeH="0" noProof="0" dirty="0" smtClean="0">
              <a:ln w="28575">
                <a:solidFill>
                  <a:srgbClr val="CCFFCC"/>
                </a:solidFill>
                <a:round/>
                <a:headEnd/>
                <a:tailEnd/>
              </a:ln>
              <a:solidFill>
                <a:srgbClr val="FF0000"/>
              </a:solidFill>
              <a:effectLst>
                <a:outerShdw dist="107763" dir="18900000" algn="ctr" rotWithShape="0">
                  <a:srgbClr val="666699">
                    <a:alpha val="50000"/>
                  </a:srgbClr>
                </a:outerShdw>
              </a:effectLst>
              <a:uLnTx/>
              <a:uFillTx/>
              <a:latin typeface="Impact"/>
              <a:ea typeface="+mj-ea"/>
              <a:cs typeface="+mj-cs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428728" y="857232"/>
            <a:ext cx="662764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Поделка из пластилина на картонной основе</a:t>
            </a:r>
            <a:endParaRPr lang="ru-RU" sz="2400" dirty="0">
              <a:solidFill>
                <a:schemeClr val="accent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2" descr="C:\DOCUME~1\DREAMW~1\LOCALS~1\Temp\FineReader11\media\image74.jpeg"/>
          <p:cNvPicPr>
            <a:picLocks noChangeAspect="1" noChangeArrowheads="1"/>
          </p:cNvPicPr>
          <p:nvPr/>
        </p:nvPicPr>
        <p:blipFill>
          <a:blip r:embed="rId4" r:link="rId5"/>
          <a:srcRect/>
          <a:stretch>
            <a:fillRect/>
          </a:stretch>
        </p:blipFill>
        <p:spPr bwMode="auto">
          <a:xfrm>
            <a:off x="785786" y="1857364"/>
            <a:ext cx="2314575" cy="2009775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3286116" y="1500174"/>
            <a:ext cx="143847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1 способ</a:t>
            </a:r>
            <a:endParaRPr lang="ru-RU" sz="3200" dirty="0" smtClean="0">
              <a:latin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214678" y="2000240"/>
            <a:ext cx="557216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dirty="0" smtClean="0">
                <a:latin typeface="Arial" pitchFamily="34" charset="0"/>
                <a:cs typeface="Arial" pitchFamily="34" charset="0"/>
              </a:rPr>
              <a:t>Выскреби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пластилин вокруг рисунка и по контурным линиям (на месте прожилок и вокруг листка). Оставь сам листочек покрытым пластилином.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2" descr="http://lisyonok.ucoz.ru/_ld/0/53239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86380" y="3643313"/>
            <a:ext cx="2477975" cy="3214687"/>
          </a:xfrm>
          <a:prstGeom prst="rect">
            <a:avLst/>
          </a:prstGeom>
          <a:noFill/>
        </p:spPr>
      </p:pic>
      <p:sp>
        <p:nvSpPr>
          <p:cNvPr id="5" name="WordArt 4" descr="серый"/>
          <p:cNvSpPr txBox="1">
            <a:spLocks noChangeArrowheads="1" noChangeShapeType="1" noTextEdit="1"/>
          </p:cNvSpPr>
          <p:nvPr/>
        </p:nvSpPr>
        <p:spPr bwMode="auto">
          <a:xfrm>
            <a:off x="1928794" y="214290"/>
            <a:ext cx="4857784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fromWordArt="1" anchor="ctr" anchorCtr="0" compatLnSpc="1">
            <a:prstTxWarp prst="textPlain">
              <a:avLst>
                <a:gd name="adj" fmla="val 50000"/>
              </a:avLst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3600" b="1" kern="10" dirty="0" smtClean="0">
                <a:ln w="28575">
                  <a:solidFill>
                    <a:srgbClr val="CCFFCC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107763" dir="18900000" algn="ctr" rotWithShape="0">
                    <a:srgbClr val="666699">
                      <a:alpha val="50000"/>
                    </a:srgbClr>
                  </a:outerShdw>
                </a:effectLst>
                <a:latin typeface="Impact"/>
                <a:ea typeface="+mj-ea"/>
                <a:cs typeface="+mj-cs"/>
              </a:rPr>
              <a:t>Подарок  весны </a:t>
            </a:r>
            <a:endParaRPr kumimoji="0" lang="ru-RU" sz="3600" b="1" i="0" u="none" strike="noStrike" kern="10" cap="none" spc="0" normalizeH="0" noProof="0" dirty="0" smtClean="0">
              <a:ln w="28575">
                <a:solidFill>
                  <a:srgbClr val="CCFFCC"/>
                </a:solidFill>
                <a:round/>
                <a:headEnd/>
                <a:tailEnd/>
              </a:ln>
              <a:solidFill>
                <a:srgbClr val="FF0000"/>
              </a:solidFill>
              <a:effectLst>
                <a:outerShdw dist="107763" dir="18900000" algn="ctr" rotWithShape="0">
                  <a:srgbClr val="666699">
                    <a:alpha val="50000"/>
                  </a:srgbClr>
                </a:outerShdw>
              </a:effectLst>
              <a:uLnTx/>
              <a:uFillTx/>
              <a:latin typeface="Impact"/>
              <a:ea typeface="+mj-ea"/>
              <a:cs typeface="+mj-cs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428728" y="928670"/>
            <a:ext cx="662764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Поделка из пластилина на картонной основе</a:t>
            </a:r>
            <a:endParaRPr lang="ru-RU" sz="2400" dirty="0">
              <a:solidFill>
                <a:schemeClr val="accent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9937" name="Picture 1" descr="image7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4348" y="2000240"/>
            <a:ext cx="2371725" cy="2009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3428992" y="1500174"/>
            <a:ext cx="143847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2 </a:t>
            </a:r>
            <a:r>
              <a:rPr lang="ru-RU" sz="2400" dirty="0" smtClean="0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способ</a:t>
            </a:r>
            <a:endParaRPr lang="ru-RU" sz="3200" dirty="0" smtClean="0">
              <a:latin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214678" y="2071678"/>
            <a:ext cx="528641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dirty="0" smtClean="0">
                <a:latin typeface="Arial" pitchFamily="34" charset="0"/>
                <a:cs typeface="Arial" pitchFamily="34" charset="0"/>
              </a:rPr>
              <a:t>Выскреби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пластилин внутри рисунка, оставляя контурные линии (сними пластилин с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листочка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). Оставь прожилки и фон покрытыми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пластилином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ru-RU" sz="24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2400" dirty="0" smtClean="0">
                <a:latin typeface="Arial" pitchFamily="34" charset="0"/>
                <a:cs typeface="Arial" pitchFamily="34" charset="0"/>
              </a:rPr>
            </a:b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5" name="Picture 1" descr="image7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0166" y="214290"/>
            <a:ext cx="6065838" cy="676275"/>
          </a:xfrm>
          <a:prstGeom prst="rect">
            <a:avLst/>
          </a:prstGeom>
          <a:ln w="38100" cap="sq">
            <a:solidFill>
              <a:srgbClr val="FFC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Прямоугольник 5"/>
          <p:cNvSpPr/>
          <p:nvPr/>
        </p:nvSpPr>
        <p:spPr>
          <a:xfrm>
            <a:off x="500034" y="1071546"/>
            <a:ext cx="850112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254000" fontAlgn="base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92125" algn="l"/>
              </a:tabLst>
            </a:pPr>
            <a:r>
              <a:rPr lang="ru-RU" sz="2400" dirty="0" smtClean="0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Какой способ позволяет сделать листок более похожим на настоящий? Какой способ более </a:t>
            </a:r>
            <a:r>
              <a:rPr lang="ru-RU" sz="2400" dirty="0" smtClean="0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декоративный</a:t>
            </a:r>
            <a:r>
              <a:rPr lang="ru-RU" sz="2400" dirty="0" smtClean="0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? Объясни свой ответ.</a:t>
            </a:r>
            <a:endParaRPr lang="ru-RU" sz="2400" dirty="0" smtClean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57158" y="2571744"/>
            <a:ext cx="692948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254000" fontAlgn="base">
              <a:spcBef>
                <a:spcPct val="0"/>
              </a:spcBef>
              <a:spcAft>
                <a:spcPct val="0"/>
              </a:spcAft>
              <a:tabLst>
                <a:tab pos="468313" algn="l"/>
              </a:tabLst>
            </a:pPr>
            <a:r>
              <a:rPr lang="ru-RU" sz="2400" dirty="0" smtClean="0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Возможно ли использование солёного теста для изготовления этой поделки? Объясни, почему.</a:t>
            </a:r>
            <a:endParaRPr lang="ru-RU" sz="2400" dirty="0" smtClean="0">
              <a:solidFill>
                <a:prstClr val="black"/>
              </a:solidFill>
              <a:latin typeface="Arial" pitchFamily="34" charset="0"/>
            </a:endParaRPr>
          </a:p>
          <a:p>
            <a:pPr lvl="0" indent="2540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68313" algn="l"/>
              </a:tabLst>
            </a:pPr>
            <a:r>
              <a:rPr lang="ru-RU" sz="2400" dirty="0" smtClean="0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Самостоятельно декорируй поделку.</a:t>
            </a:r>
            <a:endParaRPr lang="ru-RU" sz="2400" dirty="0" smtClean="0">
              <a:solidFill>
                <a:prstClr val="black"/>
              </a:solidFill>
              <a:latin typeface="Arial" pitchFamily="34" charset="0"/>
            </a:endParaRPr>
          </a:p>
          <a:p>
            <a:pPr lvl="0" indent="2540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68313" algn="l"/>
              </a:tabLst>
            </a:pPr>
            <a:r>
              <a:rPr lang="ru-RU" sz="2400" dirty="0" smtClean="0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Украсьте вашими работами класс.</a:t>
            </a:r>
            <a:endParaRPr lang="ru-RU" sz="2400" dirty="0" smtClean="0">
              <a:solidFill>
                <a:prstClr val="black"/>
              </a:solidFill>
              <a:latin typeface="Arial" pitchFamily="34" charset="0"/>
            </a:endParaRPr>
          </a:p>
        </p:txBody>
      </p:sp>
      <p:pic>
        <p:nvPicPr>
          <p:cNvPr id="8" name="Picture 12" descr="http://lisyonok.ucoz.ru/_ld/0/53239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29322" y="3357562"/>
            <a:ext cx="2477975" cy="3214687"/>
          </a:xfrm>
          <a:prstGeom prst="rect">
            <a:avLst/>
          </a:prstGeom>
          <a:noFill/>
        </p:spPr>
      </p:pic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3" name="Picture 1" descr="C:\DOCUME~1\DREAMW~1\LOCALS~1\Temp\FineReader11\media\image78.jpeg"/>
          <p:cNvPicPr>
            <a:picLocks noChangeAspect="1" noChangeArrowheads="1"/>
          </p:cNvPicPr>
          <p:nvPr/>
        </p:nvPicPr>
        <p:blipFill>
          <a:blip r:embed="rId2" r:link="rId3">
            <a:lum contrast="38000"/>
          </a:blip>
          <a:srcRect/>
          <a:stretch>
            <a:fillRect/>
          </a:stretch>
        </p:blipFill>
        <p:spPr bwMode="auto">
          <a:xfrm>
            <a:off x="928662" y="714356"/>
            <a:ext cx="7131483" cy="142876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42844" y="2143116"/>
            <a:ext cx="900115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2540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85775" algn="l"/>
              </a:tabLst>
            </a:pPr>
            <a:r>
              <a:rPr lang="ru-RU" sz="2400" i="1" dirty="0" smtClean="0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Укрась свои работы: а) процарапай рамку и декорируй её орнаментом; б) дополни композицию мелкими деталями из тонких пластилиновых жгутиков.</a:t>
            </a:r>
            <a:endParaRPr lang="ru-RU" sz="2400" i="1" dirty="0" smtClean="0">
              <a:solidFill>
                <a:prstClr val="black"/>
              </a:solidFill>
              <a:latin typeface="Arial" pitchFamily="34" charset="0"/>
            </a:endParaRPr>
          </a:p>
          <a:p>
            <a:pPr lvl="0" indent="2540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85775" algn="l"/>
              </a:tabLst>
            </a:pPr>
            <a:r>
              <a:rPr lang="ru-RU" sz="2400" i="1" dirty="0" smtClean="0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Какая стадия процесса изготовления поделки не использовалась на сегодняшнем уроке: </a:t>
            </a:r>
            <a:r>
              <a:rPr lang="ru-RU" sz="2400" i="1" dirty="0" smtClean="0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заготовка </a:t>
            </a:r>
            <a:r>
              <a:rPr lang="ru-RU" sz="2400" i="1" dirty="0" smtClean="0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—► деталь —► готовое изделие. В каких ещё видах работы и техниках при изготовлении поделки </a:t>
            </a:r>
            <a:r>
              <a:rPr lang="ru-RU" sz="2400" i="1" dirty="0" smtClean="0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пропускается </a:t>
            </a:r>
            <a:r>
              <a:rPr lang="ru-RU" sz="2400" i="1" dirty="0" smtClean="0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эта стадия?</a:t>
            </a:r>
            <a:endParaRPr lang="ru-RU" sz="2400" i="1" dirty="0" smtClean="0">
              <a:solidFill>
                <a:prstClr val="black"/>
              </a:solidFill>
              <a:latin typeface="Arial" pitchFamily="34" charset="0"/>
            </a:endParaRPr>
          </a:p>
          <a:p>
            <a:pPr lvl="0" indent="2540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85775" algn="l"/>
              </a:tabLst>
            </a:pPr>
            <a:r>
              <a:rPr lang="ru-RU" sz="2400" i="1" dirty="0" smtClean="0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Сделайте с друзьями пластилиновые гербарии в технике сграффито. Подпишите названия деревьев родного края на обратной стороне работ. Поиграйте в викторину, кто даст больше правильных названий.</a:t>
            </a:r>
            <a:endParaRPr lang="ru-RU" sz="2400" i="1" dirty="0" smtClean="0">
              <a:solidFill>
                <a:prstClr val="black"/>
              </a:solidFill>
              <a:latin typeface="Arial" pitchFamily="34" charset="0"/>
              <a:ea typeface="Arial" pitchFamily="34" charset="0"/>
            </a:endParaRPr>
          </a:p>
        </p:txBody>
      </p:sp>
      <p:sp>
        <p:nvSpPr>
          <p:cNvPr id="8" name="WordArt 4" descr="серый"/>
          <p:cNvSpPr txBox="1">
            <a:spLocks noChangeArrowheads="1" noChangeShapeType="1" noTextEdit="1"/>
          </p:cNvSpPr>
          <p:nvPr/>
        </p:nvSpPr>
        <p:spPr bwMode="auto">
          <a:xfrm>
            <a:off x="1071538" y="0"/>
            <a:ext cx="6858048" cy="7143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fromWordArt="1" anchor="ctr" anchorCtr="0" compatLnSpc="1">
            <a:prstTxWarp prst="textPlain">
              <a:avLst>
                <a:gd name="adj" fmla="val 50000"/>
              </a:avLst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3600" b="1" kern="10" dirty="0" smtClean="0">
                <a:ln w="28575">
                  <a:solidFill>
                    <a:srgbClr val="CCFFCC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107763" dir="18900000" algn="ctr" rotWithShape="0">
                    <a:srgbClr val="666699">
                      <a:alpha val="50000"/>
                    </a:srgbClr>
                  </a:outerShdw>
                </a:effectLst>
                <a:latin typeface="Impact"/>
                <a:ea typeface="+mj-ea"/>
                <a:cs typeface="+mj-cs"/>
              </a:rPr>
              <a:t>Значки  в  технике  сграффито</a:t>
            </a:r>
            <a:r>
              <a:rPr lang="ru-RU" sz="3600" b="1" kern="10" dirty="0" smtClean="0">
                <a:ln w="28575">
                  <a:solidFill>
                    <a:srgbClr val="CCFFCC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107763" dir="18900000" algn="ctr" rotWithShape="0">
                    <a:srgbClr val="666699">
                      <a:alpha val="50000"/>
                    </a:srgbClr>
                  </a:outerShdw>
                </a:effectLst>
                <a:latin typeface="Impact"/>
                <a:ea typeface="+mj-ea"/>
                <a:cs typeface="+mj-cs"/>
              </a:rPr>
              <a:t> </a:t>
            </a:r>
            <a:endParaRPr kumimoji="0" lang="ru-RU" sz="3600" b="1" i="0" u="none" strike="noStrike" kern="10" cap="none" spc="0" normalizeH="0" noProof="0" dirty="0" smtClean="0">
              <a:ln w="28575">
                <a:solidFill>
                  <a:srgbClr val="CCFFCC"/>
                </a:solidFill>
                <a:round/>
                <a:headEnd/>
                <a:tailEnd/>
              </a:ln>
              <a:solidFill>
                <a:srgbClr val="FF0000"/>
              </a:solidFill>
              <a:effectLst>
                <a:outerShdw dist="107763" dir="18900000" algn="ctr" rotWithShape="0">
                  <a:srgbClr val="666699">
                    <a:alpha val="50000"/>
                  </a:srgbClr>
                </a:outerShdw>
              </a:effectLst>
              <a:uLnTx/>
              <a:uFillTx/>
              <a:latin typeface="Impact"/>
              <a:ea typeface="+mj-ea"/>
              <a:cs typeface="+mj-cs"/>
            </a:endParaRPr>
          </a:p>
        </p:txBody>
      </p:sp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282" y="0"/>
            <a:ext cx="8501122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Список использованных источников</a:t>
            </a:r>
            <a:endParaRPr lang="ru-RU" sz="40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57158" y="1000108"/>
            <a:ext cx="842968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>
              <a:hlinkClick r:id="rId2"/>
            </a:endParaRPr>
          </a:p>
          <a:p>
            <a:r>
              <a:rPr lang="ru-RU" dirty="0" smtClean="0"/>
              <a:t>Изображение колокольчика:</a:t>
            </a:r>
          </a:p>
          <a:p>
            <a:r>
              <a:rPr lang="en-US" dirty="0" smtClean="0">
                <a:hlinkClick r:id="rId3"/>
              </a:rPr>
              <a:t>http://allforchildren.ru/pictures/showimg/school1/school0119jpg.htm</a:t>
            </a:r>
            <a:endParaRPr lang="ru-RU" dirty="0" smtClean="0"/>
          </a:p>
          <a:p>
            <a:r>
              <a:rPr lang="ru-RU" dirty="0" smtClean="0"/>
              <a:t>Изображение </a:t>
            </a:r>
            <a:r>
              <a:rPr lang="ru-RU" dirty="0" smtClean="0"/>
              <a:t> </a:t>
            </a:r>
            <a:r>
              <a:rPr lang="ru-RU" dirty="0" err="1" smtClean="0"/>
              <a:t>домовёнка</a:t>
            </a:r>
            <a:r>
              <a:rPr lang="ru-RU" dirty="0" smtClean="0"/>
              <a:t> Кузи:</a:t>
            </a:r>
          </a:p>
          <a:p>
            <a:r>
              <a:rPr lang="en-US" dirty="0" smtClean="0">
                <a:hlinkClick r:id="rId4"/>
              </a:rPr>
              <a:t>http</a:t>
            </a:r>
            <a:r>
              <a:rPr lang="en-US" dirty="0" smtClean="0">
                <a:hlinkClick r:id="rId4"/>
              </a:rPr>
              <a:t>://png.at.ua/publ/multy_png/png_klipart_quot_sovetskie_multfilmy_quot_chast_5/10-1-0-9</a:t>
            </a:r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Изображения </a:t>
            </a:r>
            <a:r>
              <a:rPr lang="ru-RU" dirty="0" smtClean="0"/>
              <a:t>из учебника </a:t>
            </a:r>
            <a:r>
              <a:rPr lang="ru-RU" dirty="0" smtClean="0"/>
              <a:t>технологии О.В</a:t>
            </a:r>
            <a:r>
              <a:rPr lang="ru-RU" dirty="0" smtClean="0"/>
              <a:t>. </a:t>
            </a:r>
            <a:r>
              <a:rPr lang="ru-RU" dirty="0" err="1" smtClean="0"/>
              <a:t>Узорова</a:t>
            </a:r>
            <a:r>
              <a:rPr lang="ru-RU" dirty="0" smtClean="0"/>
              <a:t>, Е.А. Нефёдова</a:t>
            </a:r>
            <a:endParaRPr lang="ru-RU" b="1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 </a:t>
            </a:r>
          </a:p>
          <a:p>
            <a:endParaRPr lang="ru-RU" dirty="0"/>
          </a:p>
        </p:txBody>
      </p:sp>
      <p:pic>
        <p:nvPicPr>
          <p:cNvPr id="5" name="Рисунок 4" descr="school0119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19517603">
            <a:off x="7968219" y="748497"/>
            <a:ext cx="956191" cy="1070130"/>
          </a:xfrm>
          <a:prstGeom prst="rect">
            <a:avLst/>
          </a:prstGeom>
        </p:spPr>
      </p:pic>
      <p:pic>
        <p:nvPicPr>
          <p:cNvPr id="317441" name="Picture 1" descr="image1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42910" y="3357562"/>
            <a:ext cx="377825" cy="2024063"/>
          </a:xfrm>
          <a:prstGeom prst="rect">
            <a:avLst/>
          </a:prstGeom>
          <a:noFill/>
        </p:spPr>
      </p:pic>
      <p:sp>
        <p:nvSpPr>
          <p:cNvPr id="317442" name="Text Box 2"/>
          <p:cNvSpPr txBox="1">
            <a:spLocks noChangeArrowheads="1"/>
          </p:cNvSpPr>
          <p:nvPr/>
        </p:nvSpPr>
        <p:spPr bwMode="auto">
          <a:xfrm>
            <a:off x="642910" y="3429000"/>
            <a:ext cx="2214578" cy="2363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457200" marR="0" lvl="1" indent="0" algn="l" defTabSz="914400" rtl="0" eaLnBrk="1" fontAlgn="base" latinLnBrk="0" hangingPunct="1">
              <a:lnSpc>
                <a:spcPct val="96000"/>
              </a:lnSpc>
              <a:spcBef>
                <a:spcPts val="2100"/>
              </a:spcBef>
              <a:spcAft>
                <a:spcPts val="210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Arial" pitchFamily="34" charset="0"/>
              </a:rPr>
              <a:t>Работа в паре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latin typeface="Arial" pitchFamily="34" charset="0"/>
            </a:endParaRPr>
          </a:p>
        </p:txBody>
      </p:sp>
      <p:sp>
        <p:nvSpPr>
          <p:cNvPr id="317443" name="Text Box 3"/>
          <p:cNvSpPr txBox="1">
            <a:spLocks noChangeArrowheads="1"/>
          </p:cNvSpPr>
          <p:nvPr/>
        </p:nvSpPr>
        <p:spPr bwMode="auto">
          <a:xfrm>
            <a:off x="642910" y="3857628"/>
            <a:ext cx="3857652" cy="2363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457200" marR="0" lvl="1" indent="0" algn="l" defTabSz="914400" rtl="0" eaLnBrk="1" fontAlgn="base" latinLnBrk="0" hangingPunct="1">
              <a:lnSpc>
                <a:spcPct val="96000"/>
              </a:lnSpc>
              <a:spcBef>
                <a:spcPts val="2100"/>
              </a:spcBef>
              <a:spcAft>
                <a:spcPts val="210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Arial" pitchFamily="34" charset="0"/>
              </a:rPr>
              <a:t>Творческие задания</a:t>
            </a: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latin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071538" y="4214818"/>
            <a:ext cx="192020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</a:rPr>
              <a:t>Задания по выбору</a:t>
            </a:r>
            <a:endParaRPr lang="ru-RU" sz="16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071538" y="4643446"/>
            <a:ext cx="194796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</a:rPr>
              <a:t>Поиск информации</a:t>
            </a:r>
            <a:endParaRPr lang="ru-RU" sz="16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142976" y="5072074"/>
            <a:ext cx="275126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</a:rPr>
              <a:t>Интеллектуальный марафон</a:t>
            </a:r>
            <a:endParaRPr lang="ru-RU" sz="1600" b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108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Тема108</Template>
  <TotalTime>72</TotalTime>
  <Words>630</Words>
  <PresentationFormat>Экран (4:3)</PresentationFormat>
  <Paragraphs>81</Paragraphs>
  <Slides>15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Тема108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Loner-XP</cp:lastModifiedBy>
  <cp:revision>11</cp:revision>
  <dcterms:modified xsi:type="dcterms:W3CDTF">2014-04-30T18:08:54Z</dcterms:modified>
</cp:coreProperties>
</file>