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6" r:id="rId2"/>
    <p:sldId id="259" r:id="rId3"/>
    <p:sldId id="260" r:id="rId4"/>
    <p:sldId id="264" r:id="rId5"/>
    <p:sldId id="265" r:id="rId6"/>
    <p:sldId id="267" r:id="rId7"/>
    <p:sldId id="268" r:id="rId8"/>
    <p:sldId id="269" r:id="rId9"/>
    <p:sldId id="271" r:id="rId10"/>
    <p:sldId id="270" r:id="rId11"/>
    <p:sldId id="272" r:id="rId12"/>
    <p:sldId id="263" r:id="rId13"/>
    <p:sldId id="273" r:id="rId14"/>
    <p:sldId id="257" r:id="rId15"/>
    <p:sldId id="26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1552" autoAdjust="0"/>
  </p:normalViewPr>
  <p:slideViewPr>
    <p:cSldViewPr>
      <p:cViewPr varScale="1">
        <p:scale>
          <a:sx n="73" d="100"/>
          <a:sy n="73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681010-291A-4DAE-8BEC-86968DFC508C}" type="datetimeFigureOut">
              <a:rPr lang="ru-RU" smtClean="0"/>
              <a:pPr/>
              <a:t>21.06.2014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3BAF8-DBAB-4C04-B543-5328E061D7D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Пальчиковые куклы из бумаги хороши тем, что очень проста в изготовлении . Ее можно сделать с детьми, потратив совсем немного времени. Ее можно использовать просто для игры с детьми или для постановки в домашнем кукольном театре. Пальчиковая кукла может быть — человечком или животным, птицей,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мультяшкой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или придуманным персонажем. Шаблон куклы нужно нарисовать на картоне. Вырезать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раскрасить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Куклу можно украсить бисером, тесьмой, ленточками, пуговицами, блестками. Из меха и ниток сделать волосы. Сделав несколько разных кукол, вы можете очень легко и просто сделать маленький домашний кукольный театр. И ставить в нем постановки.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BAF8-DBAB-4C04-B543-5328E061D7D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>
                <a:solidFill>
                  <a:srgbClr val="002060"/>
                </a:solidFill>
              </a:rPr>
              <a:t>(Актёры, режиссёры, оформители, работники сцены и многие другие).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BAF8-DBAB-4C04-B543-5328E061D7D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Бумажные пальчиковые куклы самые хрупкие, но при этом их легко изготовить самим. Для этого необходимо распечатать трафареты с понравившимися персонажами, вырезать и разукрасить их, а можно и самим нарисовать героев любимых сказок.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Пальчиковые куклы из бумаги могут иметь специальные дужки, которые нужно склеить, чтобы получилось кольцо, которое затем одевается на палец. Есть и варианты кукол с отверстиями для двух пальцев. Вставив в них пальцы, мы получаем забавных персонажей с ножками. Предлагаем вам трех поросят и волка из известной сказки про трех поросят.</a:t>
            </a:r>
            <a:b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BAF8-DBAB-4C04-B543-5328E061D7D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20"/>
          <p:cNvGrpSpPr/>
          <p:nvPr/>
        </p:nvGrpSpPr>
        <p:grpSpPr>
          <a:xfrm>
            <a:off x="714348" y="2143116"/>
            <a:ext cx="7715304" cy="1500198"/>
            <a:chOff x="714348" y="1000108"/>
            <a:chExt cx="7715304" cy="1500198"/>
          </a:xfrm>
        </p:grpSpPr>
        <p:grpSp>
          <p:nvGrpSpPr>
            <p:cNvPr id="5" name="Группа 8"/>
            <p:cNvGrpSpPr/>
            <p:nvPr/>
          </p:nvGrpSpPr>
          <p:grpSpPr>
            <a:xfrm>
              <a:off x="857224" y="1000108"/>
              <a:ext cx="7429552" cy="1387196"/>
              <a:chOff x="857224" y="2113242"/>
              <a:chExt cx="7429552" cy="1387196"/>
            </a:xfrm>
          </p:grpSpPr>
          <p:sp>
            <p:nvSpPr>
              <p:cNvPr id="24" name="Скругленный прямоугольник 23"/>
              <p:cNvSpPr/>
              <p:nvPr/>
            </p:nvSpPr>
            <p:spPr>
              <a:xfrm>
                <a:off x="857224" y="2285992"/>
                <a:ext cx="7429552" cy="1214446"/>
              </a:xfrm>
              <a:prstGeom prst="roundRect">
                <a:avLst>
                  <a:gd name="adj" fmla="val 8967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Полилиния 24"/>
              <p:cNvSpPr/>
              <p:nvPr/>
            </p:nvSpPr>
            <p:spPr>
              <a:xfrm>
                <a:off x="857224" y="2113242"/>
                <a:ext cx="7429552" cy="900118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3" name="Скругленный прямоугольник 22"/>
            <p:cNvSpPr/>
            <p:nvPr/>
          </p:nvSpPr>
          <p:spPr>
            <a:xfrm>
              <a:off x="714348" y="1071546"/>
              <a:ext cx="7715304" cy="1428760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25000"/>
                  </a:schemeClr>
                </a:gs>
                <a:gs pos="100000">
                  <a:schemeClr val="bg1">
                    <a:lumMod val="95000"/>
                    <a:alpha val="59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endParaRPr lang="ru-RU" sz="6000" b="1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76200" dist="88900" dir="4380000" algn="tl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6" name="Группа 26"/>
          <p:cNvGrpSpPr/>
          <p:nvPr/>
        </p:nvGrpSpPr>
        <p:grpSpPr>
          <a:xfrm>
            <a:off x="857224" y="3786190"/>
            <a:ext cx="7500990" cy="2071702"/>
            <a:chOff x="834074" y="3787489"/>
            <a:chExt cx="7500990" cy="844382"/>
          </a:xfrm>
        </p:grpSpPr>
        <p:grpSp>
          <p:nvGrpSpPr>
            <p:cNvPr id="7" name="Группа 33"/>
            <p:cNvGrpSpPr/>
            <p:nvPr/>
          </p:nvGrpSpPr>
          <p:grpSpPr>
            <a:xfrm>
              <a:off x="928662" y="3787489"/>
              <a:ext cx="7286676" cy="784519"/>
              <a:chOff x="928662" y="3787489"/>
              <a:chExt cx="7286676" cy="784519"/>
            </a:xfrm>
          </p:grpSpPr>
          <p:sp>
            <p:nvSpPr>
              <p:cNvPr id="30" name="Скругленный прямоугольник 29"/>
              <p:cNvSpPr/>
              <p:nvPr/>
            </p:nvSpPr>
            <p:spPr>
              <a:xfrm>
                <a:off x="928662" y="3929066"/>
                <a:ext cx="7286676" cy="642942"/>
              </a:xfrm>
              <a:prstGeom prst="roundRect">
                <a:avLst>
                  <a:gd name="adj" fmla="val 10202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1" name="Полилиния 30"/>
              <p:cNvSpPr/>
              <p:nvPr/>
            </p:nvSpPr>
            <p:spPr>
              <a:xfrm>
                <a:off x="928662" y="3787489"/>
                <a:ext cx="7286676" cy="683207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9" name="Скругленный прямоугольник 28"/>
            <p:cNvSpPr/>
            <p:nvPr/>
          </p:nvSpPr>
          <p:spPr>
            <a:xfrm>
              <a:off x="834074" y="3846053"/>
              <a:ext cx="7500990" cy="785818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5000"/>
                  </a:schemeClr>
                </a:gs>
                <a:gs pos="100000">
                  <a:schemeClr val="bg1">
                    <a:lumMod val="95000"/>
                    <a:alpha val="42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endParaRPr lang="ru-RU" sz="3200" dirty="0">
                <a:ln w="12700">
                  <a:noFill/>
                </a:ln>
                <a:solidFill>
                  <a:schemeClr val="bg1"/>
                </a:solidFill>
                <a:effectLst>
                  <a:outerShdw blurRad="114300" dist="1143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0724" y="2324092"/>
            <a:ext cx="7286676" cy="1143008"/>
          </a:xfrm>
        </p:spPr>
        <p:txBody>
          <a:bodyPr/>
          <a:lstStyle>
            <a:lvl1pPr>
              <a:defRPr b="1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st="508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3929066"/>
            <a:ext cx="6400800" cy="1643074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12"/>
          <p:cNvGrpSpPr/>
          <p:nvPr/>
        </p:nvGrpSpPr>
        <p:grpSpPr>
          <a:xfrm>
            <a:off x="225857" y="1284994"/>
            <a:ext cx="8713416" cy="4715774"/>
            <a:chOff x="430584" y="1284994"/>
            <a:chExt cx="8261670" cy="4715774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571472" y="1571612"/>
              <a:ext cx="8001056" cy="4357718"/>
            </a:xfrm>
            <a:prstGeom prst="roundRect">
              <a:avLst>
                <a:gd name="adj" fmla="val 2067"/>
              </a:avLst>
            </a:prstGeom>
            <a:gradFill>
              <a:gsLst>
                <a:gs pos="50000">
                  <a:srgbClr val="0070C0"/>
                </a:gs>
                <a:gs pos="100000">
                  <a:schemeClr val="tx2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571472" y="1284994"/>
              <a:ext cx="8008950" cy="1500198"/>
            </a:xfrm>
            <a:custGeom>
              <a:avLst/>
              <a:gdLst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671526"/>
                <a:gd name="connsiteX1" fmla="*/ 24412 w 7429552"/>
                <a:gd name="connsiteY1" fmla="*/ 24411 h 671526"/>
                <a:gd name="connsiteX2" fmla="*/ 83347 w 7429552"/>
                <a:gd name="connsiteY2" fmla="*/ 0 h 671526"/>
                <a:gd name="connsiteX3" fmla="*/ 7346206 w 7429552"/>
                <a:gd name="connsiteY3" fmla="*/ 0 h 671526"/>
                <a:gd name="connsiteX4" fmla="*/ 7405141 w 7429552"/>
                <a:gd name="connsiteY4" fmla="*/ 24412 h 671526"/>
                <a:gd name="connsiteX5" fmla="*/ 7429552 w 7429552"/>
                <a:gd name="connsiteY5" fmla="*/ 83347 h 671526"/>
                <a:gd name="connsiteX6" fmla="*/ 7429552 w 7429552"/>
                <a:gd name="connsiteY6" fmla="*/ 416720 h 671526"/>
                <a:gd name="connsiteX7" fmla="*/ 7405141 w 7429552"/>
                <a:gd name="connsiteY7" fmla="*/ 475655 h 671526"/>
                <a:gd name="connsiteX8" fmla="*/ 7346206 w 7429552"/>
                <a:gd name="connsiteY8" fmla="*/ 500066 h 671526"/>
                <a:gd name="connsiteX9" fmla="*/ 83346 w 7429552"/>
                <a:gd name="connsiteY9" fmla="*/ 500066 h 671526"/>
                <a:gd name="connsiteX10" fmla="*/ 24411 w 7429552"/>
                <a:gd name="connsiteY10" fmla="*/ 475654 h 671526"/>
                <a:gd name="connsiteX11" fmla="*/ 0 w 7429552"/>
                <a:gd name="connsiteY11" fmla="*/ 416719 h 671526"/>
                <a:gd name="connsiteX12" fmla="*/ 0 w 7429552"/>
                <a:gd name="connsiteY12" fmla="*/ 83346 h 671526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429552" h="828680">
                  <a:moveTo>
                    <a:pt x="0" y="240500"/>
                  </a:moveTo>
                  <a:cubicBezTo>
                    <a:pt x="0" y="218395"/>
                    <a:pt x="8781" y="197196"/>
                    <a:pt x="24412" y="181565"/>
                  </a:cubicBezTo>
                  <a:cubicBezTo>
                    <a:pt x="28287" y="178219"/>
                    <a:pt x="61242" y="157154"/>
                    <a:pt x="83347" y="157154"/>
                  </a:cubicBezTo>
                  <a:lnTo>
                    <a:pt x="7346206" y="157154"/>
                  </a:lnTo>
                  <a:cubicBezTo>
                    <a:pt x="7368311" y="157154"/>
                    <a:pt x="7389510" y="165935"/>
                    <a:pt x="7405141" y="181566"/>
                  </a:cubicBezTo>
                  <a:cubicBezTo>
                    <a:pt x="7420771" y="197196"/>
                    <a:pt x="7429552" y="218396"/>
                    <a:pt x="7429552" y="240501"/>
                  </a:cubicBezTo>
                  <a:lnTo>
                    <a:pt x="7429552" y="573874"/>
                  </a:lnTo>
                  <a:cubicBezTo>
                    <a:pt x="7429552" y="595979"/>
                    <a:pt x="7420771" y="617178"/>
                    <a:pt x="7405141" y="632809"/>
                  </a:cubicBezTo>
                  <a:cubicBezTo>
                    <a:pt x="7389511" y="648439"/>
                    <a:pt x="7368311" y="657220"/>
                    <a:pt x="7346206" y="657220"/>
                  </a:cubicBezTo>
                  <a:cubicBezTo>
                    <a:pt x="4966809" y="0"/>
                    <a:pt x="2571862" y="828680"/>
                    <a:pt x="83346" y="657220"/>
                  </a:cubicBezTo>
                  <a:cubicBezTo>
                    <a:pt x="61241" y="657220"/>
                    <a:pt x="40042" y="648439"/>
                    <a:pt x="24411" y="632808"/>
                  </a:cubicBezTo>
                  <a:cubicBezTo>
                    <a:pt x="8781" y="617178"/>
                    <a:pt x="0" y="595978"/>
                    <a:pt x="0" y="573873"/>
                  </a:cubicBezTo>
                  <a:lnTo>
                    <a:pt x="0" y="2405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7000"/>
                  </a:schemeClr>
                </a:gs>
                <a:gs pos="50000">
                  <a:schemeClr val="bg1">
                    <a:alpha val="46000"/>
                  </a:schemeClr>
                </a:gs>
                <a:gs pos="100000">
                  <a:schemeClr val="bg1">
                    <a:alpha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430584" y="1453874"/>
              <a:ext cx="8261670" cy="4546894"/>
            </a:xfrm>
            <a:prstGeom prst="roundRect">
              <a:avLst>
                <a:gd name="adj" fmla="val 2699"/>
              </a:avLst>
            </a:prstGeom>
            <a:gradFill>
              <a:gsLst>
                <a:gs pos="0">
                  <a:schemeClr val="bg1">
                    <a:alpha val="3000"/>
                  </a:schemeClr>
                </a:gs>
                <a:gs pos="50000">
                  <a:schemeClr val="bg1">
                    <a:alpha val="10000"/>
                  </a:schemeClr>
                </a:gs>
                <a:gs pos="100000">
                  <a:schemeClr val="bg1">
                    <a:lumMod val="95000"/>
                    <a:alpha val="3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t" anchorCtr="0">
              <a:normAutofit/>
            </a:bodyPr>
            <a:lstStyle/>
            <a:p>
              <a:pPr>
                <a:spcBef>
                  <a:spcPct val="0"/>
                </a:spcBef>
              </a:pPr>
              <a:endParaRPr lang="ru-RU" sz="2000" dirty="0" smtClean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49"/>
            <a:ext cx="8229600" cy="42148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grpSp>
        <p:nvGrpSpPr>
          <p:cNvPr id="5" name="Группа 6"/>
          <p:cNvGrpSpPr/>
          <p:nvPr/>
        </p:nvGrpSpPr>
        <p:grpSpPr>
          <a:xfrm>
            <a:off x="428596" y="71414"/>
            <a:ext cx="8215370" cy="1285860"/>
            <a:chOff x="714348" y="1000108"/>
            <a:chExt cx="7715304" cy="1500198"/>
          </a:xfrm>
        </p:grpSpPr>
        <p:grpSp>
          <p:nvGrpSpPr>
            <p:cNvPr id="6" name="Группа 8"/>
            <p:cNvGrpSpPr/>
            <p:nvPr/>
          </p:nvGrpSpPr>
          <p:grpSpPr>
            <a:xfrm>
              <a:off x="857224" y="1000108"/>
              <a:ext cx="7429552" cy="1387196"/>
              <a:chOff x="857224" y="2113242"/>
              <a:chExt cx="7429552" cy="1387196"/>
            </a:xfrm>
          </p:grpSpPr>
          <p:sp>
            <p:nvSpPr>
              <p:cNvPr id="10" name="Скругленный прямоугольник 9"/>
              <p:cNvSpPr/>
              <p:nvPr/>
            </p:nvSpPr>
            <p:spPr>
              <a:xfrm>
                <a:off x="857224" y="2285992"/>
                <a:ext cx="7429552" cy="1214446"/>
              </a:xfrm>
              <a:prstGeom prst="roundRect">
                <a:avLst>
                  <a:gd name="adj" fmla="val 8967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Полилиния 10"/>
              <p:cNvSpPr/>
              <p:nvPr/>
            </p:nvSpPr>
            <p:spPr>
              <a:xfrm>
                <a:off x="857224" y="2113242"/>
                <a:ext cx="7429552" cy="900118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" name="Скругленный прямоугольник 8"/>
            <p:cNvSpPr/>
            <p:nvPr/>
          </p:nvSpPr>
          <p:spPr>
            <a:xfrm>
              <a:off x="714348" y="1071546"/>
              <a:ext cx="7715304" cy="1428760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25000"/>
                  </a:schemeClr>
                </a:gs>
                <a:gs pos="100000">
                  <a:schemeClr val="bg1">
                    <a:lumMod val="95000"/>
                    <a:alpha val="59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endParaRPr lang="ru-RU" sz="6000" b="1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76200" dist="88900" dir="4380000" algn="tl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>
            <a:lvl1pPr>
              <a:defRPr lang="ru-RU" sz="4400" b="1" kern="1200" cap="none" spc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st="508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642910" y="4357694"/>
            <a:ext cx="7929618" cy="928694"/>
            <a:chOff x="714348" y="1000108"/>
            <a:chExt cx="7715304" cy="1500198"/>
          </a:xfrm>
        </p:grpSpPr>
        <p:grpSp>
          <p:nvGrpSpPr>
            <p:cNvPr id="5" name="Группа 8"/>
            <p:cNvGrpSpPr/>
            <p:nvPr/>
          </p:nvGrpSpPr>
          <p:grpSpPr>
            <a:xfrm>
              <a:off x="857224" y="1000108"/>
              <a:ext cx="7429552" cy="1387196"/>
              <a:chOff x="857224" y="2113242"/>
              <a:chExt cx="7429552" cy="1387196"/>
            </a:xfrm>
          </p:grpSpPr>
          <p:sp>
            <p:nvSpPr>
              <p:cNvPr id="10" name="Скругленный прямоугольник 9"/>
              <p:cNvSpPr/>
              <p:nvPr/>
            </p:nvSpPr>
            <p:spPr>
              <a:xfrm>
                <a:off x="857224" y="2285992"/>
                <a:ext cx="7429552" cy="1214446"/>
              </a:xfrm>
              <a:prstGeom prst="roundRect">
                <a:avLst>
                  <a:gd name="adj" fmla="val 8967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Полилиния 10"/>
              <p:cNvSpPr/>
              <p:nvPr/>
            </p:nvSpPr>
            <p:spPr>
              <a:xfrm>
                <a:off x="857224" y="2113242"/>
                <a:ext cx="7429552" cy="900118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" name="Скругленный прямоугольник 8"/>
            <p:cNvSpPr/>
            <p:nvPr/>
          </p:nvSpPr>
          <p:spPr>
            <a:xfrm>
              <a:off x="714348" y="1071546"/>
              <a:ext cx="7715304" cy="1428760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25000"/>
                  </a:schemeClr>
                </a:gs>
                <a:gs pos="100000">
                  <a:schemeClr val="bg1">
                    <a:lumMod val="95000"/>
                    <a:alpha val="59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endParaRPr lang="ru-RU" sz="6000" b="1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76200" dist="88900" dir="4380000" algn="tl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4500570"/>
            <a:ext cx="7429552" cy="642943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grpSp>
        <p:nvGrpSpPr>
          <p:cNvPr id="6" name="Группа 11"/>
          <p:cNvGrpSpPr/>
          <p:nvPr/>
        </p:nvGrpSpPr>
        <p:grpSpPr>
          <a:xfrm>
            <a:off x="642910" y="3286124"/>
            <a:ext cx="7929618" cy="1130134"/>
            <a:chOff x="834074" y="3787489"/>
            <a:chExt cx="7500990" cy="844382"/>
          </a:xfrm>
        </p:grpSpPr>
        <p:grpSp>
          <p:nvGrpSpPr>
            <p:cNvPr id="7" name="Группа 33"/>
            <p:cNvGrpSpPr/>
            <p:nvPr/>
          </p:nvGrpSpPr>
          <p:grpSpPr>
            <a:xfrm>
              <a:off x="928662" y="3787489"/>
              <a:ext cx="7286676" cy="784519"/>
              <a:chOff x="928662" y="3787489"/>
              <a:chExt cx="7286676" cy="784519"/>
            </a:xfrm>
          </p:grpSpPr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928662" y="3929066"/>
                <a:ext cx="7286676" cy="642942"/>
              </a:xfrm>
              <a:prstGeom prst="roundRect">
                <a:avLst>
                  <a:gd name="adj" fmla="val 10202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олилиния 15"/>
              <p:cNvSpPr/>
              <p:nvPr/>
            </p:nvSpPr>
            <p:spPr>
              <a:xfrm>
                <a:off x="928662" y="3787489"/>
                <a:ext cx="7286676" cy="683207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4" name="Скругленный прямоугольник 13"/>
            <p:cNvSpPr/>
            <p:nvPr/>
          </p:nvSpPr>
          <p:spPr>
            <a:xfrm>
              <a:off x="834074" y="3846053"/>
              <a:ext cx="7500990" cy="785818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5000"/>
                  </a:schemeClr>
                </a:gs>
                <a:gs pos="100000">
                  <a:schemeClr val="bg1">
                    <a:lumMod val="95000"/>
                    <a:alpha val="42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endParaRPr lang="ru-RU" sz="3200" dirty="0">
                <a:ln w="12700">
                  <a:noFill/>
                </a:ln>
                <a:solidFill>
                  <a:schemeClr val="bg1"/>
                </a:solidFill>
                <a:effectLst>
                  <a:outerShdw blurRad="114300" dist="1143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5786" y="3500438"/>
            <a:ext cx="7572428" cy="78580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0"/>
          <p:cNvGrpSpPr/>
          <p:nvPr/>
        </p:nvGrpSpPr>
        <p:grpSpPr>
          <a:xfrm>
            <a:off x="4572000" y="1285860"/>
            <a:ext cx="4346143" cy="4715774"/>
            <a:chOff x="430584" y="1284994"/>
            <a:chExt cx="8261670" cy="4715774"/>
          </a:xfrm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571472" y="1571612"/>
              <a:ext cx="8001056" cy="4357718"/>
            </a:xfrm>
            <a:prstGeom prst="roundRect">
              <a:avLst>
                <a:gd name="adj" fmla="val 2067"/>
              </a:avLst>
            </a:prstGeom>
            <a:gradFill>
              <a:gsLst>
                <a:gs pos="50000">
                  <a:srgbClr val="0070C0"/>
                </a:gs>
                <a:gs pos="100000">
                  <a:schemeClr val="tx2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олилиния 42"/>
            <p:cNvSpPr/>
            <p:nvPr/>
          </p:nvSpPr>
          <p:spPr>
            <a:xfrm>
              <a:off x="571472" y="1284994"/>
              <a:ext cx="8008950" cy="1500198"/>
            </a:xfrm>
            <a:custGeom>
              <a:avLst/>
              <a:gdLst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671526"/>
                <a:gd name="connsiteX1" fmla="*/ 24412 w 7429552"/>
                <a:gd name="connsiteY1" fmla="*/ 24411 h 671526"/>
                <a:gd name="connsiteX2" fmla="*/ 83347 w 7429552"/>
                <a:gd name="connsiteY2" fmla="*/ 0 h 671526"/>
                <a:gd name="connsiteX3" fmla="*/ 7346206 w 7429552"/>
                <a:gd name="connsiteY3" fmla="*/ 0 h 671526"/>
                <a:gd name="connsiteX4" fmla="*/ 7405141 w 7429552"/>
                <a:gd name="connsiteY4" fmla="*/ 24412 h 671526"/>
                <a:gd name="connsiteX5" fmla="*/ 7429552 w 7429552"/>
                <a:gd name="connsiteY5" fmla="*/ 83347 h 671526"/>
                <a:gd name="connsiteX6" fmla="*/ 7429552 w 7429552"/>
                <a:gd name="connsiteY6" fmla="*/ 416720 h 671526"/>
                <a:gd name="connsiteX7" fmla="*/ 7405141 w 7429552"/>
                <a:gd name="connsiteY7" fmla="*/ 475655 h 671526"/>
                <a:gd name="connsiteX8" fmla="*/ 7346206 w 7429552"/>
                <a:gd name="connsiteY8" fmla="*/ 500066 h 671526"/>
                <a:gd name="connsiteX9" fmla="*/ 83346 w 7429552"/>
                <a:gd name="connsiteY9" fmla="*/ 500066 h 671526"/>
                <a:gd name="connsiteX10" fmla="*/ 24411 w 7429552"/>
                <a:gd name="connsiteY10" fmla="*/ 475654 h 671526"/>
                <a:gd name="connsiteX11" fmla="*/ 0 w 7429552"/>
                <a:gd name="connsiteY11" fmla="*/ 416719 h 671526"/>
                <a:gd name="connsiteX12" fmla="*/ 0 w 7429552"/>
                <a:gd name="connsiteY12" fmla="*/ 83346 h 671526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429552" h="828680">
                  <a:moveTo>
                    <a:pt x="0" y="240500"/>
                  </a:moveTo>
                  <a:cubicBezTo>
                    <a:pt x="0" y="218395"/>
                    <a:pt x="8781" y="197196"/>
                    <a:pt x="24412" y="181565"/>
                  </a:cubicBezTo>
                  <a:cubicBezTo>
                    <a:pt x="28287" y="178219"/>
                    <a:pt x="61242" y="157154"/>
                    <a:pt x="83347" y="157154"/>
                  </a:cubicBezTo>
                  <a:lnTo>
                    <a:pt x="7346206" y="157154"/>
                  </a:lnTo>
                  <a:cubicBezTo>
                    <a:pt x="7368311" y="157154"/>
                    <a:pt x="7389510" y="165935"/>
                    <a:pt x="7405141" y="181566"/>
                  </a:cubicBezTo>
                  <a:cubicBezTo>
                    <a:pt x="7420771" y="197196"/>
                    <a:pt x="7429552" y="218396"/>
                    <a:pt x="7429552" y="240501"/>
                  </a:cubicBezTo>
                  <a:lnTo>
                    <a:pt x="7429552" y="573874"/>
                  </a:lnTo>
                  <a:cubicBezTo>
                    <a:pt x="7429552" y="595979"/>
                    <a:pt x="7420771" y="617178"/>
                    <a:pt x="7405141" y="632809"/>
                  </a:cubicBezTo>
                  <a:cubicBezTo>
                    <a:pt x="7389511" y="648439"/>
                    <a:pt x="7368311" y="657220"/>
                    <a:pt x="7346206" y="657220"/>
                  </a:cubicBezTo>
                  <a:cubicBezTo>
                    <a:pt x="4966809" y="0"/>
                    <a:pt x="2571862" y="828680"/>
                    <a:pt x="83346" y="657220"/>
                  </a:cubicBezTo>
                  <a:cubicBezTo>
                    <a:pt x="61241" y="657220"/>
                    <a:pt x="40042" y="648439"/>
                    <a:pt x="24411" y="632808"/>
                  </a:cubicBezTo>
                  <a:cubicBezTo>
                    <a:pt x="8781" y="617178"/>
                    <a:pt x="0" y="595978"/>
                    <a:pt x="0" y="573873"/>
                  </a:cubicBezTo>
                  <a:lnTo>
                    <a:pt x="0" y="2405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7000"/>
                  </a:schemeClr>
                </a:gs>
                <a:gs pos="50000">
                  <a:schemeClr val="bg1">
                    <a:alpha val="46000"/>
                  </a:schemeClr>
                </a:gs>
                <a:gs pos="100000">
                  <a:schemeClr val="bg1">
                    <a:alpha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Скругленный прямоугольник 43"/>
            <p:cNvSpPr/>
            <p:nvPr/>
          </p:nvSpPr>
          <p:spPr>
            <a:xfrm>
              <a:off x="430584" y="1453874"/>
              <a:ext cx="8261670" cy="4546894"/>
            </a:xfrm>
            <a:prstGeom prst="roundRect">
              <a:avLst>
                <a:gd name="adj" fmla="val 2699"/>
              </a:avLst>
            </a:prstGeom>
            <a:gradFill>
              <a:gsLst>
                <a:gs pos="0">
                  <a:schemeClr val="bg1">
                    <a:alpha val="3000"/>
                  </a:schemeClr>
                </a:gs>
                <a:gs pos="50000">
                  <a:schemeClr val="bg1">
                    <a:alpha val="10000"/>
                  </a:schemeClr>
                </a:gs>
                <a:gs pos="100000">
                  <a:schemeClr val="bg1">
                    <a:lumMod val="95000"/>
                    <a:alpha val="3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t" anchorCtr="0">
              <a:normAutofit/>
            </a:bodyPr>
            <a:lstStyle/>
            <a:p>
              <a:pPr>
                <a:spcBef>
                  <a:spcPct val="0"/>
                </a:spcBef>
              </a:pPr>
              <a:endParaRPr lang="ru-RU" sz="2000" dirty="0" smtClean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6" name="Группа 7"/>
          <p:cNvGrpSpPr/>
          <p:nvPr/>
        </p:nvGrpSpPr>
        <p:grpSpPr>
          <a:xfrm>
            <a:off x="297295" y="1284994"/>
            <a:ext cx="4346143" cy="4715774"/>
            <a:chOff x="430584" y="1284994"/>
            <a:chExt cx="8261670" cy="4715774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571472" y="1571612"/>
              <a:ext cx="8001056" cy="4357718"/>
            </a:xfrm>
            <a:prstGeom prst="roundRect">
              <a:avLst>
                <a:gd name="adj" fmla="val 2067"/>
              </a:avLst>
            </a:prstGeom>
            <a:gradFill>
              <a:gsLst>
                <a:gs pos="50000">
                  <a:srgbClr val="0070C0"/>
                </a:gs>
                <a:gs pos="100000">
                  <a:schemeClr val="tx2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571472" y="1284994"/>
              <a:ext cx="8008950" cy="1500198"/>
            </a:xfrm>
            <a:custGeom>
              <a:avLst/>
              <a:gdLst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671526"/>
                <a:gd name="connsiteX1" fmla="*/ 24412 w 7429552"/>
                <a:gd name="connsiteY1" fmla="*/ 24411 h 671526"/>
                <a:gd name="connsiteX2" fmla="*/ 83347 w 7429552"/>
                <a:gd name="connsiteY2" fmla="*/ 0 h 671526"/>
                <a:gd name="connsiteX3" fmla="*/ 7346206 w 7429552"/>
                <a:gd name="connsiteY3" fmla="*/ 0 h 671526"/>
                <a:gd name="connsiteX4" fmla="*/ 7405141 w 7429552"/>
                <a:gd name="connsiteY4" fmla="*/ 24412 h 671526"/>
                <a:gd name="connsiteX5" fmla="*/ 7429552 w 7429552"/>
                <a:gd name="connsiteY5" fmla="*/ 83347 h 671526"/>
                <a:gd name="connsiteX6" fmla="*/ 7429552 w 7429552"/>
                <a:gd name="connsiteY6" fmla="*/ 416720 h 671526"/>
                <a:gd name="connsiteX7" fmla="*/ 7405141 w 7429552"/>
                <a:gd name="connsiteY7" fmla="*/ 475655 h 671526"/>
                <a:gd name="connsiteX8" fmla="*/ 7346206 w 7429552"/>
                <a:gd name="connsiteY8" fmla="*/ 500066 h 671526"/>
                <a:gd name="connsiteX9" fmla="*/ 83346 w 7429552"/>
                <a:gd name="connsiteY9" fmla="*/ 500066 h 671526"/>
                <a:gd name="connsiteX10" fmla="*/ 24411 w 7429552"/>
                <a:gd name="connsiteY10" fmla="*/ 475654 h 671526"/>
                <a:gd name="connsiteX11" fmla="*/ 0 w 7429552"/>
                <a:gd name="connsiteY11" fmla="*/ 416719 h 671526"/>
                <a:gd name="connsiteX12" fmla="*/ 0 w 7429552"/>
                <a:gd name="connsiteY12" fmla="*/ 83346 h 671526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429552" h="828680">
                  <a:moveTo>
                    <a:pt x="0" y="240500"/>
                  </a:moveTo>
                  <a:cubicBezTo>
                    <a:pt x="0" y="218395"/>
                    <a:pt x="8781" y="197196"/>
                    <a:pt x="24412" y="181565"/>
                  </a:cubicBezTo>
                  <a:cubicBezTo>
                    <a:pt x="28287" y="178219"/>
                    <a:pt x="61242" y="157154"/>
                    <a:pt x="83347" y="157154"/>
                  </a:cubicBezTo>
                  <a:lnTo>
                    <a:pt x="7346206" y="157154"/>
                  </a:lnTo>
                  <a:cubicBezTo>
                    <a:pt x="7368311" y="157154"/>
                    <a:pt x="7389510" y="165935"/>
                    <a:pt x="7405141" y="181566"/>
                  </a:cubicBezTo>
                  <a:cubicBezTo>
                    <a:pt x="7420771" y="197196"/>
                    <a:pt x="7429552" y="218396"/>
                    <a:pt x="7429552" y="240501"/>
                  </a:cubicBezTo>
                  <a:lnTo>
                    <a:pt x="7429552" y="573874"/>
                  </a:lnTo>
                  <a:cubicBezTo>
                    <a:pt x="7429552" y="595979"/>
                    <a:pt x="7420771" y="617178"/>
                    <a:pt x="7405141" y="632809"/>
                  </a:cubicBezTo>
                  <a:cubicBezTo>
                    <a:pt x="7389511" y="648439"/>
                    <a:pt x="7368311" y="657220"/>
                    <a:pt x="7346206" y="657220"/>
                  </a:cubicBezTo>
                  <a:cubicBezTo>
                    <a:pt x="4966809" y="0"/>
                    <a:pt x="2571862" y="828680"/>
                    <a:pt x="83346" y="657220"/>
                  </a:cubicBezTo>
                  <a:cubicBezTo>
                    <a:pt x="61241" y="657220"/>
                    <a:pt x="40042" y="648439"/>
                    <a:pt x="24411" y="632808"/>
                  </a:cubicBezTo>
                  <a:cubicBezTo>
                    <a:pt x="8781" y="617178"/>
                    <a:pt x="0" y="595978"/>
                    <a:pt x="0" y="573873"/>
                  </a:cubicBezTo>
                  <a:lnTo>
                    <a:pt x="0" y="2405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7000"/>
                  </a:schemeClr>
                </a:gs>
                <a:gs pos="50000">
                  <a:schemeClr val="bg1">
                    <a:alpha val="46000"/>
                  </a:schemeClr>
                </a:gs>
                <a:gs pos="100000">
                  <a:schemeClr val="bg1">
                    <a:alpha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430584" y="1453874"/>
              <a:ext cx="8261670" cy="4546894"/>
            </a:xfrm>
            <a:prstGeom prst="roundRect">
              <a:avLst>
                <a:gd name="adj" fmla="val 2699"/>
              </a:avLst>
            </a:prstGeom>
            <a:gradFill>
              <a:gsLst>
                <a:gs pos="0">
                  <a:schemeClr val="bg1">
                    <a:alpha val="3000"/>
                  </a:schemeClr>
                </a:gs>
                <a:gs pos="50000">
                  <a:schemeClr val="bg1">
                    <a:alpha val="10000"/>
                  </a:schemeClr>
                </a:gs>
                <a:gs pos="100000">
                  <a:schemeClr val="bg1">
                    <a:lumMod val="95000"/>
                    <a:alpha val="3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t" anchorCtr="0">
              <a:normAutofit/>
            </a:bodyPr>
            <a:lstStyle/>
            <a:p>
              <a:pPr>
                <a:spcBef>
                  <a:spcPct val="0"/>
                </a:spcBef>
              </a:pPr>
              <a:endParaRPr lang="ru-RU" sz="2000" dirty="0" smtClean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7" name="Группа 12"/>
          <p:cNvGrpSpPr/>
          <p:nvPr/>
        </p:nvGrpSpPr>
        <p:grpSpPr>
          <a:xfrm>
            <a:off x="428596" y="71414"/>
            <a:ext cx="8215370" cy="1285860"/>
            <a:chOff x="714348" y="1000108"/>
            <a:chExt cx="7715304" cy="1500198"/>
          </a:xfrm>
        </p:grpSpPr>
        <p:grpSp>
          <p:nvGrpSpPr>
            <p:cNvPr id="8" name="Группа 8"/>
            <p:cNvGrpSpPr/>
            <p:nvPr/>
          </p:nvGrpSpPr>
          <p:grpSpPr>
            <a:xfrm>
              <a:off x="857224" y="1000108"/>
              <a:ext cx="7429552" cy="1387196"/>
              <a:chOff x="857224" y="2113242"/>
              <a:chExt cx="7429552" cy="1387196"/>
            </a:xfrm>
          </p:grpSpPr>
          <p:sp>
            <p:nvSpPr>
              <p:cNvPr id="16" name="Скругленный прямоугольник 15"/>
              <p:cNvSpPr/>
              <p:nvPr/>
            </p:nvSpPr>
            <p:spPr>
              <a:xfrm>
                <a:off x="857224" y="2285992"/>
                <a:ext cx="7429552" cy="1214446"/>
              </a:xfrm>
              <a:prstGeom prst="roundRect">
                <a:avLst>
                  <a:gd name="adj" fmla="val 8967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Полилиния 16"/>
              <p:cNvSpPr/>
              <p:nvPr/>
            </p:nvSpPr>
            <p:spPr>
              <a:xfrm>
                <a:off x="857224" y="2113242"/>
                <a:ext cx="7429552" cy="900118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5" name="Скругленный прямоугольник 14"/>
            <p:cNvSpPr/>
            <p:nvPr/>
          </p:nvSpPr>
          <p:spPr>
            <a:xfrm>
              <a:off x="714348" y="1071546"/>
              <a:ext cx="7715304" cy="1428760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25000"/>
                  </a:schemeClr>
                </a:gs>
                <a:gs pos="100000">
                  <a:schemeClr val="bg1">
                    <a:lumMod val="95000"/>
                    <a:alpha val="59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endParaRPr lang="ru-RU" sz="6000" b="1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76200" dist="88900" dir="4380000" algn="tl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74638"/>
            <a:ext cx="7786742" cy="939784"/>
          </a:xfrm>
        </p:spPr>
        <p:txBody>
          <a:bodyPr/>
          <a:lstStyle>
            <a:lvl1pPr>
              <a:defRPr lang="ru-RU" sz="4400" b="1" kern="1200" cap="none" spc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st="508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2576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4876" y="1600201"/>
            <a:ext cx="4038600" cy="42576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1750876" y="1616106"/>
            <a:ext cx="5673128" cy="4290904"/>
          </a:xfrm>
          <a:prstGeom prst="roundRect">
            <a:avLst>
              <a:gd name="adj" fmla="val 2067"/>
            </a:avLst>
          </a:prstGeom>
          <a:gradFill>
            <a:gsLst>
              <a:gs pos="50000">
                <a:srgbClr val="0070C0"/>
              </a:gs>
              <a:gs pos="100000">
                <a:schemeClr val="tx2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41520" y="169107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643042" y="1500174"/>
            <a:ext cx="5929354" cy="4477179"/>
          </a:xfrm>
          <a:prstGeom prst="roundRect">
            <a:avLst>
              <a:gd name="adj" fmla="val 2699"/>
            </a:avLst>
          </a:prstGeom>
          <a:gradFill>
            <a:gsLst>
              <a:gs pos="0">
                <a:schemeClr val="bg1">
                  <a:alpha val="3000"/>
                </a:schemeClr>
              </a:gs>
              <a:gs pos="50000">
                <a:schemeClr val="bg1">
                  <a:alpha val="10000"/>
                </a:schemeClr>
              </a:gs>
              <a:gs pos="100000">
                <a:schemeClr val="bg1">
                  <a:lumMod val="95000"/>
                  <a:alpha val="3000"/>
                </a:schemeClr>
              </a:gs>
            </a:gsLst>
            <a:lin ang="5400000" scaled="0"/>
          </a:gradFill>
          <a:ln w="28575">
            <a:noFill/>
          </a:ln>
          <a:scene3d>
            <a:camera prst="orthographicFront"/>
            <a:lightRig rig="threePt" dir="t"/>
          </a:scene3d>
          <a:sp3d>
            <a:bevelT w="184150" h="38100"/>
          </a:sp3d>
        </p:spPr>
        <p:txBody>
          <a:bodyPr vert="horz" lIns="91440" tIns="45720" rIns="91440" bIns="45720" rtlCol="0" anchor="t" anchorCtr="0">
            <a:normAutofit/>
          </a:bodyPr>
          <a:lstStyle/>
          <a:p>
            <a:pPr>
              <a:spcBef>
                <a:spcPct val="0"/>
              </a:spcBef>
            </a:pPr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1722418" y="1333883"/>
            <a:ext cx="5715040" cy="1477196"/>
          </a:xfrm>
          <a:custGeom>
            <a:avLst/>
            <a:gdLst>
              <a:gd name="connsiteX0" fmla="*/ 0 w 7429552"/>
              <a:gd name="connsiteY0" fmla="*/ 83346 h 500066"/>
              <a:gd name="connsiteX1" fmla="*/ 24412 w 7429552"/>
              <a:gd name="connsiteY1" fmla="*/ 24411 h 500066"/>
              <a:gd name="connsiteX2" fmla="*/ 83347 w 7429552"/>
              <a:gd name="connsiteY2" fmla="*/ 0 h 500066"/>
              <a:gd name="connsiteX3" fmla="*/ 7346206 w 7429552"/>
              <a:gd name="connsiteY3" fmla="*/ 0 h 500066"/>
              <a:gd name="connsiteX4" fmla="*/ 7405141 w 7429552"/>
              <a:gd name="connsiteY4" fmla="*/ 24412 h 500066"/>
              <a:gd name="connsiteX5" fmla="*/ 7429552 w 7429552"/>
              <a:gd name="connsiteY5" fmla="*/ 83347 h 500066"/>
              <a:gd name="connsiteX6" fmla="*/ 7429552 w 7429552"/>
              <a:gd name="connsiteY6" fmla="*/ 416720 h 500066"/>
              <a:gd name="connsiteX7" fmla="*/ 7405141 w 7429552"/>
              <a:gd name="connsiteY7" fmla="*/ 475655 h 500066"/>
              <a:gd name="connsiteX8" fmla="*/ 7346206 w 7429552"/>
              <a:gd name="connsiteY8" fmla="*/ 500066 h 500066"/>
              <a:gd name="connsiteX9" fmla="*/ 83346 w 7429552"/>
              <a:gd name="connsiteY9" fmla="*/ 500066 h 500066"/>
              <a:gd name="connsiteX10" fmla="*/ 24411 w 7429552"/>
              <a:gd name="connsiteY10" fmla="*/ 475654 h 500066"/>
              <a:gd name="connsiteX11" fmla="*/ 0 w 7429552"/>
              <a:gd name="connsiteY11" fmla="*/ 416719 h 500066"/>
              <a:gd name="connsiteX12" fmla="*/ 0 w 7429552"/>
              <a:gd name="connsiteY12" fmla="*/ 83346 h 500066"/>
              <a:gd name="connsiteX0" fmla="*/ 0 w 7429552"/>
              <a:gd name="connsiteY0" fmla="*/ 83346 h 500066"/>
              <a:gd name="connsiteX1" fmla="*/ 24412 w 7429552"/>
              <a:gd name="connsiteY1" fmla="*/ 24411 h 500066"/>
              <a:gd name="connsiteX2" fmla="*/ 83347 w 7429552"/>
              <a:gd name="connsiteY2" fmla="*/ 0 h 500066"/>
              <a:gd name="connsiteX3" fmla="*/ 7346206 w 7429552"/>
              <a:gd name="connsiteY3" fmla="*/ 0 h 500066"/>
              <a:gd name="connsiteX4" fmla="*/ 7405141 w 7429552"/>
              <a:gd name="connsiteY4" fmla="*/ 24412 h 500066"/>
              <a:gd name="connsiteX5" fmla="*/ 7429552 w 7429552"/>
              <a:gd name="connsiteY5" fmla="*/ 83347 h 500066"/>
              <a:gd name="connsiteX6" fmla="*/ 7429552 w 7429552"/>
              <a:gd name="connsiteY6" fmla="*/ 416720 h 500066"/>
              <a:gd name="connsiteX7" fmla="*/ 7405141 w 7429552"/>
              <a:gd name="connsiteY7" fmla="*/ 475655 h 500066"/>
              <a:gd name="connsiteX8" fmla="*/ 7346206 w 7429552"/>
              <a:gd name="connsiteY8" fmla="*/ 500066 h 500066"/>
              <a:gd name="connsiteX9" fmla="*/ 83346 w 7429552"/>
              <a:gd name="connsiteY9" fmla="*/ 500066 h 500066"/>
              <a:gd name="connsiteX10" fmla="*/ 24411 w 7429552"/>
              <a:gd name="connsiteY10" fmla="*/ 475654 h 500066"/>
              <a:gd name="connsiteX11" fmla="*/ 0 w 7429552"/>
              <a:gd name="connsiteY11" fmla="*/ 416719 h 500066"/>
              <a:gd name="connsiteX12" fmla="*/ 0 w 7429552"/>
              <a:gd name="connsiteY12" fmla="*/ 83346 h 500066"/>
              <a:gd name="connsiteX0" fmla="*/ 0 w 7429552"/>
              <a:gd name="connsiteY0" fmla="*/ 83346 h 671526"/>
              <a:gd name="connsiteX1" fmla="*/ 24412 w 7429552"/>
              <a:gd name="connsiteY1" fmla="*/ 24411 h 671526"/>
              <a:gd name="connsiteX2" fmla="*/ 83347 w 7429552"/>
              <a:gd name="connsiteY2" fmla="*/ 0 h 671526"/>
              <a:gd name="connsiteX3" fmla="*/ 7346206 w 7429552"/>
              <a:gd name="connsiteY3" fmla="*/ 0 h 671526"/>
              <a:gd name="connsiteX4" fmla="*/ 7405141 w 7429552"/>
              <a:gd name="connsiteY4" fmla="*/ 24412 h 671526"/>
              <a:gd name="connsiteX5" fmla="*/ 7429552 w 7429552"/>
              <a:gd name="connsiteY5" fmla="*/ 83347 h 671526"/>
              <a:gd name="connsiteX6" fmla="*/ 7429552 w 7429552"/>
              <a:gd name="connsiteY6" fmla="*/ 416720 h 671526"/>
              <a:gd name="connsiteX7" fmla="*/ 7405141 w 7429552"/>
              <a:gd name="connsiteY7" fmla="*/ 475655 h 671526"/>
              <a:gd name="connsiteX8" fmla="*/ 7346206 w 7429552"/>
              <a:gd name="connsiteY8" fmla="*/ 500066 h 671526"/>
              <a:gd name="connsiteX9" fmla="*/ 83346 w 7429552"/>
              <a:gd name="connsiteY9" fmla="*/ 500066 h 671526"/>
              <a:gd name="connsiteX10" fmla="*/ 24411 w 7429552"/>
              <a:gd name="connsiteY10" fmla="*/ 475654 h 671526"/>
              <a:gd name="connsiteX11" fmla="*/ 0 w 7429552"/>
              <a:gd name="connsiteY11" fmla="*/ 416719 h 671526"/>
              <a:gd name="connsiteX12" fmla="*/ 0 w 7429552"/>
              <a:gd name="connsiteY12" fmla="*/ 83346 h 671526"/>
              <a:gd name="connsiteX0" fmla="*/ 0 w 7429552"/>
              <a:gd name="connsiteY0" fmla="*/ 240500 h 828680"/>
              <a:gd name="connsiteX1" fmla="*/ 24412 w 7429552"/>
              <a:gd name="connsiteY1" fmla="*/ 181565 h 828680"/>
              <a:gd name="connsiteX2" fmla="*/ 83347 w 7429552"/>
              <a:gd name="connsiteY2" fmla="*/ 157154 h 828680"/>
              <a:gd name="connsiteX3" fmla="*/ 7346206 w 7429552"/>
              <a:gd name="connsiteY3" fmla="*/ 157154 h 828680"/>
              <a:gd name="connsiteX4" fmla="*/ 7405141 w 7429552"/>
              <a:gd name="connsiteY4" fmla="*/ 181566 h 828680"/>
              <a:gd name="connsiteX5" fmla="*/ 7429552 w 7429552"/>
              <a:gd name="connsiteY5" fmla="*/ 240501 h 828680"/>
              <a:gd name="connsiteX6" fmla="*/ 7429552 w 7429552"/>
              <a:gd name="connsiteY6" fmla="*/ 573874 h 828680"/>
              <a:gd name="connsiteX7" fmla="*/ 7405141 w 7429552"/>
              <a:gd name="connsiteY7" fmla="*/ 632809 h 828680"/>
              <a:gd name="connsiteX8" fmla="*/ 7346206 w 7429552"/>
              <a:gd name="connsiteY8" fmla="*/ 657220 h 828680"/>
              <a:gd name="connsiteX9" fmla="*/ 83346 w 7429552"/>
              <a:gd name="connsiteY9" fmla="*/ 657220 h 828680"/>
              <a:gd name="connsiteX10" fmla="*/ 24411 w 7429552"/>
              <a:gd name="connsiteY10" fmla="*/ 632808 h 828680"/>
              <a:gd name="connsiteX11" fmla="*/ 0 w 7429552"/>
              <a:gd name="connsiteY11" fmla="*/ 573873 h 828680"/>
              <a:gd name="connsiteX12" fmla="*/ 0 w 7429552"/>
              <a:gd name="connsiteY12" fmla="*/ 240500 h 828680"/>
              <a:gd name="connsiteX0" fmla="*/ 0 w 7429552"/>
              <a:gd name="connsiteY0" fmla="*/ 240500 h 828680"/>
              <a:gd name="connsiteX1" fmla="*/ 24412 w 7429552"/>
              <a:gd name="connsiteY1" fmla="*/ 181565 h 828680"/>
              <a:gd name="connsiteX2" fmla="*/ 83347 w 7429552"/>
              <a:gd name="connsiteY2" fmla="*/ 157154 h 828680"/>
              <a:gd name="connsiteX3" fmla="*/ 7346206 w 7429552"/>
              <a:gd name="connsiteY3" fmla="*/ 157154 h 828680"/>
              <a:gd name="connsiteX4" fmla="*/ 7405141 w 7429552"/>
              <a:gd name="connsiteY4" fmla="*/ 181566 h 828680"/>
              <a:gd name="connsiteX5" fmla="*/ 7429552 w 7429552"/>
              <a:gd name="connsiteY5" fmla="*/ 240501 h 828680"/>
              <a:gd name="connsiteX6" fmla="*/ 7429552 w 7429552"/>
              <a:gd name="connsiteY6" fmla="*/ 573874 h 828680"/>
              <a:gd name="connsiteX7" fmla="*/ 7405141 w 7429552"/>
              <a:gd name="connsiteY7" fmla="*/ 632809 h 828680"/>
              <a:gd name="connsiteX8" fmla="*/ 7346206 w 7429552"/>
              <a:gd name="connsiteY8" fmla="*/ 657220 h 828680"/>
              <a:gd name="connsiteX9" fmla="*/ 83346 w 7429552"/>
              <a:gd name="connsiteY9" fmla="*/ 657220 h 828680"/>
              <a:gd name="connsiteX10" fmla="*/ 24411 w 7429552"/>
              <a:gd name="connsiteY10" fmla="*/ 632808 h 828680"/>
              <a:gd name="connsiteX11" fmla="*/ 0 w 7429552"/>
              <a:gd name="connsiteY11" fmla="*/ 573873 h 828680"/>
              <a:gd name="connsiteX12" fmla="*/ 0 w 7429552"/>
              <a:gd name="connsiteY12" fmla="*/ 240500 h 828680"/>
              <a:gd name="connsiteX0" fmla="*/ 0 w 7429552"/>
              <a:gd name="connsiteY0" fmla="*/ 240500 h 828680"/>
              <a:gd name="connsiteX1" fmla="*/ 24412 w 7429552"/>
              <a:gd name="connsiteY1" fmla="*/ 181565 h 828680"/>
              <a:gd name="connsiteX2" fmla="*/ 83347 w 7429552"/>
              <a:gd name="connsiteY2" fmla="*/ 157154 h 828680"/>
              <a:gd name="connsiteX3" fmla="*/ 7346206 w 7429552"/>
              <a:gd name="connsiteY3" fmla="*/ 157154 h 828680"/>
              <a:gd name="connsiteX4" fmla="*/ 7405141 w 7429552"/>
              <a:gd name="connsiteY4" fmla="*/ 181566 h 828680"/>
              <a:gd name="connsiteX5" fmla="*/ 7429552 w 7429552"/>
              <a:gd name="connsiteY5" fmla="*/ 240501 h 828680"/>
              <a:gd name="connsiteX6" fmla="*/ 7429552 w 7429552"/>
              <a:gd name="connsiteY6" fmla="*/ 573874 h 828680"/>
              <a:gd name="connsiteX7" fmla="*/ 7405141 w 7429552"/>
              <a:gd name="connsiteY7" fmla="*/ 632809 h 828680"/>
              <a:gd name="connsiteX8" fmla="*/ 7346206 w 7429552"/>
              <a:gd name="connsiteY8" fmla="*/ 657220 h 828680"/>
              <a:gd name="connsiteX9" fmla="*/ 83346 w 7429552"/>
              <a:gd name="connsiteY9" fmla="*/ 657220 h 828680"/>
              <a:gd name="connsiteX10" fmla="*/ 24411 w 7429552"/>
              <a:gd name="connsiteY10" fmla="*/ 632808 h 828680"/>
              <a:gd name="connsiteX11" fmla="*/ 0 w 7429552"/>
              <a:gd name="connsiteY11" fmla="*/ 573873 h 828680"/>
              <a:gd name="connsiteX12" fmla="*/ 0 w 7429552"/>
              <a:gd name="connsiteY12" fmla="*/ 240500 h 828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429552" h="828680">
                <a:moveTo>
                  <a:pt x="0" y="240500"/>
                </a:moveTo>
                <a:cubicBezTo>
                  <a:pt x="0" y="218395"/>
                  <a:pt x="8781" y="197196"/>
                  <a:pt x="24412" y="181565"/>
                </a:cubicBezTo>
                <a:cubicBezTo>
                  <a:pt x="28287" y="178219"/>
                  <a:pt x="61242" y="157154"/>
                  <a:pt x="83347" y="157154"/>
                </a:cubicBezTo>
                <a:lnTo>
                  <a:pt x="7346206" y="157154"/>
                </a:lnTo>
                <a:cubicBezTo>
                  <a:pt x="7368311" y="157154"/>
                  <a:pt x="7389510" y="165935"/>
                  <a:pt x="7405141" y="181566"/>
                </a:cubicBezTo>
                <a:cubicBezTo>
                  <a:pt x="7420771" y="197196"/>
                  <a:pt x="7429552" y="218396"/>
                  <a:pt x="7429552" y="240501"/>
                </a:cubicBezTo>
                <a:lnTo>
                  <a:pt x="7429552" y="573874"/>
                </a:lnTo>
                <a:cubicBezTo>
                  <a:pt x="7429552" y="595979"/>
                  <a:pt x="7420771" y="617178"/>
                  <a:pt x="7405141" y="632809"/>
                </a:cubicBezTo>
                <a:cubicBezTo>
                  <a:pt x="7389511" y="648439"/>
                  <a:pt x="7368311" y="657220"/>
                  <a:pt x="7346206" y="657220"/>
                </a:cubicBezTo>
                <a:cubicBezTo>
                  <a:pt x="4966809" y="0"/>
                  <a:pt x="2571862" y="828680"/>
                  <a:pt x="83346" y="657220"/>
                </a:cubicBezTo>
                <a:cubicBezTo>
                  <a:pt x="61241" y="657220"/>
                  <a:pt x="40042" y="648439"/>
                  <a:pt x="24411" y="632808"/>
                </a:cubicBezTo>
                <a:cubicBezTo>
                  <a:pt x="8781" y="617178"/>
                  <a:pt x="0" y="595978"/>
                  <a:pt x="0" y="573873"/>
                </a:cubicBezTo>
                <a:lnTo>
                  <a:pt x="0" y="24050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7000"/>
                </a:schemeClr>
              </a:gs>
              <a:gs pos="50000">
                <a:schemeClr val="bg1">
                  <a:alpha val="46000"/>
                </a:schemeClr>
              </a:gs>
              <a:gs pos="100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11"/>
          <p:cNvGrpSpPr/>
          <p:nvPr/>
        </p:nvGrpSpPr>
        <p:grpSpPr>
          <a:xfrm>
            <a:off x="464315" y="285728"/>
            <a:ext cx="8215370" cy="1000132"/>
            <a:chOff x="714348" y="1000108"/>
            <a:chExt cx="7715304" cy="1500198"/>
          </a:xfrm>
        </p:grpSpPr>
        <p:grpSp>
          <p:nvGrpSpPr>
            <p:cNvPr id="5" name="Группа 8"/>
            <p:cNvGrpSpPr/>
            <p:nvPr/>
          </p:nvGrpSpPr>
          <p:grpSpPr>
            <a:xfrm>
              <a:off x="857224" y="1000108"/>
              <a:ext cx="7429552" cy="1387196"/>
              <a:chOff x="857224" y="2113242"/>
              <a:chExt cx="7429552" cy="1387196"/>
            </a:xfrm>
          </p:grpSpPr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857224" y="2285992"/>
                <a:ext cx="7429552" cy="1214446"/>
              </a:xfrm>
              <a:prstGeom prst="roundRect">
                <a:avLst>
                  <a:gd name="adj" fmla="val 8967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олилиния 15"/>
              <p:cNvSpPr/>
              <p:nvPr/>
            </p:nvSpPr>
            <p:spPr>
              <a:xfrm>
                <a:off x="857224" y="2113242"/>
                <a:ext cx="7429552" cy="900118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4" name="Скругленный прямоугольник 13"/>
            <p:cNvSpPr/>
            <p:nvPr/>
          </p:nvSpPr>
          <p:spPr>
            <a:xfrm>
              <a:off x="714348" y="1071546"/>
              <a:ext cx="7715304" cy="1428760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25000"/>
                  </a:schemeClr>
                </a:gs>
                <a:gs pos="100000">
                  <a:schemeClr val="bg1">
                    <a:lumMod val="95000"/>
                    <a:alpha val="59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endParaRPr lang="ru-RU" sz="6000" b="1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76200" dist="88900" dir="4380000" algn="tl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00042"/>
            <a:ext cx="7643866" cy="566738"/>
          </a:xfrm>
        </p:spPr>
        <p:txBody>
          <a:bodyPr anchor="b">
            <a:noAutofit/>
          </a:bodyPr>
          <a:lstStyle>
            <a:lvl1pPr algn="l">
              <a:defRPr lang="ru-RU" sz="3600" b="1" kern="1200" cap="none" spc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st="508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6142321"/>
            <a:ext cx="9144000" cy="715679"/>
            <a:chOff x="0" y="6142321"/>
            <a:chExt cx="9144000" cy="715679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142844" y="6235864"/>
              <a:ext cx="8858312" cy="500066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" name="Группа 45"/>
            <p:cNvGrpSpPr/>
            <p:nvPr/>
          </p:nvGrpSpPr>
          <p:grpSpPr>
            <a:xfrm>
              <a:off x="0" y="6142321"/>
              <a:ext cx="9144000" cy="715679"/>
              <a:chOff x="0" y="6142321"/>
              <a:chExt cx="9144000" cy="715679"/>
            </a:xfrm>
          </p:grpSpPr>
          <p:sp>
            <p:nvSpPr>
              <p:cNvPr id="10" name="Прямоугольник 9"/>
              <p:cNvSpPr/>
              <p:nvPr/>
            </p:nvSpPr>
            <p:spPr>
              <a:xfrm>
                <a:off x="0" y="6143644"/>
                <a:ext cx="9144000" cy="714356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13000"/>
                    </a:schemeClr>
                  </a:gs>
                  <a:gs pos="68000">
                    <a:schemeClr val="bg1">
                      <a:alpha val="13000"/>
                    </a:schemeClr>
                  </a:gs>
                  <a:gs pos="100000">
                    <a:schemeClr val="tx1">
                      <a:alpha val="29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88900" h="190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Полилиния 10"/>
              <p:cNvSpPr/>
              <p:nvPr/>
            </p:nvSpPr>
            <p:spPr>
              <a:xfrm>
                <a:off x="142844" y="6142321"/>
                <a:ext cx="8858312" cy="450733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2" name="Группа 11"/>
          <p:cNvGrpSpPr/>
          <p:nvPr/>
        </p:nvGrpSpPr>
        <p:grpSpPr>
          <a:xfrm>
            <a:off x="8467320" y="6246255"/>
            <a:ext cx="500066" cy="500066"/>
            <a:chOff x="6500826" y="5643578"/>
            <a:chExt cx="500066" cy="500066"/>
          </a:xfrm>
        </p:grpSpPr>
        <p:sp>
          <p:nvSpPr>
            <p:cNvPr id="13" name="Пятиугольник 12"/>
            <p:cNvSpPr/>
            <p:nvPr/>
          </p:nvSpPr>
          <p:spPr>
            <a:xfrm>
              <a:off x="6559564" y="5753116"/>
              <a:ext cx="285752" cy="285752"/>
            </a:xfrm>
            <a:prstGeom prst="homePlate">
              <a:avLst>
                <a:gd name="adj" fmla="val 142857"/>
              </a:avLst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>
                <a:rot lat="0" lon="0" rev="4200000"/>
              </a:lightRig>
            </a:scene3d>
            <a:sp3d>
              <a:bevelT w="285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ятиугольник 13">
              <a:hlinkClick r:id="" action="ppaction://hlinkshowjump?jump=nextslide"/>
            </p:cNvPr>
            <p:cNvSpPr/>
            <p:nvPr/>
          </p:nvSpPr>
          <p:spPr>
            <a:xfrm>
              <a:off x="6500826" y="5643578"/>
              <a:ext cx="500066" cy="500066"/>
            </a:xfrm>
            <a:prstGeom prst="homePlate">
              <a:avLst>
                <a:gd name="adj" fmla="val 142857"/>
              </a:avLst>
            </a:prstGeom>
            <a:solidFill>
              <a:srgbClr val="00B050">
                <a:alpha val="28000"/>
              </a:srgbClr>
            </a:solidFill>
            <a:ln>
              <a:noFill/>
            </a:ln>
            <a:scene3d>
              <a:camera prst="orthographicFront"/>
              <a:lightRig rig="threePt" dir="t">
                <a:rot lat="0" lon="0" rev="4200000"/>
              </a:lightRig>
            </a:scene3d>
            <a:sp3d prstMaterial="dkEdge">
              <a:bevelT w="285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/>
        </p:nvGrpSpPr>
        <p:grpSpPr>
          <a:xfrm rot="10800000">
            <a:off x="7895816" y="6246255"/>
            <a:ext cx="500066" cy="500066"/>
            <a:chOff x="6500826" y="5643578"/>
            <a:chExt cx="500066" cy="500066"/>
          </a:xfrm>
        </p:grpSpPr>
        <p:sp>
          <p:nvSpPr>
            <p:cNvPr id="16" name="Пятиугольник 15"/>
            <p:cNvSpPr/>
            <p:nvPr/>
          </p:nvSpPr>
          <p:spPr>
            <a:xfrm>
              <a:off x="6559564" y="5753116"/>
              <a:ext cx="285752" cy="285752"/>
            </a:xfrm>
            <a:prstGeom prst="homePlate">
              <a:avLst>
                <a:gd name="adj" fmla="val 142857"/>
              </a:avLst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>
                <a:rot lat="0" lon="0" rev="9000000"/>
              </a:lightRig>
            </a:scene3d>
            <a:sp3d>
              <a:bevelT w="285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ятиугольник 16">
              <a:hlinkClick r:id="" action="ppaction://hlinkshowjump?jump=previousslide"/>
            </p:cNvPr>
            <p:cNvSpPr/>
            <p:nvPr/>
          </p:nvSpPr>
          <p:spPr>
            <a:xfrm>
              <a:off x="6500826" y="5643578"/>
              <a:ext cx="500066" cy="500066"/>
            </a:xfrm>
            <a:prstGeom prst="homePlate">
              <a:avLst>
                <a:gd name="adj" fmla="val 142857"/>
              </a:avLst>
            </a:prstGeom>
            <a:solidFill>
              <a:srgbClr val="00B050">
                <a:alpha val="28000"/>
              </a:srgbClr>
            </a:solidFill>
            <a:ln>
              <a:noFill/>
            </a:ln>
            <a:scene3d>
              <a:camera prst="orthographicFront"/>
              <a:lightRig rig="threePt" dir="t">
                <a:rot lat="0" lon="0" rev="9000000"/>
              </a:lightRig>
            </a:scene3d>
            <a:sp3d prstMaterial="dkEdge">
              <a:bevelT w="285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 rot="2664264">
            <a:off x="123311" y="6183449"/>
            <a:ext cx="612000" cy="612000"/>
            <a:chOff x="714348" y="5857892"/>
            <a:chExt cx="720000" cy="720000"/>
          </a:xfrm>
        </p:grpSpPr>
        <p:sp>
          <p:nvSpPr>
            <p:cNvPr id="19" name="Счетверенная стрелка 18">
              <a:hlinkClick r:id="" action="ppaction://hlinkshowjump?jump=endshow"/>
            </p:cNvPr>
            <p:cNvSpPr/>
            <p:nvPr/>
          </p:nvSpPr>
          <p:spPr>
            <a:xfrm>
              <a:off x="807764" y="5943619"/>
              <a:ext cx="540000" cy="540000"/>
            </a:xfrm>
            <a:prstGeom prst="quadArrow">
              <a:avLst>
                <a:gd name="adj1" fmla="val 24636"/>
                <a:gd name="adj2" fmla="val 7908"/>
                <a:gd name="adj3" fmla="val 13218"/>
              </a:avLst>
            </a:prstGeom>
            <a:gradFill flip="none" rotWithShape="1">
              <a:gsLst>
                <a:gs pos="57000">
                  <a:srgbClr val="C00000"/>
                </a:gs>
                <a:gs pos="100000">
                  <a:schemeClr val="tx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Счетверенная стрелка 19">
              <a:hlinkClick r:id="" action="ppaction://hlinkshowjump?jump=endshow"/>
            </p:cNvPr>
            <p:cNvSpPr/>
            <p:nvPr/>
          </p:nvSpPr>
          <p:spPr>
            <a:xfrm>
              <a:off x="714348" y="5857892"/>
              <a:ext cx="720000" cy="720000"/>
            </a:xfrm>
            <a:prstGeom prst="quadArrow">
              <a:avLst>
                <a:gd name="adj1" fmla="val 24636"/>
                <a:gd name="adj2" fmla="val 12318"/>
                <a:gd name="adj3" fmla="val 15864"/>
              </a:avLst>
            </a:prstGeom>
            <a:solidFill>
              <a:srgbClr val="FF0000">
                <a:alpha val="28000"/>
              </a:srgbClr>
            </a:solidFill>
            <a:ln>
              <a:noFill/>
            </a:ln>
            <a:scene3d>
              <a:camera prst="orthographicFront"/>
              <a:lightRig rig="threePt" dir="t">
                <a:rot lat="0" lon="0" rev="9000000"/>
              </a:lightRig>
            </a:scene3d>
            <a:sp3d prstMaterial="dkEdge">
              <a:bevelT w="285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</p:sldLayoutIdLst>
  <p:transition>
    <p:strips dir="l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lang="ru-RU" sz="4400" b="1" kern="1200" cap="none" spc="0" smtClean="0">
          <a:ln w="18415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st="508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3200" kern="1200" dirty="0" smtClean="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lang="ru-RU" sz="2800" kern="1200" dirty="0" smtClean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400" kern="1200" dirty="0" smtClean="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lang="ru-RU" sz="2000" kern="1200" dirty="0" smtClean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lang="ru-RU" sz="1800" kern="1200" dirty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delki.lifemammy.ru/wp-content/uploads/2010/04/finger_toys2a.jpg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podelki.lifemammy.ru/wp-content/uploads/2010/04/doll_pattern.jpg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hyperlink" Target="http://www.podelki.lifemammy.ru/wp-content/uploads/2010/04/finger_toys2a.jp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http://allforchildren.ru/pictures/showimg/school1/school0119jpg.htm" TargetMode="External"/><Relationship Id="rId7" Type="http://schemas.openxmlformats.org/officeDocument/2006/relationships/hyperlink" Target="http://allforchildren.ru/pictures/showimg/neznaika/neznaika18gif.htm" TargetMode="External"/><Relationship Id="rId2" Type="http://schemas.openxmlformats.org/officeDocument/2006/relationships/hyperlink" Target="http://allforchildren.ru/pictures/showimg/mult/mult72gif.htm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lenagold.narod.ru/fon/clipart/t/tkan/tkan40.png" TargetMode="External"/><Relationship Id="rId5" Type="http://schemas.openxmlformats.org/officeDocument/2006/relationships/hyperlink" Target="http://www.podelki.lifemammy.ru/palchikovye-kukly-iz-bumagi/" TargetMode="External"/><Relationship Id="rId4" Type="http://schemas.openxmlformats.org/officeDocument/2006/relationships/hyperlink" Target="http://womanadvice.ru/palchikovye-kukl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http://antalpiti.ru/files/99604/urok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14290"/>
            <a:ext cx="1214446" cy="829378"/>
          </a:xfrm>
          <a:prstGeom prst="rect">
            <a:avLst/>
          </a:prstGeom>
          <a:noFill/>
        </p:spPr>
      </p:pic>
      <p:pic>
        <p:nvPicPr>
          <p:cNvPr id="5" name="Рисунок 4" descr="school011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098286">
            <a:off x="217956" y="280222"/>
            <a:ext cx="987540" cy="1105215"/>
          </a:xfrm>
          <a:prstGeom prst="rect">
            <a:avLst/>
          </a:prstGeom>
        </p:spPr>
      </p:pic>
      <p:sp>
        <p:nvSpPr>
          <p:cNvPr id="6" name="WordArt 4" descr="серый"/>
          <p:cNvSpPr txBox="1">
            <a:spLocks noGrp="1" noChangeArrowheads="1" noChangeShapeType="1" noTextEdit="1"/>
          </p:cNvSpPr>
          <p:nvPr>
            <p:ph type="ctrTitle"/>
          </p:nvPr>
        </p:nvSpPr>
        <p:spPr bwMode="auto">
          <a:xfrm>
            <a:off x="1214414" y="2428868"/>
            <a:ext cx="6786610" cy="103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fromWordArt="1" anchor="ctr" anchorCtr="0" compatLnSpc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600" kern="10" dirty="0" smtClean="0">
                <a:ln w="28575">
                  <a:solidFill>
                    <a:srgbClr val="CCFFCC"/>
                  </a:solidFill>
                  <a:round/>
                  <a:headEnd/>
                  <a:tailEnd/>
                </a:ln>
                <a:blipFill dpi="0" rotWithShape="0">
                  <a:blip r:embed="rId5"/>
                  <a:srcRect/>
                  <a:stretch>
                    <a:fillRect/>
                  </a:stretch>
                </a:blipFill>
                <a:effectLst>
                  <a:outerShdw dist="107763" dir="18900000" algn="ctr" rotWithShape="0">
                    <a:srgbClr val="666699">
                      <a:alpha val="50000"/>
                    </a:srgbClr>
                  </a:outerShdw>
                </a:effectLst>
                <a:latin typeface="Impact"/>
              </a:rPr>
              <a:t>П</a:t>
            </a:r>
            <a:r>
              <a:rPr sz="3600" kern="10" smtClean="0">
                <a:ln w="28575">
                  <a:solidFill>
                    <a:srgbClr val="CCFFCC"/>
                  </a:solidFill>
                  <a:round/>
                  <a:headEnd/>
                  <a:tailEnd/>
                </a:ln>
                <a:blipFill dpi="0" rotWithShape="0">
                  <a:blip r:embed="rId5"/>
                  <a:srcRect/>
                  <a:stretch>
                    <a:fillRect/>
                  </a:stretch>
                </a:blipFill>
                <a:effectLst>
                  <a:outerShdw dist="107763" dir="18900000" algn="ctr" rotWithShape="0">
                    <a:srgbClr val="666699">
                      <a:alpha val="50000"/>
                    </a:srgbClr>
                  </a:outerShdw>
                </a:effectLst>
                <a:latin typeface="Impact"/>
              </a:rPr>
              <a:t>альчиковая   кукла</a:t>
            </a:r>
            <a:endParaRPr kumimoji="0" lang="ru-RU" sz="3600" b="1" i="0" u="none" strike="noStrike" kern="10" cap="none" spc="0" normalizeH="0" noProof="0" dirty="0" smtClean="0">
              <a:ln w="28575">
                <a:solidFill>
                  <a:srgbClr val="CCFFCC"/>
                </a:solidFill>
                <a:round/>
                <a:headEnd/>
                <a:tailEnd/>
              </a:ln>
              <a:blipFill dpi="0" rotWithShape="0">
                <a:blip r:embed="rId5"/>
                <a:srcRect/>
                <a:stretch>
                  <a:fillRect/>
                </a:stretch>
              </a:blipFill>
              <a:effectLst>
                <a:outerShdw dist="107763" dir="18900000" algn="ctr" rotWithShape="0">
                  <a:srgbClr val="666699">
                    <a:alpha val="50000"/>
                  </a:srgbClr>
                </a:outerShdw>
              </a:effectLst>
              <a:uLnTx/>
              <a:uFillTx/>
              <a:latin typeface="Impact"/>
              <a:ea typeface="+mj-ea"/>
              <a:cs typeface="+mj-cs"/>
            </a:endParaRPr>
          </a:p>
        </p:txBody>
      </p:sp>
      <p:sp>
        <p:nvSpPr>
          <p:cNvPr id="7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928662" y="4143380"/>
            <a:ext cx="6400800" cy="164307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Учитель начальных классов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МБОУ СОШ № 8 г. Моздока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Сук Наталия Ивановна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Содержимое 14" descr="neznaika29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86512" y="3429000"/>
            <a:ext cx="1815866" cy="3237897"/>
          </a:xfrm>
          <a:prstGeom prst="rect">
            <a:avLst/>
          </a:prstGeom>
        </p:spPr>
      </p:pic>
      <p:pic>
        <p:nvPicPr>
          <p:cNvPr id="16386" name="Picture 2" descr="http://www.podelki.lifemammy.ru/wp-content/uploads/2010/04/finger_toy2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71538" y="4143380"/>
            <a:ext cx="1214446" cy="1747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Documents and Settings\DreamWolf\Мои документы\Downloads\tkan40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lum contrast="21000"/>
          </a:blip>
          <a:srcRect/>
          <a:stretch>
            <a:fillRect/>
          </a:stretch>
        </p:blipFill>
        <p:spPr bwMode="auto">
          <a:xfrm>
            <a:off x="0" y="0"/>
            <a:ext cx="9144000" cy="6215082"/>
          </a:xfrm>
          <a:prstGeom prst="rect">
            <a:avLst/>
          </a:prstGeom>
          <a:noFill/>
        </p:spPr>
      </p:pic>
      <p:pic>
        <p:nvPicPr>
          <p:cNvPr id="6" name="Содержимое 14" descr="neznaika2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786" y="1285860"/>
            <a:ext cx="2786082" cy="4967903"/>
          </a:xfrm>
          <a:prstGeom prst="rect">
            <a:avLst/>
          </a:prstGeom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4214810" y="285728"/>
            <a:ext cx="4572000" cy="3371136"/>
          </a:xfrm>
          <a:prstGeom prst="wedgeRoundRectCallout">
            <a:avLst>
              <a:gd name="adj1" fmla="val -93690"/>
              <a:gd name="adj2" fmla="val 24913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Игра актёров и актрис,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Неутомимый запах сцены, 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Неповторимый шум кулис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Меняют жизни нашей цену.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Душа уносится в полёт,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И где конец игры – неясно.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Всегда театр в нас живёт,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И это всё-таки прекрасно!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Documents and Settings\DreamWolf\Мои документы\Downloads\tkan40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7000" contrast="38000"/>
          </a:blip>
          <a:srcRect/>
          <a:stretch>
            <a:fillRect/>
          </a:stretch>
        </p:blipFill>
        <p:spPr bwMode="auto">
          <a:xfrm>
            <a:off x="0" y="0"/>
            <a:ext cx="9144000" cy="6215082"/>
          </a:xfrm>
          <a:prstGeom prst="rect">
            <a:avLst/>
          </a:prstGeom>
          <a:noFill/>
        </p:spPr>
      </p:pic>
      <p:pic>
        <p:nvPicPr>
          <p:cNvPr id="5" name="Содержимое 14" descr="neznaika2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6380" y="1357298"/>
            <a:ext cx="2786082" cy="4967903"/>
          </a:xfrm>
          <a:prstGeom prst="rect">
            <a:avLst/>
          </a:prstGeom>
        </p:spPr>
      </p:pic>
      <p:sp>
        <p:nvSpPr>
          <p:cNvPr id="2" name="Скругленная прямоугольная выноска 1"/>
          <p:cNvSpPr/>
          <p:nvPr/>
        </p:nvSpPr>
        <p:spPr>
          <a:xfrm>
            <a:off x="785786" y="1071546"/>
            <a:ext cx="4572000" cy="2145268"/>
          </a:xfrm>
          <a:prstGeom prst="wedgeRoundRectCallout">
            <a:avLst>
              <a:gd name="adj1" fmla="val 70310"/>
              <a:gd name="adj2" fmla="val 27792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Сегодня у нас очень интересный и необычный урок, сегодня вы будете не учениками, а … кем, вы сейчас узнаете…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Documents and Settings\DreamWolf\Мои документы\Downloads\tkan40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7000" contrast="38000"/>
          </a:blip>
          <a:srcRect/>
          <a:stretch>
            <a:fillRect/>
          </a:stretch>
        </p:blipFill>
        <p:spPr bwMode="auto">
          <a:xfrm>
            <a:off x="0" y="0"/>
            <a:ext cx="9144000" cy="6215082"/>
          </a:xfrm>
          <a:prstGeom prst="rect">
            <a:avLst/>
          </a:prstGeom>
          <a:noFill/>
        </p:spPr>
      </p:pic>
      <p:pic>
        <p:nvPicPr>
          <p:cNvPr id="5" name="Содержимое 14" descr="neznaika2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6380" y="1357298"/>
            <a:ext cx="2786082" cy="4967903"/>
          </a:xfrm>
          <a:prstGeom prst="rect">
            <a:avLst/>
          </a:prstGeom>
        </p:spPr>
      </p:pic>
      <p:sp>
        <p:nvSpPr>
          <p:cNvPr id="2" name="Скругленная прямоугольная выноска 1"/>
          <p:cNvSpPr/>
          <p:nvPr/>
        </p:nvSpPr>
        <p:spPr>
          <a:xfrm>
            <a:off x="928662" y="1071546"/>
            <a:ext cx="4429124" cy="2145268"/>
          </a:xfrm>
          <a:prstGeom prst="wedgeRoundRectCallout">
            <a:avLst>
              <a:gd name="adj1" fmla="val 70310"/>
              <a:gd name="adj2" fmla="val 27792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Тук-тук, тук-тук-тук,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Что за странный перестук?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Это пальчики стучат,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Поиграть они хотят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С куклой.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podelki.lifemammy.ru/wp-content/uploads/2010/04/finger_toy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775516"/>
            <a:ext cx="3714776" cy="5345002"/>
          </a:xfrm>
          <a:prstGeom prst="rect">
            <a:avLst/>
          </a:prstGeom>
          <a:noFill/>
        </p:spPr>
      </p:pic>
      <p:pic>
        <p:nvPicPr>
          <p:cNvPr id="3" name="Picture 3" descr="C:\Documents and Settings\DreamWolf\Мои документы\Downloads\tkan40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7000" contrast="38000"/>
          </a:blip>
          <a:srcRect/>
          <a:stretch>
            <a:fillRect/>
          </a:stretch>
        </p:blipFill>
        <p:spPr bwMode="auto">
          <a:xfrm>
            <a:off x="0" y="0"/>
            <a:ext cx="9144000" cy="6215082"/>
          </a:xfrm>
          <a:prstGeom prst="rect">
            <a:avLst/>
          </a:prstGeom>
          <a:noFill/>
        </p:spPr>
      </p:pic>
      <p:pic>
        <p:nvPicPr>
          <p:cNvPr id="5" name="Содержимое 14" descr="neznaika29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86380" y="1357298"/>
            <a:ext cx="2786082" cy="4967903"/>
          </a:xfrm>
          <a:prstGeom prst="rect">
            <a:avLst/>
          </a:prstGeom>
        </p:spPr>
      </p:pic>
      <p:sp>
        <p:nvSpPr>
          <p:cNvPr id="2" name="Скругленная прямоугольная выноска 1"/>
          <p:cNvSpPr/>
          <p:nvPr/>
        </p:nvSpPr>
        <p:spPr>
          <a:xfrm>
            <a:off x="642910" y="2214554"/>
            <a:ext cx="4429124" cy="919401"/>
          </a:xfrm>
          <a:prstGeom prst="wedgeRoundRectCallout">
            <a:avLst>
              <a:gd name="adj1" fmla="val 80633"/>
              <a:gd name="adj2" fmla="val 2088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Кто создаёт волшебный, удивительный мир – театр? </a:t>
            </a: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357158" y="357166"/>
            <a:ext cx="4572000" cy="3371136"/>
          </a:xfrm>
          <a:prstGeom prst="wedgeRoundRectCallout">
            <a:avLst>
              <a:gd name="adj1" fmla="val 82881"/>
              <a:gd name="adj2" fmla="val 24807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Актёры  делают всё, чтобы мы с вами вышли из театра с хорошим настроением и не остались равнодушными к судьбам героев. Вот и сегодня на уроке мы попробуем сами создать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пальчиковую куклу для театра.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2" grpId="1" build="allAtOnce" animBg="1"/>
      <p:bldP spid="6" grpId="0" animBg="1"/>
      <p:bldP spid="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Documents and Settings\DreamWolf\Мои документы\Downloads\tkan40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7000" contrast="38000"/>
          </a:blip>
          <a:srcRect/>
          <a:stretch>
            <a:fillRect/>
          </a:stretch>
        </p:blipFill>
        <p:spPr bwMode="auto">
          <a:xfrm>
            <a:off x="0" y="0"/>
            <a:ext cx="9144000" cy="6215082"/>
          </a:xfrm>
          <a:prstGeom prst="rect">
            <a:avLst/>
          </a:prstGeom>
          <a:noFill/>
        </p:spPr>
      </p:pic>
      <p:pic>
        <p:nvPicPr>
          <p:cNvPr id="5" name="Содержимое 14" descr="neznaika2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6380" y="1357298"/>
            <a:ext cx="2786082" cy="4967903"/>
          </a:xfrm>
          <a:prstGeom prst="rect">
            <a:avLst/>
          </a:prstGeom>
        </p:spPr>
      </p:pic>
      <p:sp>
        <p:nvSpPr>
          <p:cNvPr id="2" name="Скругленная прямоугольная выноска 1"/>
          <p:cNvSpPr/>
          <p:nvPr/>
        </p:nvSpPr>
        <p:spPr>
          <a:xfrm>
            <a:off x="928662" y="1071547"/>
            <a:ext cx="4429124" cy="2553891"/>
          </a:xfrm>
          <a:prstGeom prst="wedgeRoundRectCallout">
            <a:avLst>
              <a:gd name="adj1" fmla="val 72080"/>
              <a:gd name="adj2" fmla="val 2012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Итак, я приглашаю вас в «чудесную мастерскую». Каждый из вас сегодня будет творить чудеса с помощью самых различных предметов</a:t>
            </a:r>
            <a:r>
              <a:rPr lang="ru-RU" sz="2400" b="1" dirty="0" smtClean="0">
                <a:solidFill>
                  <a:srgbClr val="002060"/>
                </a:solidFill>
              </a:rPr>
              <a:t>.</a:t>
            </a:r>
          </a:p>
          <a:p>
            <a:endParaRPr lang="ru-RU" sz="24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Documents and Settings\DreamWolf\Мои документы\Downloads\tkan40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7000" contrast="38000"/>
          </a:blip>
          <a:srcRect/>
          <a:stretch>
            <a:fillRect/>
          </a:stretch>
        </p:blipFill>
        <p:spPr bwMode="auto">
          <a:xfrm>
            <a:off x="0" y="0"/>
            <a:ext cx="9144000" cy="6215082"/>
          </a:xfrm>
          <a:prstGeom prst="rect">
            <a:avLst/>
          </a:prstGeom>
          <a:noFill/>
        </p:spPr>
      </p:pic>
      <p:pic>
        <p:nvPicPr>
          <p:cNvPr id="5" name="Содержимое 14" descr="neznaika2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6380" y="1357298"/>
            <a:ext cx="2786082" cy="4967903"/>
          </a:xfrm>
          <a:prstGeom prst="rect">
            <a:avLst/>
          </a:prstGeom>
        </p:spPr>
      </p:pic>
      <p:sp>
        <p:nvSpPr>
          <p:cNvPr id="2" name="Скругленная прямоугольная выноска 1"/>
          <p:cNvSpPr/>
          <p:nvPr/>
        </p:nvSpPr>
        <p:spPr>
          <a:xfrm>
            <a:off x="857224" y="2214554"/>
            <a:ext cx="4429124" cy="1736646"/>
          </a:xfrm>
          <a:prstGeom prst="wedgeRoundRectCallout">
            <a:avLst>
              <a:gd name="adj1" fmla="val 73850"/>
              <a:gd name="adj2" fmla="val -12976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Давайте перед работой </a:t>
            </a:r>
            <a:r>
              <a:rPr lang="ru-RU" sz="2400" b="1" dirty="0" smtClean="0">
                <a:solidFill>
                  <a:srgbClr val="002060"/>
                </a:solidFill>
              </a:rPr>
              <a:t>повторим </a:t>
            </a:r>
            <a:r>
              <a:rPr lang="ru-RU" sz="2400" b="1" dirty="0" smtClean="0">
                <a:solidFill>
                  <a:srgbClr val="002060"/>
                </a:solidFill>
              </a:rPr>
              <a:t>важные </a:t>
            </a:r>
            <a:r>
              <a:rPr lang="ru-RU" sz="2400" b="1" dirty="0" smtClean="0">
                <a:solidFill>
                  <a:srgbClr val="002060"/>
                </a:solidFill>
              </a:rPr>
              <a:t>для всех </a:t>
            </a:r>
            <a:r>
              <a:rPr lang="ru-RU" sz="2400" b="1" dirty="0" smtClean="0">
                <a:solidFill>
                  <a:srgbClr val="002060"/>
                </a:solidFill>
              </a:rPr>
              <a:t>правила техники безопасности.</a:t>
            </a:r>
            <a:r>
              <a:rPr lang="ru-RU" sz="2400" b="1" dirty="0" smtClean="0">
                <a:solidFill>
                  <a:srgbClr val="002060"/>
                </a:solidFill>
              </a:rPr>
              <a:t> </a:t>
            </a:r>
            <a:endParaRPr lang="ru-RU" sz="24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7422" y="1214422"/>
            <a:ext cx="45720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Ножницы – от слова “нож”.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Помни</a:t>
            </a:r>
            <a:r>
              <a:rPr lang="ru-RU" sz="2400" b="1" dirty="0" smtClean="0">
                <a:solidFill>
                  <a:srgbClr val="002060"/>
                </a:solidFill>
              </a:rPr>
              <a:t>, если их берёшь!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28662" y="2000240"/>
            <a:ext cx="750099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У ножниц скверный характер. Если человек </a:t>
            </a:r>
            <a:r>
              <a:rPr lang="ru-RU" sz="2400" b="1" dirty="0" smtClean="0">
                <a:solidFill>
                  <a:srgbClr val="002060"/>
                </a:solidFill>
              </a:rPr>
              <a:t>берёт </a:t>
            </a:r>
            <a:r>
              <a:rPr lang="ru-RU" sz="2400" b="1" dirty="0" smtClean="0">
                <a:solidFill>
                  <a:srgbClr val="002060"/>
                </a:solidFill>
              </a:rPr>
              <a:t>их в руки для дела что-нибудь отрезать, разрезать или вырезать – они ему помогают. Но если с ними </a:t>
            </a:r>
            <a:r>
              <a:rPr lang="ru-RU" sz="2400" b="1" dirty="0" smtClean="0">
                <a:solidFill>
                  <a:srgbClr val="002060"/>
                </a:solidFill>
              </a:rPr>
              <a:t>баловаться, </a:t>
            </a:r>
            <a:r>
              <a:rPr lang="ru-RU" sz="2400" b="1" dirty="0" smtClean="0">
                <a:solidFill>
                  <a:srgbClr val="002060"/>
                </a:solidFill>
              </a:rPr>
              <a:t>крутить возле носа и совать в рот, они ужасно сердятся и начинают колоть, </a:t>
            </a:r>
            <a:r>
              <a:rPr lang="ru-RU" sz="2400" b="1" dirty="0" smtClean="0">
                <a:solidFill>
                  <a:srgbClr val="002060"/>
                </a:solidFill>
              </a:rPr>
              <a:t>резать всё</a:t>
            </a:r>
            <a:r>
              <a:rPr lang="ru-RU" sz="2400" b="1" dirty="0" smtClean="0">
                <a:solidFill>
                  <a:srgbClr val="002060"/>
                </a:solidFill>
              </a:rPr>
              <a:t>, что оказывается </a:t>
            </a:r>
            <a:r>
              <a:rPr lang="ru-RU" sz="2400" b="1" dirty="0" smtClean="0">
                <a:solidFill>
                  <a:srgbClr val="002060"/>
                </a:solidFill>
              </a:rPr>
              <a:t>рядом, </a:t>
            </a:r>
            <a:r>
              <a:rPr lang="ru-RU" sz="2400" b="1" dirty="0" smtClean="0">
                <a:solidFill>
                  <a:srgbClr val="002060"/>
                </a:solidFill>
              </a:rPr>
              <a:t>доставляя кучу неприятностей.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 А вообще они хорошие. Если вы не будете их обижать, они вам по – настоящему помогут во многих делах. Попробуйте с ними поговорить, и они вам обо всем расскажут.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8860" y="1285860"/>
            <a:ext cx="45720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Клей на парту не пролей,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Аккуратней </a:t>
            </a:r>
            <a:r>
              <a:rPr lang="ru-RU" sz="2400" b="1" dirty="0" smtClean="0">
                <a:solidFill>
                  <a:srgbClr val="002060"/>
                </a:solidFill>
              </a:rPr>
              <a:t>клеем клей!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57224" y="2214554"/>
            <a:ext cx="742955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</a:rPr>
              <a:t>Белый клей ПВА строг, но справедлив. Он очень спокойный, даже медлительный. Он ужасно не любит торопиться. Если человек, работая с этим клеем, спешит, старается сделать всё кое-как, то работа получается неаккуратная, некрасивая. Но если человек делает все спокойно, внимательно – клей ему помогает. А когда он высохнет, все неаккуратности и некрасивости, если они есть, исчезнут. Вот он, какой клей ПВА.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1785926"/>
            <a:ext cx="564360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Бумага очень ранима. Она может помяться, порваться, испачкаться.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А еще – ее всегда не хватает особенно цветной. Поэтому с ней нужно обращаться бережно и экономно.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1500174"/>
            <a:ext cx="421484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Последовательность работы: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pPr lvl="0">
              <a:buFont typeface="Wingdings" pitchFamily="2" charset="2"/>
              <a:buChar char="I"/>
            </a:pPr>
            <a:r>
              <a:rPr lang="ru-RU" sz="2400" b="1" dirty="0" smtClean="0">
                <a:solidFill>
                  <a:srgbClr val="002060"/>
                </a:solidFill>
              </a:rPr>
              <a:t>Изготовление куклы </a:t>
            </a:r>
            <a:r>
              <a:rPr lang="ru-RU" sz="2400" b="1" dirty="0" smtClean="0">
                <a:solidFill>
                  <a:srgbClr val="002060"/>
                </a:solidFill>
              </a:rPr>
              <a:t>(по шаблону) </a:t>
            </a:r>
            <a:r>
              <a:rPr lang="ru-RU" sz="2400" b="1" dirty="0" smtClean="0">
                <a:solidFill>
                  <a:srgbClr val="002060"/>
                </a:solidFill>
              </a:rPr>
              <a:t>- (</a:t>
            </a:r>
            <a:r>
              <a:rPr lang="ru-RU" sz="2400" b="1" dirty="0" smtClean="0">
                <a:solidFill>
                  <a:srgbClr val="002060"/>
                </a:solidFill>
              </a:rPr>
              <a:t>объяснение и показ)</a:t>
            </a:r>
          </a:p>
          <a:p>
            <a:pPr lvl="0">
              <a:buFont typeface="Wingdings" pitchFamily="2" charset="2"/>
              <a:buChar char="I"/>
            </a:pPr>
            <a:r>
              <a:rPr lang="ru-RU" sz="2400" b="1" dirty="0" smtClean="0">
                <a:solidFill>
                  <a:srgbClr val="002060"/>
                </a:solidFill>
              </a:rPr>
              <a:t>Сборка, приклеивание </a:t>
            </a:r>
            <a:r>
              <a:rPr lang="ru-RU" sz="2400" b="1" dirty="0" smtClean="0">
                <a:solidFill>
                  <a:srgbClr val="002060"/>
                </a:solidFill>
              </a:rPr>
              <a:t>волос к голове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pPr lvl="0">
              <a:buFont typeface="Wingdings" pitchFamily="2" charset="2"/>
              <a:buChar char="I"/>
            </a:pPr>
            <a:r>
              <a:rPr lang="ru-RU" sz="2400" b="1" dirty="0" smtClean="0">
                <a:solidFill>
                  <a:srgbClr val="002060"/>
                </a:solidFill>
              </a:rPr>
              <a:t>Выполнение декоративной разметки куклы (использование акварели, цветных карандашей</a:t>
            </a:r>
            <a:r>
              <a:rPr lang="ru-RU" sz="2400" b="1" dirty="0" smtClean="0">
                <a:solidFill>
                  <a:srgbClr val="002060"/>
                </a:solidFill>
              </a:rPr>
              <a:t>)</a:t>
            </a:r>
            <a:endParaRPr lang="ru-RU" sz="2400" b="1" dirty="0" smtClean="0">
              <a:solidFill>
                <a:srgbClr val="002060"/>
              </a:solidFill>
            </a:endParaRPr>
          </a:p>
        </p:txBody>
      </p:sp>
      <p:pic>
        <p:nvPicPr>
          <p:cNvPr id="4" name="Рисунок 3" descr="http://www.podelki.lifemammy.ru/wp-content/uploads/2010/04/finger_toys2a-300x200.jpg">
            <a:hlinkClick r:id="rId3"/>
          </p:cNvPr>
          <p:cNvPicPr/>
          <p:nvPr/>
        </p:nvPicPr>
        <p:blipFill>
          <a:blip r:embed="rId4">
            <a:lum bright="-2000" contrast="40000"/>
          </a:blip>
          <a:srcRect r="55932" b="15789"/>
          <a:stretch>
            <a:fillRect/>
          </a:stretch>
        </p:blipFill>
        <p:spPr bwMode="auto">
          <a:xfrm>
            <a:off x="4929190" y="1571612"/>
            <a:ext cx="3357586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podelki.lifemammy.ru/wp-content/uploads/2010/04/doll_pattern-300x226.jpg">
            <a:hlinkClick r:id="rId2"/>
          </p:cNvPr>
          <p:cNvPicPr/>
          <p:nvPr/>
        </p:nvPicPr>
        <p:blipFill>
          <a:blip r:embed="rId3">
            <a:lum bright="-27000" contrast="49000"/>
          </a:blip>
          <a:srcRect r="28750" b="9836"/>
          <a:stretch>
            <a:fillRect/>
          </a:stretch>
        </p:blipFill>
        <p:spPr bwMode="auto">
          <a:xfrm>
            <a:off x="4429124" y="1857364"/>
            <a:ext cx="4071966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85720" y="0"/>
            <a:ext cx="885828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Эта кукла сделана из фигурки №1 на шаблоне. Разрисована акварельными красками, волосы сделаны из толстой нитки и украшены бантиком из атласной ленты.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pic>
        <p:nvPicPr>
          <p:cNvPr id="5" name="Рисунок 4" descr="http://www.podelki.lifemammy.ru/wp-content/uploads/2010/04/finger_toys2a-300x200.jpg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1857364"/>
            <a:ext cx="421484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Documents and Settings\DreamWolf\Мои документы\Downloads\tkan40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7000" contrast="38000"/>
          </a:blip>
          <a:srcRect/>
          <a:stretch>
            <a:fillRect/>
          </a:stretch>
        </p:blipFill>
        <p:spPr bwMode="auto">
          <a:xfrm>
            <a:off x="0" y="0"/>
            <a:ext cx="9144000" cy="6215082"/>
          </a:xfrm>
          <a:prstGeom prst="rect">
            <a:avLst/>
          </a:prstGeom>
          <a:noFill/>
        </p:spPr>
      </p:pic>
      <p:pic>
        <p:nvPicPr>
          <p:cNvPr id="5" name="Содержимое 14" descr="neznaika2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6380" y="1357298"/>
            <a:ext cx="2786082" cy="4967903"/>
          </a:xfrm>
          <a:prstGeom prst="rect">
            <a:avLst/>
          </a:prstGeom>
        </p:spPr>
      </p:pic>
      <p:sp>
        <p:nvSpPr>
          <p:cNvPr id="2" name="Скругленная прямоугольная выноска 1"/>
          <p:cNvSpPr/>
          <p:nvPr/>
        </p:nvSpPr>
        <p:spPr>
          <a:xfrm>
            <a:off x="500034" y="428604"/>
            <a:ext cx="4429124" cy="2145268"/>
          </a:xfrm>
          <a:prstGeom prst="wedgeRoundRectCallout">
            <a:avLst>
              <a:gd name="adj1" fmla="val 80044"/>
              <a:gd name="adj2" fmla="val 60703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Давайте посмотрим, какие </a:t>
            </a:r>
            <a:r>
              <a:rPr lang="ru-RU" sz="2400" b="1" dirty="0" smtClean="0">
                <a:solidFill>
                  <a:srgbClr val="002060"/>
                </a:solidFill>
              </a:rPr>
              <a:t>куклы </a:t>
            </a:r>
            <a:r>
              <a:rPr lang="ru-RU" sz="2400" b="1" dirty="0" smtClean="0">
                <a:solidFill>
                  <a:srgbClr val="002060"/>
                </a:solidFill>
              </a:rPr>
              <a:t>у нас получились. Наденьте их на пальцы. И попробуйте представиться.</a:t>
            </a:r>
          </a:p>
          <a:p>
            <a:endParaRPr lang="ru-RU" sz="2400" b="1" dirty="0" smtClean="0">
              <a:solidFill>
                <a:srgbClr val="002060"/>
              </a:solidFill>
            </a:endParaRPr>
          </a:p>
        </p:txBody>
      </p:sp>
      <p:pic>
        <p:nvPicPr>
          <p:cNvPr id="6" name="Picture 2" descr="http://www.podelki.lifemammy.ru/wp-content/uploads/2010/04/finger_toy2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85918" y="2928934"/>
            <a:ext cx="2286016" cy="3289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альчиковые куклы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85728"/>
            <a:ext cx="3688629" cy="5643602"/>
          </a:xfrm>
          <a:prstGeom prst="rect">
            <a:avLst/>
          </a:prstGeom>
          <a:noFill/>
        </p:spPr>
      </p:pic>
      <p:sp>
        <p:nvSpPr>
          <p:cNvPr id="3" name="WordArt 4" descr="серый"/>
          <p:cNvSpPr txBox="1">
            <a:spLocks noChangeArrowheads="1" noChangeShapeType="1" noTextEdit="1"/>
          </p:cNvSpPr>
          <p:nvPr/>
        </p:nvSpPr>
        <p:spPr bwMode="auto">
          <a:xfrm>
            <a:off x="4429124" y="214290"/>
            <a:ext cx="4429156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fromWordArt="1" anchor="ctr" anchorCtr="0" compatLnSpc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0" cap="none" spc="0" normalizeH="0" baseline="0" noProof="0" dirty="0" smtClean="0">
                <a:ln w="28575">
                  <a:solidFill>
                    <a:srgbClr val="CCFFCC"/>
                  </a:solidFill>
                  <a:round/>
                  <a:headEnd/>
                  <a:tailEnd/>
                </a:ln>
                <a:blipFill dpi="0" rotWithShape="0">
                  <a:blip r:embed="rId4"/>
                  <a:srcRect/>
                  <a:stretch>
                    <a:fillRect/>
                  </a:stretch>
                </a:blipFill>
                <a:effectLst>
                  <a:outerShdw dist="107763" dir="18900000" algn="ctr" rotWithShape="0">
                    <a:srgbClr val="666699">
                      <a:alpha val="50000"/>
                    </a:srgbClr>
                  </a:outerShdw>
                </a:effectLst>
                <a:uLnTx/>
                <a:uFillTx/>
                <a:latin typeface="Impact"/>
                <a:ea typeface="+mj-ea"/>
                <a:cs typeface="+mj-cs"/>
              </a:rPr>
              <a:t>Пальчиковые   куклы</a:t>
            </a:r>
          </a:p>
        </p:txBody>
      </p:sp>
      <p:pic>
        <p:nvPicPr>
          <p:cNvPr id="4" name="Содержимое 14" descr="neznaika29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57752" y="1285860"/>
            <a:ext cx="2786082" cy="4967903"/>
          </a:xfrm>
          <a:prstGeom prst="rect">
            <a:avLst/>
          </a:prstGeom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0"/>
            <a:ext cx="85011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Список использованных источников</a:t>
            </a:r>
            <a:endParaRPr lang="ru-RU" sz="4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857233"/>
            <a:ext cx="807249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hlinkClick r:id="rId2"/>
            </a:endParaRPr>
          </a:p>
          <a:p>
            <a:r>
              <a:rPr lang="ru-RU" dirty="0" smtClean="0"/>
              <a:t>Изображение колокольчика:</a:t>
            </a:r>
          </a:p>
          <a:p>
            <a:r>
              <a:rPr lang="en-US" dirty="0" smtClean="0">
                <a:hlinkClick r:id="rId3"/>
              </a:rPr>
              <a:t>http://allforchildren.ru/pictures/showimg/school1/school0119jpg.htm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</a:t>
            </a:r>
            <a:r>
              <a:rPr lang="en-US" dirty="0" smtClean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womanadvice.ru/palchikovye-kukly</a:t>
            </a:r>
            <a:r>
              <a:rPr lang="ru-RU" dirty="0" smtClean="0"/>
              <a:t> шаблон три поросёнка и волк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http://www.podelki.lifemammy.ru/palchikovye-kukly-iz-bumagi</a:t>
            </a:r>
            <a:r>
              <a:rPr lang="en-US" dirty="0" smtClean="0">
                <a:hlinkClick r:id="rId5"/>
              </a:rPr>
              <a:t>/</a:t>
            </a:r>
            <a:r>
              <a:rPr lang="ru-RU" dirty="0" smtClean="0"/>
              <a:t> пальчиковая кукла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http://lenagold.narod.ru/fon/clipart/t/tkan/tkan40.png</a:t>
            </a:r>
            <a:r>
              <a:rPr lang="en-US" dirty="0" smtClean="0"/>
              <a:t> </a:t>
            </a:r>
            <a:r>
              <a:rPr lang="ru-RU" dirty="0" smtClean="0"/>
              <a:t>занавеси</a:t>
            </a:r>
            <a:endParaRPr lang="en-US" dirty="0" smtClean="0"/>
          </a:p>
          <a:p>
            <a:r>
              <a:rPr lang="en-US" dirty="0" smtClean="0">
                <a:hlinkClick r:id="rId7"/>
              </a:rPr>
              <a:t>http://allforchildren.ru/pictures/showimg/neznaika/neznaika18gif.htm</a:t>
            </a:r>
            <a:r>
              <a:rPr lang="ru-RU" dirty="0" smtClean="0"/>
              <a:t> Синеглазка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  <p:pic>
        <p:nvPicPr>
          <p:cNvPr id="5" name="Рисунок 4" descr="school011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9517603">
            <a:off x="7968219" y="748497"/>
            <a:ext cx="956191" cy="1070130"/>
          </a:xfrm>
          <a:prstGeom prst="rect">
            <a:avLst/>
          </a:prstGeom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95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Тема95</Template>
  <TotalTime>245</TotalTime>
  <Words>661</Words>
  <PresentationFormat>Экран (4:3)</PresentationFormat>
  <Paragraphs>47</Paragraphs>
  <Slides>15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Тема95</vt:lpstr>
      <vt:lpstr>Пальчиковая   кукла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Loner-XP</cp:lastModifiedBy>
  <cp:revision>26</cp:revision>
  <dcterms:modified xsi:type="dcterms:W3CDTF">2014-06-21T15:27:34Z</dcterms:modified>
</cp:coreProperties>
</file>