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0" r:id="rId3"/>
    <p:sldId id="271" r:id="rId4"/>
    <p:sldId id="266" r:id="rId5"/>
    <p:sldId id="268" r:id="rId6"/>
    <p:sldId id="267" r:id="rId7"/>
    <p:sldId id="269" r:id="rId8"/>
    <p:sldId id="273" r:id="rId9"/>
    <p:sldId id="274" r:id="rId10"/>
    <p:sldId id="275" r:id="rId11"/>
    <p:sldId id="277" r:id="rId12"/>
    <p:sldId id="276" r:id="rId13"/>
    <p:sldId id="278" r:id="rId14"/>
    <p:sldId id="279" r:id="rId15"/>
    <p:sldId id="280" r:id="rId16"/>
    <p:sldId id="281" r:id="rId17"/>
    <p:sldId id="283" r:id="rId18"/>
    <p:sldId id="282" r:id="rId19"/>
    <p:sldId id="257" r:id="rId20"/>
    <p:sldId id="25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D1D97-6236-44BD-B2A8-D561F6D21275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6A14B-50FD-461B-9308-DCCCF5047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E650C-14F6-48B2-9198-E50C5F32BB72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EF1-E9EE-4061-A3C6-9A846BDA2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43AE5-36A2-4D93-BD6B-3F2CE7058C3C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E1335-5F9A-409C-87BF-F0C4A9B3F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24709-07A1-4629-BF83-30BF5061DEF6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B4761-D2A0-46E2-87CD-38514DC8B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8644C-B78E-4398-BC51-7FE906458D44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918E-217E-470E-9F02-FA5C192E6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3F52B-4404-4EA1-BD54-7F32A33FB4ED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05A8-EC0B-43AF-8781-74D615A7E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45597-254D-49F3-A675-7F09C2ABDDEA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6F2F5-CCC9-4C34-AF70-9D4B1AD55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AD220-8F64-4183-A05B-5B74A75D147E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0BF8A-1810-4E8E-84EB-3487B4C52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2EBE-9B0F-4250-A78B-FC3112AD7EC5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453E4-B8A1-4EA9-AC98-211DAE637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4980A-DB38-41C0-98D2-3E65744173E2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95AE6-6396-4ED0-9C1D-2C6B75708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3070A-4BEB-4096-8D01-D55DDB630EAE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545F6-293A-4600-A055-5E9D51CE7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6B03B3-7EDE-4634-B2B3-3B2E53902651}" type="datetimeFigureOut">
              <a:rPr lang="ru-RU"/>
              <a:pPr>
                <a:defRPr/>
              </a:pPr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FA7254-58A4-4874-820D-519C1C484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ildportal.ru/rastenia/602_rastenia_0.html" TargetMode="External"/><Relationship Id="rId13" Type="http://schemas.openxmlformats.org/officeDocument/2006/relationships/hyperlink" Target="http://im7-tub-ru.yandex.net/i?id=29984456-53-72&amp;n=21" TargetMode="External"/><Relationship Id="rId18" Type="http://schemas.openxmlformats.org/officeDocument/2006/relationships/hyperlink" Target="http://im7-tub-ru.yandex.net/i?id=421960935-30-72&amp;n=21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im2-tub-ru.yandex.net/i?id=580806026-25-72&amp;n=21" TargetMode="External"/><Relationship Id="rId12" Type="http://schemas.openxmlformats.org/officeDocument/2006/relationships/hyperlink" Target="http://im3-tub-ru.yandex.net/i?id=234213995-71-72&amp;n=21" TargetMode="External"/><Relationship Id="rId17" Type="http://schemas.openxmlformats.org/officeDocument/2006/relationships/hyperlink" Target="http://im5-tub-ru.yandex.net/i?id=8333207-62-72&amp;n=21" TargetMode="External"/><Relationship Id="rId2" Type="http://schemas.openxmlformats.org/officeDocument/2006/relationships/image" Target="../media/image26.png"/><Relationship Id="rId16" Type="http://schemas.openxmlformats.org/officeDocument/2006/relationships/hyperlink" Target="http://im4-tub-ru.yandex.net/i?id=237745585-01-72&amp;n=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tvet.mail.ru/question/55198047" TargetMode="External"/><Relationship Id="rId11" Type="http://schemas.openxmlformats.org/officeDocument/2006/relationships/hyperlink" Target="http://im3-tub-ru.yandex.net/i?id=351474343-04-72&amp;n=21" TargetMode="External"/><Relationship Id="rId5" Type="http://schemas.openxmlformats.org/officeDocument/2006/relationships/hyperlink" Target="http://www.podmoskovje.com/pechenochnica-blagorodnaya-aprelskij-pervocvet/" TargetMode="External"/><Relationship Id="rId15" Type="http://schemas.openxmlformats.org/officeDocument/2006/relationships/hyperlink" Target="http://im0-tub-ru.yandex.net/i?id=85863153-50-72&amp;n=21" TargetMode="External"/><Relationship Id="rId10" Type="http://schemas.openxmlformats.org/officeDocument/2006/relationships/hyperlink" Target="http://im8-tub-ru.yandex.net/i?id=51343038-42-72&amp;n=21" TargetMode="External"/><Relationship Id="rId4" Type="http://schemas.openxmlformats.org/officeDocument/2006/relationships/hyperlink" Target="http://www.myshared.ru/slide/145527/" TargetMode="External"/><Relationship Id="rId9" Type="http://schemas.openxmlformats.org/officeDocument/2006/relationships/hyperlink" Target="http://www.greenrussia.ru/sedob_rastenia.php?url=chistia" TargetMode="External"/><Relationship Id="rId14" Type="http://schemas.openxmlformats.org/officeDocument/2006/relationships/hyperlink" Target="http://im8-tub-ru.yandex.net/i?id=582272709-55-72&amp;n=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апель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784" y="0"/>
            <a:ext cx="9572692" cy="6858000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1857375" y="5643563"/>
            <a:ext cx="5572125" cy="9144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3315" name="Picture 2" descr="D:\МурашОлька\перспектива\окр мир\весеннее пробуждение растений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Заголовок 4"/>
          <p:cNvSpPr>
            <a:spLocks noGrp="1"/>
          </p:cNvSpPr>
          <p:nvPr>
            <p:ph type="ctrTitle"/>
          </p:nvPr>
        </p:nvSpPr>
        <p:spPr>
          <a:xfrm>
            <a:off x="642938" y="642938"/>
            <a:ext cx="7772400" cy="1470025"/>
          </a:xfrm>
        </p:spPr>
        <p:txBody>
          <a:bodyPr/>
          <a:lstStyle/>
          <a:p>
            <a:r>
              <a:rPr lang="ru-RU" sz="5400" b="1" smtClean="0">
                <a:solidFill>
                  <a:srgbClr val="C00000"/>
                </a:solidFill>
              </a:rPr>
              <a:t>Весеннее пробуждение растений</a:t>
            </a:r>
            <a:endParaRPr lang="ru-RU" sz="5400" smtClean="0">
              <a:solidFill>
                <a:srgbClr val="C0000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57250" y="271462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«Окружающий мир»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2 класс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УМК «Перспектива»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4429125" y="5286375"/>
            <a:ext cx="44291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i="1">
                <a:solidFill>
                  <a:srgbClr val="002060"/>
                </a:solidFill>
                <a:latin typeface="Calibri" pitchFamily="34" charset="0"/>
              </a:rPr>
              <a:t>Презентация учителя начальных классов </a:t>
            </a: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i="1">
                <a:solidFill>
                  <a:srgbClr val="002060"/>
                </a:solidFill>
                <a:latin typeface="Calibri" pitchFamily="34" charset="0"/>
              </a:rPr>
              <a:t>МАОУ Гимназия 4</a:t>
            </a: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i="1">
                <a:solidFill>
                  <a:srgbClr val="002060"/>
                </a:solidFill>
                <a:latin typeface="Calibri" pitchFamily="34" charset="0"/>
              </a:rPr>
              <a:t>Великий Новгород</a:t>
            </a: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i="1">
                <a:solidFill>
                  <a:srgbClr val="002060"/>
                </a:solidFill>
                <a:latin typeface="Calibri" pitchFamily="34" charset="0"/>
              </a:rPr>
              <a:t>Мурашовой О.А.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апель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784" y="0"/>
            <a:ext cx="9572692" cy="6858000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1857375" y="5643563"/>
            <a:ext cx="5572125" cy="9144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4339" name="Picture 2" descr="D:\МурашОлька\перспектива\окр мир\весеннее пробуждение растений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2268538" y="1773238"/>
            <a:ext cx="4456112" cy="92233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C00000"/>
                </a:solidFill>
                <a:latin typeface="Arial Black" pitchFamily="34" charset="0"/>
              </a:rPr>
              <a:t>РАСТЕНИЯ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3850" y="4292600"/>
            <a:ext cx="2928938" cy="70802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  <a:latin typeface="Arial Black" pitchFamily="34" charset="0"/>
              </a:rPr>
              <a:t>ТРАВЫ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435600" y="4221163"/>
            <a:ext cx="2922588" cy="70802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  <a:latin typeface="Arial Black" pitchFamily="34" charset="0"/>
              </a:rPr>
              <a:t>ДЕРЕВЬЯ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55875" y="5805488"/>
            <a:ext cx="4102100" cy="70802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  <a:latin typeface="Arial Black" pitchFamily="34" charset="0"/>
              </a:rPr>
              <a:t>КУСТАРНИКИ</a:t>
            </a:r>
          </a:p>
        </p:txBody>
      </p:sp>
      <p:sp>
        <p:nvSpPr>
          <p:cNvPr id="14" name="Стрелка вниз 13"/>
          <p:cNvSpPr/>
          <p:nvPr/>
        </p:nvSpPr>
        <p:spPr>
          <a:xfrm rot="1921561">
            <a:off x="1830388" y="2924175"/>
            <a:ext cx="412750" cy="1455738"/>
          </a:xfrm>
          <a:prstGeom prst="downArrow">
            <a:avLst>
              <a:gd name="adj1" fmla="val 50000"/>
              <a:gd name="adj2" fmla="val 6965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356100" y="2852738"/>
            <a:ext cx="412750" cy="2903537"/>
          </a:xfrm>
          <a:prstGeom prst="downArrow">
            <a:avLst>
              <a:gd name="adj1" fmla="val 50000"/>
              <a:gd name="adj2" fmla="val 6965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9616670">
            <a:off x="6519863" y="2919413"/>
            <a:ext cx="412750" cy="1457325"/>
          </a:xfrm>
          <a:prstGeom prst="downArrow">
            <a:avLst>
              <a:gd name="adj1" fmla="val 50000"/>
              <a:gd name="adj2" fmla="val 6965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47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6521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Двойная волна 17"/>
          <p:cNvSpPr/>
          <p:nvPr/>
        </p:nvSpPr>
        <p:spPr>
          <a:xfrm>
            <a:off x="1258888" y="0"/>
            <a:ext cx="6769100" cy="1295400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9" name="TextBox 18"/>
          <p:cNvSpPr txBox="1">
            <a:spLocks noChangeArrowheads="1"/>
          </p:cNvSpPr>
          <p:nvPr/>
        </p:nvSpPr>
        <p:spPr bwMode="auto">
          <a:xfrm>
            <a:off x="1187450" y="260350"/>
            <a:ext cx="6473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Comic Sans MS" pitchFamily="66" charset="0"/>
              </a:rPr>
              <a:t>На какие группы можно разделить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Comic Sans MS" pitchFamily="66" charset="0"/>
              </a:rPr>
              <a:t> все растения?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апель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784" y="0"/>
            <a:ext cx="9572692" cy="6858000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1857375" y="5643563"/>
            <a:ext cx="5572125" cy="9144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5363" name="Picture 2" descr="D:\МурашОлька\перспектива\окр мир\весеннее пробуждение растений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971550" y="2349500"/>
            <a:ext cx="7342188" cy="1446213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C00000"/>
                </a:solidFill>
                <a:latin typeface="Arial Black" pitchFamily="34" charset="0"/>
              </a:rPr>
              <a:t>РАННЕЦВЕТУЩИЕ</a:t>
            </a:r>
          </a:p>
          <a:p>
            <a:pPr algn="ctr"/>
            <a:r>
              <a:rPr lang="ru-RU" sz="4400" b="1">
                <a:solidFill>
                  <a:srgbClr val="C00000"/>
                </a:solidFill>
                <a:latin typeface="Arial Black" pitchFamily="34" charset="0"/>
              </a:rPr>
              <a:t>РАСТЕНИЯ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113" y="4652963"/>
            <a:ext cx="7100887" cy="132397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это растения, цветущие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ранней весной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5366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Двойная волна 11"/>
          <p:cNvSpPr/>
          <p:nvPr/>
        </p:nvSpPr>
        <p:spPr>
          <a:xfrm>
            <a:off x="1331913" y="188913"/>
            <a:ext cx="6769100" cy="1295400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8" name="TextBox 13"/>
          <p:cNvSpPr txBox="1">
            <a:spLocks noChangeArrowheads="1"/>
          </p:cNvSpPr>
          <p:nvPr/>
        </p:nvSpPr>
        <p:spPr bwMode="auto">
          <a:xfrm>
            <a:off x="1403350" y="333375"/>
            <a:ext cx="6169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Comic Sans MS" pitchFamily="66" charset="0"/>
              </a:rPr>
              <a:t>Как вы думаете, какие растения </a:t>
            </a:r>
          </a:p>
          <a:p>
            <a:pPr algn="ctr"/>
            <a:r>
              <a:rPr lang="ru-RU" sz="2800" b="1">
                <a:solidFill>
                  <a:srgbClr val="C00000"/>
                </a:solidFill>
                <a:latin typeface="Comic Sans MS" pitchFamily="66" charset="0"/>
              </a:rPr>
              <a:t>называются раннецветущими</a:t>
            </a:r>
            <a:r>
              <a:rPr lang="ru-RU" sz="2400" b="1">
                <a:solidFill>
                  <a:srgbClr val="C00000"/>
                </a:solidFill>
                <a:latin typeface="Comic Sans MS" pitchFamily="66" charset="0"/>
              </a:rPr>
              <a:t>?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971550" y="188913"/>
            <a:ext cx="7342188" cy="193833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  <a:latin typeface="Arial Black" pitchFamily="34" charset="0"/>
              </a:rPr>
              <a:t>РАННЕЦВЕТУЩИЕ</a:t>
            </a:r>
          </a:p>
          <a:p>
            <a:pPr algn="ctr"/>
            <a:r>
              <a:rPr lang="ru-RU" sz="4000" b="1">
                <a:solidFill>
                  <a:srgbClr val="C00000"/>
                </a:solidFill>
                <a:latin typeface="Arial Black" pitchFamily="34" charset="0"/>
              </a:rPr>
              <a:t>ТРАВЯНИСТЫЕ РАСТЕНИЯ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113" y="3860800"/>
            <a:ext cx="7342187" cy="230822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00B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А я цветочек желтенький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С зеленым стебельком.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Раскроюсь утром ранним,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Закроюсь вечерком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Двойная волна 6"/>
          <p:cNvSpPr/>
          <p:nvPr/>
        </p:nvSpPr>
        <p:spPr>
          <a:xfrm>
            <a:off x="1763713" y="2420938"/>
            <a:ext cx="4176712" cy="1223962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Отгадайте загадку: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6389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276475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  <a:latin typeface="Arial Black" pitchFamily="34" charset="0"/>
              </a:rPr>
              <a:t>Мать-и-мачеха</a:t>
            </a:r>
          </a:p>
        </p:txBody>
      </p:sp>
      <p:pic>
        <p:nvPicPr>
          <p:cNvPr id="4099" name="Picture 3" descr="D:\МурашОлька\перспектива\окр мир\весеннее пробуждение растений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1714500"/>
            <a:ext cx="2928938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D:\МурашОлька\перспектива\окр мир\весеннее пробуждение растений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4214813"/>
            <a:ext cx="33543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4313" y="2071688"/>
            <a:ext cx="4745037" cy="37861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На проталинке первый цветок.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Как же он беззащитен и мал!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Резкий ветер его трепал,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Пригибал стебелёк к земле,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Леденил в предрассветной мгле,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Но отважный цветок устоял!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Опущусь перед ним на колени,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Прикоснусь к лепесткам рукой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Сколько мудрости и терпения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В этой капельке золотой!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98" name="Picture 2" descr="D:\МурашОлька\перспектива\окр мир\весеннее пробуждение растений\1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5143500" y="2214563"/>
            <a:ext cx="3849688" cy="3071812"/>
          </a:xfrm>
          <a:ln w="76200">
            <a:solidFill>
              <a:srgbClr val="92D050"/>
            </a:solidFill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928813" y="500063"/>
            <a:ext cx="5929312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ХОХЛАТКА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8" y="2071688"/>
            <a:ext cx="3959225" cy="30464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      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Лиловые хохлатки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Весною расцвели,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И за нектаром сладким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К цветам летят шмели.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В кувшинчики резные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Налит душистый сок,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А листья кружевные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Колышет ветерок.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122" name="Picture 2" descr="D:\МурашОлька\перспектива\окр мир\весеннее пробуждение растений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1063" y="2071688"/>
            <a:ext cx="4000500" cy="3000375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5123" name="Picture 3" descr="D:\МурашОлька\перспектива\окр мир\весеннее пробуждение растений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714500"/>
            <a:ext cx="3200400" cy="4467225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1857375" y="357188"/>
            <a:ext cx="5786438" cy="785812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ВЕТРЕНИЦА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5" y="1428750"/>
            <a:ext cx="5000625" cy="4894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Стоит подуть даже слабому ветру,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 как закачаются на тоненьких стебельках белые цветки.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 Поэтому растение назвали ветреницей.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Ох и хитрая эта ветреница. Стоит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небу</a:t>
            </a:r>
            <a:r>
              <a:rPr lang="ru-RU" sz="2400" b="1" dirty="0">
                <a:latin typeface="+mn-lt"/>
              </a:rPr>
              <a:t> нахмуриться и собраться дождём, как цветки – снежинки закрываются.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Но лишь солнце вновь приласкает землю своими лучами,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 цветы оживают, опять начинают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 кивать головками.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" name="Picture 3" descr="D:\МурашОлька\перспектива\окр мир\весеннее пробуждение растений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1357313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D:\МурашОлька\перспектива\окр мир\весеннее пробуждение растений\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4214813"/>
            <a:ext cx="3357563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D:\МурашОлька\перспектива\окр мир\весеннее пробуждение растений\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3" y="1428750"/>
            <a:ext cx="3611562" cy="5016500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928813" y="500063"/>
            <a:ext cx="5929312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МЕДУНИЦА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3" y="2071688"/>
            <a:ext cx="4940300" cy="30464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          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Лес ещё стоит раздетым,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Даль прозрачна, как стекло,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Сколько солнечного света!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Как просторно и светло!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Гнёзда вьют лесные птицы,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Заливаются, звенят.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Искры синей медуницы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             Под деревьями горят.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0484" name="Picture 2" descr="D:\МурашОлька\перспектива\окр мир\весеннее пробуждение растений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1571625"/>
            <a:ext cx="311943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 descr="D:\МурашОлька\перспектива\окр мир\весеннее пробуждение растений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4202113"/>
            <a:ext cx="3214688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928813" y="500063"/>
            <a:ext cx="5929312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ПЕЧЁНОЧНИЦА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3" y="1714500"/>
            <a:ext cx="4286250" cy="4894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Средневековые придворные поэты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воспевали милые и нежные цветки печеночницы;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лекари обращали внимание на трехлопастные листья,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по форме напоминающие печень и использовали их при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лечении заболеваний печени.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В наши дни печеночница тоже считается лекарственным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растением.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194" name="Picture 2" descr="D:\МурашОлька\перспектива\окр мир\весеннее пробуждение растений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4071938"/>
            <a:ext cx="347662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D:\МурашОлька\перспектива\окр мир\весеннее пробуждение растений\печеночниц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1571625"/>
            <a:ext cx="3495675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D:\МурашОлька\перспектива\окр мир\весеннее пробуждение растений\1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8" y="1714500"/>
            <a:ext cx="3429000" cy="4762500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928813" y="500063"/>
            <a:ext cx="5929312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ГУСИНЫЙ ЛУК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3" y="1785938"/>
            <a:ext cx="4857750" cy="48942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каждом цветке у него шесть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жёлтеньких лепестков. Цветки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собраны букетиком на невысоком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стебельке. А рядом со стебельком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поднимается из земли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один-единственный длинный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и узкий листок. Это и есть гусиный лук. </a:t>
            </a:r>
            <a:b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земле у гусиного лука небольшая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луковка, что остаётся зимовать.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За эту луковку и назвали гусиный лук луком.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218" name="Picture 2" descr="D:\МурашОлька\перспектива\окр мир\весеннее пробуждение растений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0838" y="1714500"/>
            <a:ext cx="32004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D:\МурашОлька\перспектива\окр мир\весеннее пробуждение растений\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4143375"/>
            <a:ext cx="3235325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D:\МурашОлька\перспектива\окр мир\весеннее пробуждение растений\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1857375"/>
            <a:ext cx="2813050" cy="4587875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500063" y="500063"/>
            <a:ext cx="8072437" cy="785812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+mn-lt"/>
                <a:ea typeface="+mj-ea"/>
                <a:cs typeface="+mj-cs"/>
              </a:rPr>
              <a:t>Почему гусиный лук назвали именно так?</a:t>
            </a:r>
            <a:endParaRPr lang="ru-RU" sz="3200" b="1" dirty="0">
              <a:solidFill>
                <a:srgbClr val="C0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50" y="1571625"/>
            <a:ext cx="5945188" cy="4894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Когда-то гусиного лука по лугам и лесным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полянам было очень много. И старые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люди рассказывают, что на эти луга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Поляны по весне всегда опускались стаи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диких гусей, чтобы передохнуть здесь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после трудной дороги и пощипать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всходы лука, который они очень любили...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Вот откуда и сложилось полное имя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этого цветка - гусиный лук. </a:t>
            </a:r>
            <a:b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И верно, стоит появиться первым цветкам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гусиного лука, как тут же появляются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небе стаи перелётных гусей, летящих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весной с юга на север, на свою родину.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3556" name="Picture 2" descr="D:\МурашОлька\перспектива\окр мир\весеннее пробуждение растений\гус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0650" y="1643063"/>
            <a:ext cx="25574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 descr="D:\МурашОлька\перспектива\окр мир\весеннее пробуждение растений\гуси2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50" y="3643313"/>
            <a:ext cx="2357438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928813" y="500063"/>
            <a:ext cx="5929312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ЧИСТЯК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913" y="1595438"/>
            <a:ext cx="5026025" cy="4892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Местные названия: салат заячий,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козья трава, салатник, пшенка, манник, небесный картофель и др.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Зелень и клубни чистяка издавна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использовали как лекарственное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средство. В свое время он многих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вылечил от цинги. Весенние разливы рек вымывали из почвы клубни и сносили в одно место, где их можно было собрать как картофель.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Эта «манна небесная» спасала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людей от голода и болезней.</a:t>
            </a:r>
          </a:p>
        </p:txBody>
      </p:sp>
      <p:pic>
        <p:nvPicPr>
          <p:cNvPr id="11266" name="Picture 2" descr="D:\МурашОлька\перспектива\окр мир\весеннее пробуждение растений\чистя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1643063"/>
            <a:ext cx="3090863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D:\МурашОлька\перспектива\окр мир\весеннее пробуждение растений\чистяк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4214813"/>
            <a:ext cx="325120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D:\МурашОлька\перспектива\окр мир\весеннее пробуждение растений\чистя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8" y="1928813"/>
            <a:ext cx="2678112" cy="4318000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D:\МурашОлька\перспектива\окр мир\весеннее пробуждение растений\чистяк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2492375"/>
            <a:ext cx="374491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2051050" y="5732463"/>
            <a:ext cx="5929313" cy="858837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ЧИСТЯК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" name="Picture 4" descr="D:\МурашОлька\перспектива\окр мир\весеннее пробуждение растений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08238" y="2276475"/>
            <a:ext cx="445611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684213" y="5516563"/>
            <a:ext cx="8229600" cy="114300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Мать-и-мачеха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3" descr="D:\МурашОлька\перспектива\окр мир\весеннее пробуждение растений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2492375"/>
            <a:ext cx="3889375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835150" y="5589588"/>
            <a:ext cx="5929313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МЕДУНИЦА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2" descr="D:\МурашОлька\перспектива\окр мир\весеннее пробуждение растений\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2492375"/>
            <a:ext cx="3744913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1619250" y="5445125"/>
            <a:ext cx="5929313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ГУСИНЫЙ ЛУК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5" descr="D:\МурашОлька\перспектива\окр мир\весеннее пробуждение растений\печеночниц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2349500"/>
            <a:ext cx="3960813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2124075" y="5373688"/>
            <a:ext cx="5929313" cy="857250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ПЕЧЁНОЧНИЦА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 descr="D:\МурашОлька\перспектива\окр мир\весеннее пробуждение растений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C:\Users\Даниил\Desktop\1001981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57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войная волна 8"/>
          <p:cNvSpPr/>
          <p:nvPr/>
        </p:nvSpPr>
        <p:spPr>
          <a:xfrm>
            <a:off x="1619250" y="404813"/>
            <a:ext cx="7345363" cy="1800225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Проверим ваши знания!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Что за растения появляются перед вами?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2" descr="D:\МурашОлька\перспектива\окр мир\весеннее пробуждение растений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2420938"/>
            <a:ext cx="4000500" cy="3000375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835150" y="5732463"/>
            <a:ext cx="5929313" cy="858837"/>
          </a:xfrm>
          <a:prstGeom prst="rect">
            <a:avLst/>
          </a:prstGeom>
          <a:solidFill>
            <a:schemeClr val="bg2"/>
          </a:solidFill>
          <a:ln w="127000" cmpd="thickThin">
            <a:solidFill>
              <a:srgbClr val="92D05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ХОХЛАТКА</a:t>
            </a:r>
            <a:endParaRPr lang="ru-RU" sz="4400" b="1" dirty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ruprom-image.s3.amazonaws.com/3801528_w640_h640_dly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3108" y="1928802"/>
            <a:ext cx="4572032" cy="4264849"/>
          </a:xfrm>
          <a:prstGeom prst="rect">
            <a:avLst/>
          </a:prstGeom>
          <a:noFill/>
        </p:spPr>
      </p:pic>
      <p:pic>
        <p:nvPicPr>
          <p:cNvPr id="4" name="Рисунок 3" descr="капель.png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784" y="0"/>
            <a:ext cx="957269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428604"/>
            <a:ext cx="842968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Спасибо за работу!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ruprom-image.s3.amazonaws.com/3801528_w640_h640_dly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3108" y="1928802"/>
            <a:ext cx="4572032" cy="4264849"/>
          </a:xfrm>
          <a:prstGeom prst="rect">
            <a:avLst/>
          </a:prstGeom>
          <a:noFill/>
        </p:spPr>
      </p:pic>
      <p:pic>
        <p:nvPicPr>
          <p:cNvPr id="4" name="Рисунок 3" descr="капель.png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74659" y="6350"/>
            <a:ext cx="957269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50" y="428625"/>
            <a:ext cx="8429625" cy="12001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6868" name="Прямоугольник 4"/>
          <p:cNvSpPr>
            <a:spLocks noChangeArrowheads="1"/>
          </p:cNvSpPr>
          <p:nvPr/>
        </p:nvSpPr>
        <p:spPr bwMode="auto">
          <a:xfrm>
            <a:off x="468313" y="2492375"/>
            <a:ext cx="3932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hlinkClick r:id="rId4"/>
              </a:rPr>
              <a:t>http://www.myshared.ru/slide/145527/</a:t>
            </a:r>
            <a:endParaRPr lang="ru-RU"/>
          </a:p>
          <a:p>
            <a:endParaRPr lang="ru-RU"/>
          </a:p>
        </p:txBody>
      </p:sp>
      <p:sp>
        <p:nvSpPr>
          <p:cNvPr id="36869" name="Прямоугольник 5"/>
          <p:cNvSpPr>
            <a:spLocks noChangeArrowheads="1"/>
          </p:cNvSpPr>
          <p:nvPr/>
        </p:nvSpPr>
        <p:spPr bwMode="auto">
          <a:xfrm>
            <a:off x="323850" y="908050"/>
            <a:ext cx="9001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5"/>
              </a:rPr>
              <a:t>http://www.podmoskovje.com/pechenochnica-blagorodnaya-aprelskij-pervocvet/</a:t>
            </a:r>
            <a:endParaRPr lang="ru-RU"/>
          </a:p>
          <a:p>
            <a:endParaRPr lang="ru-RU"/>
          </a:p>
        </p:txBody>
      </p:sp>
      <p:sp>
        <p:nvSpPr>
          <p:cNvPr id="36870" name="Прямоугольник 6"/>
          <p:cNvSpPr>
            <a:spLocks noChangeArrowheads="1"/>
          </p:cNvSpPr>
          <p:nvPr/>
        </p:nvSpPr>
        <p:spPr bwMode="auto">
          <a:xfrm>
            <a:off x="468313" y="2205038"/>
            <a:ext cx="5438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6"/>
              </a:rPr>
              <a:t>http://otvet.mail.ru/question/55198047</a:t>
            </a:r>
            <a:endParaRPr lang="ru-RU"/>
          </a:p>
          <a:p>
            <a:endParaRPr lang="ru-RU"/>
          </a:p>
        </p:txBody>
      </p:sp>
      <p:sp>
        <p:nvSpPr>
          <p:cNvPr id="36871" name="Прямоугольник 7"/>
          <p:cNvSpPr>
            <a:spLocks noChangeArrowheads="1"/>
          </p:cNvSpPr>
          <p:nvPr/>
        </p:nvSpPr>
        <p:spPr bwMode="auto">
          <a:xfrm>
            <a:off x="395288" y="1700213"/>
            <a:ext cx="7489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7"/>
              </a:rPr>
              <a:t>http://im2-tub-ru.yandex.net/i?id=580806026-25-72&amp;n=21</a:t>
            </a:r>
            <a:endParaRPr lang="ru-RU"/>
          </a:p>
          <a:p>
            <a:endParaRPr lang="ru-RU"/>
          </a:p>
        </p:txBody>
      </p:sp>
      <p:sp>
        <p:nvSpPr>
          <p:cNvPr id="36872" name="Прямоугольник 8"/>
          <p:cNvSpPr>
            <a:spLocks noChangeArrowheads="1"/>
          </p:cNvSpPr>
          <p:nvPr/>
        </p:nvSpPr>
        <p:spPr bwMode="auto">
          <a:xfrm>
            <a:off x="468313" y="2781300"/>
            <a:ext cx="69516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8"/>
              </a:rPr>
              <a:t>http://wildportal.ru/rastenia/602_rastenia_0.html</a:t>
            </a:r>
            <a:endParaRPr lang="ru-RU">
              <a:latin typeface="Calibri" pitchFamily="34" charset="0"/>
            </a:endParaRPr>
          </a:p>
        </p:txBody>
      </p:sp>
      <p:sp>
        <p:nvSpPr>
          <p:cNvPr id="36873" name="Прямоугольник 9"/>
          <p:cNvSpPr>
            <a:spLocks noChangeArrowheads="1"/>
          </p:cNvSpPr>
          <p:nvPr/>
        </p:nvSpPr>
        <p:spPr bwMode="auto">
          <a:xfrm>
            <a:off x="323850" y="1341438"/>
            <a:ext cx="79930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9"/>
              </a:rPr>
              <a:t>http://www.greenrussia.ru/sedob_rastenia.php?url=chistia</a:t>
            </a:r>
            <a:endParaRPr lang="ru-RU"/>
          </a:p>
          <a:p>
            <a:endParaRPr lang="ru-RU"/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36875" name="Прямоугольник 3"/>
          <p:cNvSpPr>
            <a:spLocks noChangeArrowheads="1"/>
          </p:cNvSpPr>
          <p:nvPr/>
        </p:nvSpPr>
        <p:spPr bwMode="auto">
          <a:xfrm>
            <a:off x="539750" y="3357563"/>
            <a:ext cx="7888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0"/>
              </a:rPr>
              <a:t>http://im8-tub-ru.yandex.net/i?id=51343038-42-72&amp;n=21</a:t>
            </a:r>
            <a:endParaRPr lang="ru-RU"/>
          </a:p>
          <a:p>
            <a:endParaRPr lang="ru-RU"/>
          </a:p>
        </p:txBody>
      </p:sp>
      <p:sp>
        <p:nvSpPr>
          <p:cNvPr id="36876" name="Прямоугольник 4"/>
          <p:cNvSpPr>
            <a:spLocks noChangeArrowheads="1"/>
          </p:cNvSpPr>
          <p:nvPr/>
        </p:nvSpPr>
        <p:spPr bwMode="auto">
          <a:xfrm>
            <a:off x="468313" y="3933825"/>
            <a:ext cx="7559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1"/>
              </a:rPr>
              <a:t>http://im3-tub-ru.yandex.net/i?id=351474343-04-72&amp;n=21</a:t>
            </a:r>
            <a:endParaRPr lang="ru-RU"/>
          </a:p>
          <a:p>
            <a:endParaRPr lang="ru-RU"/>
          </a:p>
        </p:txBody>
      </p:sp>
      <p:sp>
        <p:nvSpPr>
          <p:cNvPr id="36877" name="Прямоугольник 5"/>
          <p:cNvSpPr>
            <a:spLocks noChangeArrowheads="1"/>
          </p:cNvSpPr>
          <p:nvPr/>
        </p:nvSpPr>
        <p:spPr bwMode="auto">
          <a:xfrm>
            <a:off x="468313" y="4581525"/>
            <a:ext cx="741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2"/>
              </a:rPr>
              <a:t>http://im3-tub-ru.yandex.net/i?id=234213995-71-72&amp;n=21</a:t>
            </a:r>
            <a:endParaRPr lang="ru-RU"/>
          </a:p>
          <a:p>
            <a:endParaRPr lang="ru-RU"/>
          </a:p>
        </p:txBody>
      </p:sp>
      <p:sp>
        <p:nvSpPr>
          <p:cNvPr id="36878" name="Прямоугольник 7"/>
          <p:cNvSpPr>
            <a:spLocks noChangeArrowheads="1"/>
          </p:cNvSpPr>
          <p:nvPr/>
        </p:nvSpPr>
        <p:spPr bwMode="auto">
          <a:xfrm>
            <a:off x="468313" y="5013325"/>
            <a:ext cx="6696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3"/>
              </a:rPr>
              <a:t>http://im7-tub-ru.yandex.net/i?id=29984456-53-72&amp;n=21</a:t>
            </a:r>
            <a:endParaRPr lang="ru-RU"/>
          </a:p>
          <a:p>
            <a:endParaRPr lang="ru-RU"/>
          </a:p>
        </p:txBody>
      </p:sp>
      <p:sp>
        <p:nvSpPr>
          <p:cNvPr id="36879" name="Прямоугольник 6"/>
          <p:cNvSpPr>
            <a:spLocks noChangeArrowheads="1"/>
          </p:cNvSpPr>
          <p:nvPr/>
        </p:nvSpPr>
        <p:spPr bwMode="auto">
          <a:xfrm>
            <a:off x="468313" y="5373688"/>
            <a:ext cx="612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4"/>
              </a:rPr>
              <a:t>http://im8-tub-ru.yandex.net/i?id=582272709-55-72&amp;n=21</a:t>
            </a:r>
            <a:endParaRPr lang="ru-RU"/>
          </a:p>
          <a:p>
            <a:endParaRPr lang="ru-RU"/>
          </a:p>
        </p:txBody>
      </p:sp>
      <p:sp>
        <p:nvSpPr>
          <p:cNvPr id="36880" name="Прямоугольник 14"/>
          <p:cNvSpPr>
            <a:spLocks noChangeArrowheads="1"/>
          </p:cNvSpPr>
          <p:nvPr/>
        </p:nvSpPr>
        <p:spPr bwMode="auto">
          <a:xfrm>
            <a:off x="395288" y="5805488"/>
            <a:ext cx="6624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5"/>
              </a:rPr>
              <a:t>http://im0-tub-ru.yandex.net/i?id=85863153-50-72&amp;n=21</a:t>
            </a:r>
            <a:endParaRPr lang="ru-RU"/>
          </a:p>
          <a:p>
            <a:endParaRPr lang="ru-RU"/>
          </a:p>
        </p:txBody>
      </p:sp>
      <p:sp>
        <p:nvSpPr>
          <p:cNvPr id="36881" name="Прямоугольник 13"/>
          <p:cNvSpPr>
            <a:spLocks noChangeArrowheads="1"/>
          </p:cNvSpPr>
          <p:nvPr/>
        </p:nvSpPr>
        <p:spPr bwMode="auto">
          <a:xfrm>
            <a:off x="395288" y="6216650"/>
            <a:ext cx="6264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6"/>
              </a:rPr>
              <a:t>http://im4-tub-ru.yandex.net/i?id=237745585-01-72&amp;n=21</a:t>
            </a:r>
            <a:endParaRPr lang="ru-RU"/>
          </a:p>
          <a:p>
            <a:endParaRPr lang="ru-RU"/>
          </a:p>
        </p:txBody>
      </p:sp>
      <p:sp>
        <p:nvSpPr>
          <p:cNvPr id="36882" name="Прямоугольник 12"/>
          <p:cNvSpPr>
            <a:spLocks noChangeArrowheads="1"/>
          </p:cNvSpPr>
          <p:nvPr/>
        </p:nvSpPr>
        <p:spPr bwMode="auto">
          <a:xfrm>
            <a:off x="468313" y="4292600"/>
            <a:ext cx="5975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7"/>
              </a:rPr>
              <a:t>http://im5-tub-ru.yandex.net/i?id=8333207-62-72&amp;n=21</a:t>
            </a:r>
            <a:endParaRPr lang="ru-RU"/>
          </a:p>
          <a:p>
            <a:endParaRPr lang="ru-RU"/>
          </a:p>
        </p:txBody>
      </p:sp>
      <p:sp>
        <p:nvSpPr>
          <p:cNvPr id="36883" name="Прямоугольник 11"/>
          <p:cNvSpPr>
            <a:spLocks noChangeArrowheads="1"/>
          </p:cNvSpPr>
          <p:nvPr/>
        </p:nvSpPr>
        <p:spPr bwMode="auto">
          <a:xfrm>
            <a:off x="539750" y="3068638"/>
            <a:ext cx="6480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hlinkClick r:id="rId18"/>
              </a:rPr>
              <a:t>http://im7-tub-ru.yandex.net/i?id=421960935-30-72&amp;n=21</a:t>
            </a:r>
            <a:endParaRPr lang="ru-RU"/>
          </a:p>
          <a:p>
            <a:endParaRPr lang="ru-RU"/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900113" y="188913"/>
            <a:ext cx="62245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008000"/>
                </a:solidFill>
              </a:rPr>
              <a:t>Использованные ресурсы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526</Words>
  <Application>Microsoft Office PowerPoint</Application>
  <PresentationFormat>Экран (4:3)</PresentationFormat>
  <Paragraphs>137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Arial</vt:lpstr>
      <vt:lpstr>Wingdings 2</vt:lpstr>
      <vt:lpstr>Arial Black</vt:lpstr>
      <vt:lpstr>Comic Sans MS</vt:lpstr>
      <vt:lpstr>Monotype Corsiva</vt:lpstr>
      <vt:lpstr>Тема Office</vt:lpstr>
      <vt:lpstr>Весеннее пробуждение растений</vt:lpstr>
      <vt:lpstr>Слайд 2</vt:lpstr>
      <vt:lpstr>Слайд 3</vt:lpstr>
      <vt:lpstr>Слайд 4</vt:lpstr>
      <vt:lpstr>Мать-и-мачеха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LS</cp:lastModifiedBy>
  <cp:revision>39</cp:revision>
  <dcterms:modified xsi:type="dcterms:W3CDTF">2013-04-11T12:01:08Z</dcterms:modified>
</cp:coreProperties>
</file>