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29.xml" ContentType="application/vnd.openxmlformats-officedocument.presentationml.tags+xml"/>
  <Override PartName="/ppt/tags/tag38.xml" ContentType="application/vnd.openxmlformats-officedocument.presentationml.tags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tags/tag16.xml" ContentType="application/vnd.openxmlformats-officedocument.presentationml.tags+xml"/>
  <Override PartName="/ppt/tags/tag18.xml" ContentType="application/vnd.openxmlformats-officedocument.presentationml.tags+xml"/>
  <Override PartName="/ppt/tags/tag27.xml" ContentType="application/vnd.openxmlformats-officedocument.presentationml.tags+xml"/>
  <Override PartName="/ppt/tags/tag36.xml" ContentType="application/vnd.openxmlformats-officedocument.presentationml.tags+xml"/>
  <Override PartName="/ppt/commentAuthors.xml" ContentType="application/vnd.openxmlformats-officedocument.presentationml.commentAuthor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tags/tag37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tags/tag35.xml" ContentType="application/vnd.openxmlformats-officedocument.presentationml.tags+xml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tags/tag33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6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8" r:id="rId33"/>
    <p:sldId id="287" r:id="rId34"/>
    <p:sldId id="294" r:id="rId35"/>
    <p:sldId id="289" r:id="rId36"/>
    <p:sldId id="290" r:id="rId37"/>
    <p:sldId id="291" r:id="rId38"/>
    <p:sldId id="292" r:id="rId39"/>
    <p:sldId id="293" r:id="rId40"/>
    <p:sldId id="295" r:id="rId4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" initials="A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800000"/>
    <a:srgbClr val="000000"/>
    <a:srgbClr val="DADE4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468" autoAdjust="0"/>
    <p:restoredTop sz="94660"/>
  </p:normalViewPr>
  <p:slideViewPr>
    <p:cSldViewPr>
      <p:cViewPr varScale="1">
        <p:scale>
          <a:sx n="102" d="100"/>
          <a:sy n="102" d="100"/>
        </p:scale>
        <p:origin x="-12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390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5CD575-07B7-4401-9299-4416C0F4053E}" type="datetimeFigureOut">
              <a:rPr lang="ru-RU" smtClean="0"/>
              <a:pPr/>
              <a:t>22.09.2013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94197E-9E97-4F29-A434-06A09FB9A5F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D5E2D-E9F4-4D78-B895-CA0FC158AF37}" type="datetime1">
              <a:rPr lang="ru-RU" smtClean="0"/>
              <a:pPr/>
              <a:t>22.09.2013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7ED7-B66E-4C6F-B288-794F79FD1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2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8C547-EB7F-4A51-BC61-FE47BCF7676D}" type="datetime1">
              <a:rPr lang="ru-RU" smtClean="0"/>
              <a:pPr/>
              <a:t>22.09.2013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7ED7-B66E-4C6F-B288-794F79FD1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2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624A2-4244-4382-82A0-07377646E81E}" type="datetime1">
              <a:rPr lang="ru-RU" smtClean="0"/>
              <a:pPr/>
              <a:t>22.09.2013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7ED7-B66E-4C6F-B288-794F79FD1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2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F895A-8A1F-419C-B4A3-72FB2757379C}" type="datetime1">
              <a:rPr lang="ru-RU" smtClean="0"/>
              <a:pPr/>
              <a:t>22.09.2013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7ED7-B66E-4C6F-B288-794F79FD1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2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A3D96-62A6-49CE-94A0-FAB0119ABB9D}" type="datetime1">
              <a:rPr lang="ru-RU" smtClean="0"/>
              <a:pPr/>
              <a:t>22.09.2013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7ED7-B66E-4C6F-B288-794F79FD1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2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42423-FA51-4C66-9984-600723CA601D}" type="datetime1">
              <a:rPr lang="ru-RU" smtClean="0"/>
              <a:pPr/>
              <a:t>22.09.2013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7ED7-B66E-4C6F-B288-794F79FD1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2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91F08-79E0-4735-8F26-3BA24C603655}" type="datetime1">
              <a:rPr lang="ru-RU" smtClean="0"/>
              <a:pPr/>
              <a:t>22.09.2013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7ED7-B66E-4C6F-B288-794F79FD1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2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173BC-4BDC-4230-A904-F57DF27CC3B9}" type="datetime1">
              <a:rPr lang="ru-RU" smtClean="0"/>
              <a:pPr/>
              <a:t>22.09.2013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7ED7-B66E-4C6F-B288-794F79FD1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2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8DEB6-24AE-495C-88FD-1B5F6DC8763E}" type="datetime1">
              <a:rPr lang="ru-RU" smtClean="0"/>
              <a:pPr/>
              <a:t>22.09.2013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3E37ED7-B66E-4C6F-B288-794F79FD10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heel spokes="2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FCD27-3813-4D99-93C5-CAA09EC515D2}" type="datetime1">
              <a:rPr lang="ru-RU" smtClean="0"/>
              <a:pPr/>
              <a:t>22.09.2013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7ED7-B66E-4C6F-B288-794F79FD1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2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466DF-3FD4-4F1A-BDEF-C12FCDF5211D}" type="datetime1">
              <a:rPr lang="ru-RU" smtClean="0"/>
              <a:pPr/>
              <a:t>22.09.2013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7ED7-B66E-4C6F-B288-794F79FD1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2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8A59357-4895-40BF-B575-F93E88E536EC}" type="datetime1">
              <a:rPr lang="ru-RU" smtClean="0"/>
              <a:pPr/>
              <a:t>22.09.2013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3E37ED7-B66E-4C6F-B288-794F79FD10B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wheel spokes="2"/>
  </p:transition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&#1048;&#1056;&#1048;&#1053;&#1040;\&#1084;&#1072;&#1090;&#1077;&#1088;&#1080;&#1072;&#1083;&#1099;%20&#1082;%20&#1091;&#1088;&#1086;&#1082;&#1072;&#1084;\&#1095;&#1090;&#1077;&#1085;&#1080;&#1077;\&#1055;&#1091;&#1096;&#1082;&#1080;&#1085;\skazka_zolotaia_ribka\Skazka_o_ryibake_i_ryibke-LoFi.mp3%20&#1083;&#1077;&#1086;&#1085;&#1072;&#1088;&#1076;%20&#1093;&#1080;&#1088;&#1091;&#1075;.mp3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hyperlink" Target="http://skazki-chudu.ru/news/disneevskaja_ehkranizacija_skazki_belosnezhka_i_sem_gnomov_schitaetsja_samym_kassovym_multfilmom_v_mire_chitat_dalshe/2010-07-04-20" TargetMode="External"/><Relationship Id="rId13" Type="http://schemas.openxmlformats.org/officeDocument/2006/relationships/hyperlink" Target="http://ski.spb.ru/conf/index.php?showtopic=29563" TargetMode="External"/><Relationship Id="rId18" Type="http://schemas.openxmlformats.org/officeDocument/2006/relationships/hyperlink" Target="http://litera-puschkin.narod.ru/p10aa1.html" TargetMode="External"/><Relationship Id="rId3" Type="http://schemas.openxmlformats.org/officeDocument/2006/relationships/hyperlink" Target="http://skaz-pushkina.ru/rr_1.html" TargetMode="External"/><Relationship Id="rId7" Type="http://schemas.openxmlformats.org/officeDocument/2006/relationships/hyperlink" Target="http://wipedanino.ucoz.de/blog/izobrazhenie/2013-05-21-9" TargetMode="External"/><Relationship Id="rId12" Type="http://schemas.openxmlformats.org/officeDocument/2006/relationships/hyperlink" Target="http://www.yshow.net/show-ipad-buy-all-%D0%A1%D0%BA%D0%B0%D0%B7%D0%BA%D0%B0+%D0%BE+%D1%80%D1%8B%D0%B1%D0%B0%D0%BA%D0%B5+%D0%B8+%D1%80%D1%8B%D0%B1%D0%BA%D0%B5-0-411256113.html" TargetMode="External"/><Relationship Id="rId17" Type="http://schemas.openxmlformats.org/officeDocument/2006/relationships/hyperlink" Target="http://www.proshkolu.ru/user/rymina72/file/2930822/" TargetMode="External"/><Relationship Id="rId2" Type="http://schemas.openxmlformats.org/officeDocument/2006/relationships/image" Target="../media/image38.jpeg"/><Relationship Id="rId16" Type="http://schemas.openxmlformats.org/officeDocument/2006/relationships/hyperlink" Target="http://detskiy-market.ru/index.php?route=product/category&amp;path=162_165" TargetMode="External"/><Relationship Id="rId20" Type="http://schemas.openxmlformats.org/officeDocument/2006/relationships/hyperlink" Target="http://audioskazki.net/archives/92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razymama.ru/fotoalbom.php?a=2&amp;id_foto=46683&amp;page=2&amp;id_club=65" TargetMode="External"/><Relationship Id="rId11" Type="http://schemas.openxmlformats.org/officeDocument/2006/relationships/hyperlink" Target="http://mamaschool.ru/skazki-dlya-detej/skazka-o-rybake-i-rybke-chitat" TargetMode="External"/><Relationship Id="rId5" Type="http://schemas.openxmlformats.org/officeDocument/2006/relationships/hyperlink" Target="http://www.liveinternet.ru/users/mari_tais/rubric/926079/page2.html" TargetMode="External"/><Relationship Id="rId15" Type="http://schemas.openxmlformats.org/officeDocument/2006/relationships/hyperlink" Target="http://www.old-land.ru/node_print.php?nid=967" TargetMode="External"/><Relationship Id="rId10" Type="http://schemas.openxmlformats.org/officeDocument/2006/relationships/hyperlink" Target="http://kino-ru.ru/vb/cartoon/page/32/" TargetMode="External"/><Relationship Id="rId19" Type="http://schemas.openxmlformats.org/officeDocument/2006/relationships/hyperlink" Target="http://sovetskiemultfilmy.com/skazka-o-rybake-i-rybke" TargetMode="External"/><Relationship Id="rId4" Type="http://schemas.openxmlformats.org/officeDocument/2006/relationships/hyperlink" Target="http://www.afisha.ru/movie/photo/192767/223105/" TargetMode="External"/><Relationship Id="rId9" Type="http://schemas.openxmlformats.org/officeDocument/2006/relationships/hyperlink" Target="http://ctv.ucoz.net/blog/skazka_o_rybake_i_rybke_skazka_pushkina_napisana_14_oktjabrja_1833/2013-05-23-11" TargetMode="External"/><Relationship Id="rId14" Type="http://schemas.openxmlformats.org/officeDocument/2006/relationships/hyperlink" Target="http://torrentpoisk.com/torrent/films/multfilmy/15072-1950-1984DVDRip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dd35dcbae4c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1032291"/>
            <a:ext cx="2921010" cy="3539717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142852"/>
            <a:ext cx="5429288" cy="92869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UTON International Symbols" pitchFamily="2" charset="0"/>
                <a:ea typeface="BOUTON International Symbols" pitchFamily="2" charset="0"/>
                <a:cs typeface="BOUTON International Symbols" pitchFamily="2" charset="0"/>
              </a:rPr>
              <a:t>А.С.Пушкин</a:t>
            </a:r>
            <a:endParaRPr lang="ru-RU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UTON International Symbols" pitchFamily="2" charset="0"/>
              <a:ea typeface="BOUTON International Symbols" pitchFamily="2" charset="0"/>
              <a:cs typeface="BOUTON International Symbols" pitchFamily="2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282" y="4429132"/>
            <a:ext cx="8715436" cy="928694"/>
          </a:xfrm>
        </p:spPr>
        <p:txBody>
          <a:bodyPr>
            <a:noAutofit/>
          </a:bodyPr>
          <a:lstStyle/>
          <a:p>
            <a:pPr algn="l"/>
            <a:r>
              <a:rPr lang="ru-RU" sz="5400" b="1" spc="600" dirty="0" smtClean="0">
                <a:solidFill>
                  <a:schemeClr val="accent1">
                    <a:lumMod val="75000"/>
                  </a:schemeClr>
                </a:solidFill>
                <a:latin typeface="Monotype Corsiva" pitchFamily="66" charset="0"/>
              </a:rPr>
              <a:t>«Сказка </a:t>
            </a:r>
            <a:r>
              <a:rPr lang="ru-RU" sz="5400" b="1" dirty="0" smtClean="0">
                <a:solidFill>
                  <a:schemeClr val="accent1">
                    <a:lumMod val="75000"/>
                  </a:schemeClr>
                </a:solidFill>
                <a:latin typeface="Monotype Corsiva" pitchFamily="66" charset="0"/>
              </a:rPr>
              <a:t>о рыбаке и рыбке»</a:t>
            </a:r>
            <a:endParaRPr lang="ru-RU" sz="5400" b="1" dirty="0">
              <a:solidFill>
                <a:schemeClr val="accent1">
                  <a:lumMod val="75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5" name="Рисунок 4" descr="24098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793176">
            <a:off x="5214942" y="669673"/>
            <a:ext cx="2736852" cy="3545145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7ED7-B66E-4C6F-B288-794F79FD10B8}" type="slidenum">
              <a:rPr lang="ru-RU" smtClean="0"/>
              <a:pPr/>
              <a:t>1</a:t>
            </a:fld>
            <a:endParaRPr lang="ru-RU"/>
          </a:p>
        </p:txBody>
      </p:sp>
      <p:pic>
        <p:nvPicPr>
          <p:cNvPr id="7" name="Skazka_o_ryibake_i_ryibke-LoFi.mp3 леонард хируг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428596" y="6143644"/>
            <a:ext cx="304800" cy="304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71802" y="5689603"/>
            <a:ext cx="5786478" cy="113877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002060"/>
                </a:solidFill>
              </a:rPr>
              <a:t>Автор презентации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Коровина </a:t>
            </a:r>
            <a:r>
              <a:rPr lang="ru-RU" sz="2000" b="1" dirty="0" smtClean="0">
                <a:solidFill>
                  <a:srgbClr val="002060"/>
                </a:solidFill>
              </a:rPr>
              <a:t>Ирина Николаевна 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</a:rPr>
              <a:t>учитель начальных классов </a:t>
            </a:r>
            <a:r>
              <a:rPr lang="ru-RU" sz="1600" dirty="0" smtClean="0">
                <a:solidFill>
                  <a:srgbClr val="002060"/>
                </a:solidFill>
              </a:rPr>
              <a:t>МБОУ «СОШ </a:t>
            </a:r>
            <a:r>
              <a:rPr lang="ru-RU" sz="1600" dirty="0" smtClean="0">
                <a:solidFill>
                  <a:srgbClr val="002060"/>
                </a:solidFill>
              </a:rPr>
              <a:t>№</a:t>
            </a:r>
            <a:r>
              <a:rPr lang="ru-RU" sz="1600" dirty="0" smtClean="0">
                <a:solidFill>
                  <a:srgbClr val="002060"/>
                </a:solidFill>
              </a:rPr>
              <a:t>9» </a:t>
            </a:r>
            <a:endParaRPr lang="ru-RU" sz="1600" dirty="0" smtClean="0">
              <a:solidFill>
                <a:srgbClr val="002060"/>
              </a:solidFill>
            </a:endParaRPr>
          </a:p>
          <a:p>
            <a:pPr algn="ctr"/>
            <a:r>
              <a:rPr lang="ru-RU" sz="1600" dirty="0" smtClean="0">
                <a:solidFill>
                  <a:srgbClr val="002060"/>
                </a:solidFill>
              </a:rPr>
              <a:t>г.Сафоново Смоленской области</a:t>
            </a:r>
            <a:endParaRPr lang="ru-RU" sz="1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Tm="6250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40" showWhenStopped="0">
                <p:cTn id="1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10_ss852414.jpg"/>
          <p:cNvPicPr>
            <a:picLocks noChangeAspect="1"/>
          </p:cNvPicPr>
          <p:nvPr/>
        </p:nvPicPr>
        <p:blipFill>
          <a:blip r:embed="rId3"/>
          <a:srcRect l="1700" t="1829" r="1573" b="5843"/>
          <a:stretch>
            <a:fillRect/>
          </a:stretch>
        </p:blipFill>
        <p:spPr>
          <a:xfrm>
            <a:off x="2214546" y="3214686"/>
            <a:ext cx="4714908" cy="32861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1214414" y="785794"/>
            <a:ext cx="6786610" cy="230832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Жил старик со своею старухой</a:t>
            </a:r>
          </a:p>
          <a:p>
            <a:r>
              <a:rPr lang="ru-RU" sz="3600" dirty="0" smtClean="0"/>
              <a:t>У самого синего моря;</a:t>
            </a:r>
          </a:p>
          <a:p>
            <a:r>
              <a:rPr lang="ru-RU" sz="3600" dirty="0" smtClean="0"/>
              <a:t>Жили они в ветхой землянке</a:t>
            </a:r>
          </a:p>
          <a:p>
            <a:r>
              <a:rPr lang="ru-RU" sz="3600" dirty="0" smtClean="0"/>
              <a:t>Ровно тридцать лет и три года.</a:t>
            </a:r>
            <a:endParaRPr lang="ru-RU" sz="36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7ED7-B66E-4C6F-B288-794F79FD10B8}" type="slidenum">
              <a:rPr lang="ru-RU" smtClean="0"/>
              <a:pPr/>
              <a:t>2</a:t>
            </a:fld>
            <a:endParaRPr lang="ru-RU"/>
          </a:p>
        </p:txBody>
      </p:sp>
    </p:spTree>
    <p:custDataLst>
      <p:tags r:id="rId1"/>
    </p:custDataLst>
  </p:cSld>
  <p:clrMapOvr>
    <a:masterClrMapping/>
  </p:clrMapOvr>
  <p:transition advTm="13656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post-23578-1267213340.jpg"/>
          <p:cNvPicPr>
            <a:picLocks noChangeAspect="1"/>
          </p:cNvPicPr>
          <p:nvPr/>
        </p:nvPicPr>
        <p:blipFill>
          <a:blip r:embed="rId3"/>
          <a:srcRect b="2313"/>
          <a:stretch>
            <a:fillRect/>
          </a:stretch>
        </p:blipFill>
        <p:spPr>
          <a:xfrm>
            <a:off x="1785918" y="2428868"/>
            <a:ext cx="5705136" cy="42862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1428728" y="928670"/>
            <a:ext cx="6357982" cy="120032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Старик ловил неводом рыбу,</a:t>
            </a:r>
          </a:p>
          <a:p>
            <a:r>
              <a:rPr lang="ru-RU" sz="3600" dirty="0" smtClean="0"/>
              <a:t>Старуха пряла свою пряжу.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7ED7-B66E-4C6F-B288-794F79FD10B8}" type="slidenum">
              <a:rPr lang="ru-RU" smtClean="0"/>
              <a:pPr/>
              <a:t>3</a:t>
            </a:fld>
            <a:endParaRPr lang="ru-RU"/>
          </a:p>
        </p:txBody>
      </p:sp>
    </p:spTree>
    <p:custDataLst>
      <p:tags r:id="rId1"/>
    </p:custDataLst>
  </p:cSld>
  <p:clrMapOvr>
    <a:masterClrMapping/>
  </p:clrMapOvr>
  <p:transition advTm="4781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bg2">
                <a:tint val="80000"/>
                <a:satMod val="400000"/>
              </a:schemeClr>
            </a:gs>
            <a:gs pos="25000">
              <a:schemeClr val="bg2">
                <a:tint val="83000"/>
                <a:satMod val="320000"/>
              </a:schemeClr>
            </a:gs>
            <a:gs pos="25000">
              <a:schemeClr val="bg2">
                <a:tint val="83000"/>
                <a:satMod val="32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928802"/>
            <a:ext cx="5643570" cy="310854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Раз он в море закинул невод,-</a:t>
            </a:r>
          </a:p>
          <a:p>
            <a:r>
              <a:rPr lang="ru-RU" sz="2800" dirty="0" smtClean="0"/>
              <a:t>Пришёл невод с одною тиной.</a:t>
            </a:r>
          </a:p>
          <a:p>
            <a:r>
              <a:rPr lang="ru-RU" sz="2800" dirty="0" smtClean="0"/>
              <a:t>Он в другой раз закинул невод,-</a:t>
            </a:r>
          </a:p>
          <a:p>
            <a:r>
              <a:rPr lang="ru-RU" sz="2800" dirty="0" smtClean="0"/>
              <a:t>Пришёл невод с травою морскою.</a:t>
            </a:r>
          </a:p>
          <a:p>
            <a:r>
              <a:rPr lang="ru-RU" sz="2800" dirty="0" smtClean="0"/>
              <a:t>В третий раз закинул он невод,-</a:t>
            </a:r>
          </a:p>
          <a:p>
            <a:r>
              <a:rPr lang="ru-RU" sz="2800" dirty="0" smtClean="0"/>
              <a:t>Пришёл невод с одною рыбкой,</a:t>
            </a:r>
          </a:p>
          <a:p>
            <a:r>
              <a:rPr lang="ru-RU" sz="2800" dirty="0" smtClean="0"/>
              <a:t>С непростою рыбкой, - золотою.</a:t>
            </a:r>
          </a:p>
        </p:txBody>
      </p:sp>
      <p:pic>
        <p:nvPicPr>
          <p:cNvPr id="4" name="Содержимое 3" descr="ribka1243601200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572132" y="1285861"/>
            <a:ext cx="3571900" cy="47880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7ED7-B66E-4C6F-B288-794F79FD10B8}" type="slidenum">
              <a:rPr lang="ru-RU" smtClean="0"/>
              <a:pPr/>
              <a:t>4</a:t>
            </a:fld>
            <a:endParaRPr lang="ru-RU"/>
          </a:p>
        </p:txBody>
      </p:sp>
    </p:spTree>
    <p:custDataLst>
      <p:tags r:id="rId1"/>
    </p:custDataLst>
  </p:cSld>
  <p:clrMapOvr>
    <a:masterClrMapping/>
  </p:clrMapOvr>
  <p:transition advTm="23140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605bea54076998341d163936b963ab21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33543" y="2714620"/>
            <a:ext cx="5524539" cy="41434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1500166" y="428604"/>
            <a:ext cx="6000792" cy="224676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Как взмолится золотая рыбка!</a:t>
            </a:r>
          </a:p>
          <a:p>
            <a:r>
              <a:rPr lang="ru-RU" sz="2800" dirty="0" smtClean="0"/>
              <a:t>Голосом молвит человечьим:</a:t>
            </a:r>
          </a:p>
          <a:p>
            <a:r>
              <a:rPr lang="ru-RU" sz="2800" dirty="0" smtClean="0"/>
              <a:t>«Отпусти  ты, старче, меня в море!</a:t>
            </a:r>
          </a:p>
          <a:p>
            <a:r>
              <a:rPr lang="ru-RU" sz="2800" dirty="0" smtClean="0"/>
              <a:t>Дорогой за себя дам откуп:</a:t>
            </a:r>
          </a:p>
          <a:p>
            <a:r>
              <a:rPr lang="ru-RU" sz="2800" dirty="0" smtClean="0"/>
              <a:t>Откуплюсь чем только пожелаешь».</a:t>
            </a:r>
            <a:endParaRPr lang="ru-RU" sz="28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7ED7-B66E-4C6F-B288-794F79FD10B8}" type="slidenum">
              <a:rPr lang="ru-RU" smtClean="0"/>
              <a:pPr/>
              <a:t>5</a:t>
            </a:fld>
            <a:endParaRPr lang="ru-RU"/>
          </a:p>
        </p:txBody>
      </p:sp>
    </p:spTree>
    <p:custDataLst>
      <p:tags r:id="rId1"/>
    </p:custDataLst>
  </p:cSld>
  <p:clrMapOvr>
    <a:masterClrMapping/>
  </p:clrMapOvr>
  <p:transition advTm="13218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32" y="-24"/>
            <a:ext cx="4857784" cy="483209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Удивился старик, испугался:</a:t>
            </a:r>
          </a:p>
          <a:p>
            <a:r>
              <a:rPr lang="ru-RU" sz="2800" dirty="0" smtClean="0"/>
              <a:t>Он рыбачил тридцать лет </a:t>
            </a:r>
          </a:p>
          <a:p>
            <a:r>
              <a:rPr lang="ru-RU" sz="2800" dirty="0" smtClean="0"/>
              <a:t>                            и три года</a:t>
            </a:r>
          </a:p>
          <a:p>
            <a:r>
              <a:rPr lang="ru-RU" sz="2800" dirty="0" smtClean="0"/>
              <a:t>И не слыхивал, </a:t>
            </a:r>
          </a:p>
          <a:p>
            <a:r>
              <a:rPr lang="ru-RU" sz="2800" dirty="0" smtClean="0"/>
              <a:t>            чтоб рыба говорила.</a:t>
            </a:r>
          </a:p>
          <a:p>
            <a:r>
              <a:rPr lang="ru-RU" sz="2800" dirty="0" smtClean="0"/>
              <a:t>Отпустил он рыбку золотую </a:t>
            </a:r>
          </a:p>
          <a:p>
            <a:r>
              <a:rPr lang="ru-RU" sz="2800" dirty="0" smtClean="0"/>
              <a:t>И сказал ей ласковое слово:</a:t>
            </a:r>
          </a:p>
          <a:p>
            <a:r>
              <a:rPr lang="ru-RU" sz="2800" dirty="0" smtClean="0"/>
              <a:t>Бог с тобою, золотая рыбка!</a:t>
            </a:r>
          </a:p>
          <a:p>
            <a:r>
              <a:rPr lang="ru-RU" sz="2800" dirty="0" smtClean="0"/>
              <a:t>Твоего мне откупа не надо;</a:t>
            </a:r>
          </a:p>
          <a:p>
            <a:r>
              <a:rPr lang="ru-RU" sz="2800" dirty="0" smtClean="0"/>
              <a:t>Ступай себе в синее море,</a:t>
            </a:r>
          </a:p>
          <a:p>
            <a:r>
              <a:rPr lang="ru-RU" sz="2800" dirty="0" smtClean="0"/>
              <a:t>Гуляй там себе на просторе».</a:t>
            </a:r>
          </a:p>
        </p:txBody>
      </p:sp>
      <p:pic>
        <p:nvPicPr>
          <p:cNvPr id="4" name="Содержимое 3" descr="StarikiMore.jpg"/>
          <p:cNvPicPr>
            <a:picLocks noGrp="1" noChangeAspect="1"/>
          </p:cNvPicPr>
          <p:nvPr>
            <p:ph idx="1"/>
          </p:nvPr>
        </p:nvPicPr>
        <p:blipFill>
          <a:blip r:embed="rId3"/>
          <a:srcRect t="1483"/>
          <a:stretch>
            <a:fillRect/>
          </a:stretch>
        </p:blipFill>
        <p:spPr>
          <a:xfrm>
            <a:off x="4714876" y="3214686"/>
            <a:ext cx="4356960" cy="32682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7ED7-B66E-4C6F-B288-794F79FD10B8}" type="slidenum">
              <a:rPr lang="ru-RU" smtClean="0"/>
              <a:pPr/>
              <a:t>6</a:t>
            </a:fld>
            <a:endParaRPr lang="ru-RU"/>
          </a:p>
        </p:txBody>
      </p:sp>
    </p:spTree>
    <p:custDataLst>
      <p:tags r:id="rId1"/>
    </p:custDataLst>
  </p:cSld>
  <p:clrMapOvr>
    <a:masterClrMapping/>
  </p:clrMapOvr>
  <p:transition advTm="23780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500174"/>
            <a:ext cx="5643570" cy="483209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Воротился старик ко старухе,</a:t>
            </a:r>
          </a:p>
          <a:p>
            <a:r>
              <a:rPr lang="ru-RU" sz="2800" dirty="0" smtClean="0"/>
              <a:t>Рассказал ей великое чудо:</a:t>
            </a:r>
          </a:p>
          <a:p>
            <a:r>
              <a:rPr lang="ru-RU" sz="2800" dirty="0" smtClean="0"/>
              <a:t>«Я сегодня поймал было рыбку,</a:t>
            </a:r>
          </a:p>
          <a:p>
            <a:r>
              <a:rPr lang="ru-RU" sz="2800" dirty="0" smtClean="0"/>
              <a:t>Золотую рыбку, не простую;</a:t>
            </a:r>
          </a:p>
          <a:p>
            <a:r>
              <a:rPr lang="ru-RU" sz="2800" dirty="0" smtClean="0"/>
              <a:t>По-нашему говорила рыбка,</a:t>
            </a:r>
          </a:p>
          <a:p>
            <a:r>
              <a:rPr lang="ru-RU" sz="2800" dirty="0" smtClean="0"/>
              <a:t>Домой в море синее просилась,</a:t>
            </a:r>
          </a:p>
          <a:p>
            <a:r>
              <a:rPr lang="ru-RU" sz="2800" dirty="0" smtClean="0"/>
              <a:t>Дорогою ценой откупалась:</a:t>
            </a:r>
          </a:p>
          <a:p>
            <a:r>
              <a:rPr lang="ru-RU" sz="2800" dirty="0" smtClean="0"/>
              <a:t>Откупалась чем только пожелаю.</a:t>
            </a:r>
          </a:p>
          <a:p>
            <a:r>
              <a:rPr lang="ru-RU" sz="2800" dirty="0" smtClean="0"/>
              <a:t>Не посмел я взять с неё выкуп;</a:t>
            </a:r>
          </a:p>
          <a:p>
            <a:r>
              <a:rPr lang="ru-RU" sz="2800" dirty="0" smtClean="0"/>
              <a:t>Так пустил её в синее море».</a:t>
            </a:r>
          </a:p>
          <a:p>
            <a:endParaRPr lang="ru-RU" sz="2800" dirty="0"/>
          </a:p>
        </p:txBody>
      </p:sp>
      <p:pic>
        <p:nvPicPr>
          <p:cNvPr id="4" name="Содержимое 3" descr="p10_ss852414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357818" y="28654"/>
            <a:ext cx="3715927" cy="48291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7ED7-B66E-4C6F-B288-794F79FD10B8}" type="slidenum">
              <a:rPr lang="ru-RU" smtClean="0"/>
              <a:pPr/>
              <a:t>7</a:t>
            </a:fld>
            <a:endParaRPr lang="ru-RU"/>
          </a:p>
        </p:txBody>
      </p:sp>
    </p:spTree>
    <p:custDataLst>
      <p:tags r:id="rId1"/>
    </p:custDataLst>
  </p:cSld>
  <p:clrMapOvr>
    <a:masterClrMapping/>
  </p:clrMapOvr>
  <p:transition advTm="25234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3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71736" y="3357562"/>
            <a:ext cx="3571900" cy="33575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1571604" y="428604"/>
            <a:ext cx="6643702" cy="255454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Старика старуха забранила:</a:t>
            </a:r>
          </a:p>
          <a:p>
            <a:r>
              <a:rPr lang="ru-RU" sz="3200" dirty="0" smtClean="0"/>
              <a:t>«Дурачина ты, простофиля!</a:t>
            </a:r>
          </a:p>
          <a:p>
            <a:r>
              <a:rPr lang="ru-RU" sz="3200" dirty="0" smtClean="0"/>
              <a:t>Не умел ты взять выкупа с рыбки!</a:t>
            </a:r>
          </a:p>
          <a:p>
            <a:r>
              <a:rPr lang="ru-RU" sz="3200" dirty="0" smtClean="0"/>
              <a:t>Хоть бы взял ты с неё корыто,</a:t>
            </a:r>
          </a:p>
          <a:p>
            <a:r>
              <a:rPr lang="ru-RU" sz="3200" dirty="0" smtClean="0"/>
              <a:t>Наше-то совсем раскололось».</a:t>
            </a:r>
            <a:endParaRPr lang="ru-RU" sz="32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7ED7-B66E-4C6F-B288-794F79FD10B8}" type="slidenum">
              <a:rPr lang="ru-RU" smtClean="0"/>
              <a:pPr/>
              <a:t>8</a:t>
            </a:fld>
            <a:endParaRPr lang="ru-RU"/>
          </a:p>
        </p:txBody>
      </p:sp>
    </p:spTree>
    <p:custDataLst>
      <p:tags r:id="rId1"/>
    </p:custDataLst>
  </p:cSld>
  <p:clrMapOvr>
    <a:masterClrMapping/>
  </p:clrMapOvr>
  <p:transition advTm="17250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film_3005_04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33678" y="1571612"/>
            <a:ext cx="6895907" cy="51579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1643042" y="115179"/>
            <a:ext cx="5786478" cy="138499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Вот пошёл он к синему морю;</a:t>
            </a:r>
          </a:p>
          <a:p>
            <a:r>
              <a:rPr lang="ru-RU" sz="2800" dirty="0" smtClean="0"/>
              <a:t>Видит, - море слегка разыгралось.</a:t>
            </a:r>
          </a:p>
          <a:p>
            <a:r>
              <a:rPr lang="ru-RU" sz="2800" dirty="0" smtClean="0"/>
              <a:t>Стал он кликать золотую рыбку,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7ED7-B66E-4C6F-B288-794F79FD10B8}" type="slidenum">
              <a:rPr lang="ru-RU" smtClean="0"/>
              <a:pPr/>
              <a:t>9</a:t>
            </a:fld>
            <a:endParaRPr lang="ru-RU"/>
          </a:p>
        </p:txBody>
      </p:sp>
    </p:spTree>
    <p:custDataLst>
      <p:tags r:id="rId1"/>
    </p:custDataLst>
  </p:cSld>
  <p:clrMapOvr>
    <a:masterClrMapping/>
  </p:clrMapOvr>
  <p:transition advTm="8609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57356" y="71414"/>
            <a:ext cx="5786446" cy="1000132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>
              <a:buNone/>
            </a:pPr>
            <a:r>
              <a:rPr lang="ru-RU" dirty="0" smtClean="0"/>
              <a:t>Приплыла к нему рыбка и спросила:</a:t>
            </a:r>
          </a:p>
          <a:p>
            <a:pPr>
              <a:buNone/>
            </a:pPr>
            <a:r>
              <a:rPr lang="ru-RU" dirty="0" smtClean="0"/>
              <a:t>«Чего тебе надобно, старче?»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Содержимое 3" descr="184959.jpg"/>
          <p:cNvPicPr>
            <a:picLocks noChangeAspect="1"/>
          </p:cNvPicPr>
          <p:nvPr/>
        </p:nvPicPr>
        <p:blipFill>
          <a:blip r:embed="rId3"/>
          <a:srcRect l="36379"/>
          <a:stretch>
            <a:fillRect/>
          </a:stretch>
        </p:blipFill>
        <p:spPr>
          <a:xfrm>
            <a:off x="2285984" y="1188657"/>
            <a:ext cx="4714908" cy="55651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7ED7-B66E-4C6F-B288-794F79FD10B8}" type="slidenum">
              <a:rPr lang="ru-RU" smtClean="0"/>
              <a:pPr/>
              <a:t>10</a:t>
            </a:fld>
            <a:endParaRPr lang="ru-RU"/>
          </a:p>
        </p:txBody>
      </p:sp>
    </p:spTree>
    <p:custDataLst>
      <p:tags r:id="rId1"/>
    </p:custDataLst>
  </p:cSld>
  <p:clrMapOvr>
    <a:masterClrMapping/>
  </p:clrMapOvr>
  <p:transition advTm="4656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14348" y="867234"/>
            <a:ext cx="6026936" cy="5665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3143208" y="357166"/>
            <a:ext cx="5500758" cy="267765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Ей с поклоном старик отвечает:</a:t>
            </a:r>
          </a:p>
          <a:p>
            <a:r>
              <a:rPr lang="ru-RU" sz="2800" dirty="0" smtClean="0"/>
              <a:t>«Смилуйся, государыня рыбка,</a:t>
            </a:r>
          </a:p>
          <a:p>
            <a:r>
              <a:rPr lang="ru-RU" sz="2800" dirty="0" smtClean="0"/>
              <a:t>Разбранила меня моя старуха,</a:t>
            </a:r>
          </a:p>
          <a:p>
            <a:r>
              <a:rPr lang="ru-RU" sz="2800" dirty="0" smtClean="0"/>
              <a:t>Не даёт старику мне покою:</a:t>
            </a:r>
          </a:p>
          <a:p>
            <a:r>
              <a:rPr lang="ru-RU" sz="2800" dirty="0" smtClean="0"/>
              <a:t>Надобно ей новое корыто;</a:t>
            </a:r>
          </a:p>
          <a:p>
            <a:r>
              <a:rPr lang="ru-RU" sz="2800" dirty="0" smtClean="0"/>
              <a:t>Наше-то совсем раскололось».</a:t>
            </a:r>
            <a:endParaRPr lang="ru-RU" sz="28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7ED7-B66E-4C6F-B288-794F79FD10B8}" type="slidenum">
              <a:rPr lang="ru-RU" smtClean="0"/>
              <a:pPr/>
              <a:t>11</a:t>
            </a:fld>
            <a:endParaRPr lang="ru-RU"/>
          </a:p>
        </p:txBody>
      </p:sp>
    </p:spTree>
    <p:custDataLst>
      <p:tags r:id="rId1"/>
    </p:custDataLst>
  </p:cSld>
  <p:clrMapOvr>
    <a:masterClrMapping/>
  </p:clrMapOvr>
  <p:transition advTm="15046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84959.jpg"/>
          <p:cNvPicPr>
            <a:picLocks noChangeAspect="1"/>
          </p:cNvPicPr>
          <p:nvPr/>
        </p:nvPicPr>
        <p:blipFill>
          <a:blip r:embed="rId3"/>
          <a:srcRect l="36379"/>
          <a:stretch>
            <a:fillRect/>
          </a:stretch>
        </p:blipFill>
        <p:spPr>
          <a:xfrm>
            <a:off x="2643174" y="1993218"/>
            <a:ext cx="4000528" cy="47219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/>
          <p:cNvSpPr txBox="1"/>
          <p:nvPr/>
        </p:nvSpPr>
        <p:spPr>
          <a:xfrm>
            <a:off x="1571604" y="285728"/>
            <a:ext cx="6572296" cy="156966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Отвечает золотая рыбка:</a:t>
            </a:r>
          </a:p>
          <a:p>
            <a:r>
              <a:rPr lang="ru-RU" sz="3200" dirty="0" smtClean="0"/>
              <a:t>«Не печалься, ступай себе с богом,</a:t>
            </a:r>
            <a:br>
              <a:rPr lang="ru-RU" sz="3200" dirty="0" smtClean="0"/>
            </a:br>
            <a:r>
              <a:rPr lang="ru-RU" sz="3200" dirty="0" smtClean="0"/>
              <a:t>Будет вам новое корыто».</a:t>
            </a:r>
            <a:endParaRPr lang="ru-RU" sz="32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7ED7-B66E-4C6F-B288-794F79FD10B8}" type="slidenum">
              <a:rPr lang="ru-RU" smtClean="0"/>
              <a:pPr/>
              <a:t>12</a:t>
            </a:fld>
            <a:endParaRPr lang="ru-RU"/>
          </a:p>
        </p:txBody>
      </p:sp>
    </p:spTree>
    <p:custDataLst>
      <p:tags r:id="rId1"/>
    </p:custDataLst>
  </p:cSld>
  <p:clrMapOvr>
    <a:masterClrMapping/>
  </p:clrMapOvr>
  <p:transition advTm="8125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84959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4282" y="2500306"/>
            <a:ext cx="5363689" cy="40111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3286116" y="214290"/>
            <a:ext cx="5643602" cy="353943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Воротился старик ко старухе:</a:t>
            </a:r>
          </a:p>
          <a:p>
            <a:r>
              <a:rPr lang="ru-RU" sz="2800" dirty="0" smtClean="0"/>
              <a:t>У старухи новое корыто.</a:t>
            </a:r>
          </a:p>
          <a:p>
            <a:r>
              <a:rPr lang="ru-RU" sz="2800" dirty="0" smtClean="0"/>
              <a:t>Ещё пуще старуха бранится:</a:t>
            </a:r>
          </a:p>
          <a:p>
            <a:r>
              <a:rPr lang="ru-RU" sz="2800" dirty="0" smtClean="0"/>
              <a:t>«Дурачина ты, простофиля!</a:t>
            </a:r>
          </a:p>
          <a:p>
            <a:r>
              <a:rPr lang="ru-RU" sz="2800" dirty="0" smtClean="0"/>
              <a:t>Выпросил, дурачина, корыто!</a:t>
            </a:r>
          </a:p>
          <a:p>
            <a:r>
              <a:rPr lang="ru-RU" sz="2800" dirty="0" smtClean="0"/>
              <a:t>В корыте много ль корысти?</a:t>
            </a:r>
          </a:p>
          <a:p>
            <a:r>
              <a:rPr lang="ru-RU" sz="2800" dirty="0" smtClean="0"/>
              <a:t>Воротись, дурачина, ты к рыбке;</a:t>
            </a:r>
          </a:p>
          <a:p>
            <a:r>
              <a:rPr lang="ru-RU" sz="2800" dirty="0" smtClean="0"/>
              <a:t>Поклонись ей, выпроси уж избу».</a:t>
            </a:r>
            <a:endParaRPr lang="ru-RU" sz="28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7ED7-B66E-4C6F-B288-794F79FD10B8}" type="slidenum">
              <a:rPr lang="ru-RU" smtClean="0"/>
              <a:pPr/>
              <a:t>13</a:t>
            </a:fld>
            <a:endParaRPr lang="ru-RU"/>
          </a:p>
        </p:txBody>
      </p:sp>
    </p:spTree>
    <p:custDataLst>
      <p:tags r:id="rId1"/>
    </p:custDataLst>
  </p:cSld>
  <p:clrMapOvr>
    <a:masterClrMapping/>
  </p:clrMapOvr>
  <p:transition advTm="25031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rr05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45708" y="2397149"/>
            <a:ext cx="5852583" cy="43894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1571604" y="110661"/>
            <a:ext cx="6000792" cy="224676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Вот пошёл он к синему морю,</a:t>
            </a:r>
          </a:p>
          <a:p>
            <a:r>
              <a:rPr lang="ru-RU" sz="2800" dirty="0" smtClean="0"/>
              <a:t>(</a:t>
            </a:r>
            <a:r>
              <a:rPr lang="ru-RU" sz="2800" dirty="0" err="1" smtClean="0"/>
              <a:t>Помутилося</a:t>
            </a:r>
            <a:r>
              <a:rPr lang="ru-RU" sz="2800" dirty="0" smtClean="0"/>
              <a:t> синее море.)</a:t>
            </a:r>
          </a:p>
          <a:p>
            <a:r>
              <a:rPr lang="ru-RU" sz="2800" dirty="0" smtClean="0"/>
              <a:t>Стал он кликать золотую рыбку,</a:t>
            </a:r>
          </a:p>
          <a:p>
            <a:r>
              <a:rPr lang="ru-RU" sz="2800" dirty="0" smtClean="0"/>
              <a:t>Приплыла к нему рыбка, спросила:</a:t>
            </a:r>
          </a:p>
          <a:p>
            <a:r>
              <a:rPr lang="ru-RU" sz="2800" dirty="0" smtClean="0"/>
              <a:t>«Чего тебе надобно, старче?»</a:t>
            </a:r>
            <a:endParaRPr lang="ru-RU" sz="28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7ED7-B66E-4C6F-B288-794F79FD10B8}" type="slidenum">
              <a:rPr lang="ru-RU" smtClean="0"/>
              <a:pPr/>
              <a:t>14</a:t>
            </a:fld>
            <a:endParaRPr lang="ru-RU"/>
          </a:p>
        </p:txBody>
      </p:sp>
    </p:spTree>
    <p:custDataLst>
      <p:tags r:id="rId1"/>
    </p:custDataLst>
  </p:cSld>
  <p:clrMapOvr>
    <a:masterClrMapping/>
  </p:clrMapOvr>
  <p:transition advTm="13968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978390"/>
            <a:ext cx="6026936" cy="5665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TextBox 9"/>
          <p:cNvSpPr txBox="1"/>
          <p:nvPr/>
        </p:nvSpPr>
        <p:spPr>
          <a:xfrm>
            <a:off x="3357554" y="142852"/>
            <a:ext cx="5643602" cy="224676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Ей старик с поклоном отвечает:</a:t>
            </a:r>
          </a:p>
          <a:p>
            <a:r>
              <a:rPr lang="ru-RU" sz="2800" dirty="0" smtClean="0"/>
              <a:t>«Смилуйся, государыня  рыбка!</a:t>
            </a:r>
          </a:p>
          <a:p>
            <a:r>
              <a:rPr lang="ru-RU" sz="2800" dirty="0" smtClean="0"/>
              <a:t>Ещё пуще старуха бранится.</a:t>
            </a:r>
          </a:p>
          <a:p>
            <a:r>
              <a:rPr lang="ru-RU" sz="2800" dirty="0" smtClean="0"/>
              <a:t>Не даёт старику мне покою:</a:t>
            </a:r>
          </a:p>
          <a:p>
            <a:r>
              <a:rPr lang="ru-RU" sz="2800" dirty="0" smtClean="0"/>
              <a:t>Избу просит сварливая баба»,</a:t>
            </a:r>
            <a:endParaRPr lang="ru-RU" sz="28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7ED7-B66E-4C6F-B288-794F79FD10B8}" type="slidenum">
              <a:rPr lang="ru-RU" smtClean="0"/>
              <a:pPr/>
              <a:t>15</a:t>
            </a:fld>
            <a:endParaRPr lang="ru-RU"/>
          </a:p>
        </p:txBody>
      </p:sp>
    </p:spTree>
    <p:custDataLst>
      <p:tags r:id="rId1"/>
    </p:custDataLst>
  </p:cSld>
  <p:clrMapOvr>
    <a:masterClrMapping/>
  </p:clrMapOvr>
  <p:transition advTm="13828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rr0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24" y="71414"/>
            <a:ext cx="3823134" cy="50006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2214546" y="5000636"/>
            <a:ext cx="6715172" cy="156966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Отвечает золотая рыбка:</a:t>
            </a:r>
          </a:p>
          <a:p>
            <a:r>
              <a:rPr lang="ru-RU" sz="3200" dirty="0" smtClean="0"/>
              <a:t>«Не печалься, ступай себе с богом,</a:t>
            </a:r>
          </a:p>
          <a:p>
            <a:r>
              <a:rPr lang="ru-RU" sz="3200" dirty="0" smtClean="0"/>
              <a:t>Так и быть: изба вам уж будет».</a:t>
            </a:r>
            <a:endParaRPr lang="ru-RU" sz="32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7ED7-B66E-4C6F-B288-794F79FD10B8}" type="slidenum">
              <a:rPr lang="ru-RU" smtClean="0"/>
              <a:pPr/>
              <a:t>16</a:t>
            </a:fld>
            <a:endParaRPr lang="ru-RU"/>
          </a:p>
        </p:txBody>
      </p:sp>
    </p:spTree>
    <p:custDataLst>
      <p:tags r:id="rId1"/>
    </p:custDataLst>
  </p:cSld>
  <p:clrMapOvr>
    <a:masterClrMapping/>
  </p:clrMapOvr>
  <p:transition advTm="9750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rr06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74271" y="2341571"/>
            <a:ext cx="5926687" cy="44450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1785918" y="71414"/>
            <a:ext cx="5357850" cy="224676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Пошёл он ко своей землянке,</a:t>
            </a:r>
          </a:p>
          <a:p>
            <a:r>
              <a:rPr lang="ru-RU" sz="2800" dirty="0" smtClean="0"/>
              <a:t>А землянки нет уж и следа;</a:t>
            </a:r>
          </a:p>
          <a:p>
            <a:r>
              <a:rPr lang="ru-RU" sz="2800" dirty="0" smtClean="0"/>
              <a:t>Перед ним изба со светёлкой,</a:t>
            </a:r>
          </a:p>
          <a:p>
            <a:r>
              <a:rPr lang="ru-RU" sz="2800" dirty="0" smtClean="0"/>
              <a:t>С кирпичною белёною трубою,</a:t>
            </a:r>
          </a:p>
          <a:p>
            <a:r>
              <a:rPr lang="ru-RU" sz="2800" dirty="0" smtClean="0"/>
              <a:t>С дубовыми, тесовыми вороты.</a:t>
            </a:r>
            <a:endParaRPr lang="ru-RU" sz="28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7ED7-B66E-4C6F-B288-794F79FD10B8}" type="slidenum">
              <a:rPr lang="ru-RU" smtClean="0"/>
              <a:pPr/>
              <a:t>17</a:t>
            </a:fld>
            <a:endParaRPr lang="ru-RU"/>
          </a:p>
        </p:txBody>
      </p:sp>
    </p:spTree>
    <p:custDataLst>
      <p:tags r:id="rId1"/>
    </p:custDataLst>
  </p:cSld>
  <p:clrMapOvr>
    <a:masterClrMapping/>
  </p:clrMapOvr>
  <p:transition advTm="19469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O-rybake-i-rybke1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357818" y="1928802"/>
            <a:ext cx="3602627" cy="47863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71438" y="70989"/>
            <a:ext cx="6072198" cy="300082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700" dirty="0" smtClean="0"/>
              <a:t>Старуха сидит под окошком,</a:t>
            </a:r>
          </a:p>
          <a:p>
            <a:r>
              <a:rPr lang="ru-RU" sz="2700" dirty="0" smtClean="0"/>
              <a:t>На чём свет стоит мужа ругает:</a:t>
            </a:r>
          </a:p>
          <a:p>
            <a:r>
              <a:rPr lang="ru-RU" sz="2700" dirty="0" smtClean="0"/>
              <a:t>«Дурачина ты, прямой простофиля!</a:t>
            </a:r>
          </a:p>
          <a:p>
            <a:r>
              <a:rPr lang="ru-RU" sz="2700" dirty="0" smtClean="0"/>
              <a:t>Выпросил, простофиля, избу!</a:t>
            </a:r>
          </a:p>
          <a:p>
            <a:r>
              <a:rPr lang="ru-RU" sz="2700" dirty="0" smtClean="0"/>
              <a:t>Воротись, </a:t>
            </a:r>
            <a:r>
              <a:rPr lang="ru-RU" sz="2700" dirty="0" err="1" smtClean="0"/>
              <a:t>поклонися</a:t>
            </a:r>
            <a:r>
              <a:rPr lang="ru-RU" sz="2700" dirty="0" smtClean="0"/>
              <a:t> рыбке:</a:t>
            </a:r>
          </a:p>
          <a:p>
            <a:r>
              <a:rPr lang="ru-RU" sz="2700" dirty="0" smtClean="0"/>
              <a:t>Не хочу быть чёрною крестьянкой,</a:t>
            </a:r>
          </a:p>
          <a:p>
            <a:r>
              <a:rPr lang="ru-RU" sz="2700" dirty="0" smtClean="0"/>
              <a:t>Хочу быть столбовою дворянкой».</a:t>
            </a:r>
            <a:endParaRPr lang="ru-RU" sz="27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7ED7-B66E-4C6F-B288-794F79FD10B8}" type="slidenum">
              <a:rPr lang="ru-RU" smtClean="0"/>
              <a:pPr/>
              <a:t>18</a:t>
            </a:fld>
            <a:endParaRPr lang="ru-RU"/>
          </a:p>
        </p:txBody>
      </p:sp>
    </p:spTree>
    <p:custDataLst>
      <p:tags r:id="rId1"/>
    </p:custDataLst>
  </p:cSld>
  <p:clrMapOvr>
    <a:masterClrMapping/>
  </p:clrMapOvr>
  <p:transition advTm="19375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konkurs27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4282" y="142852"/>
            <a:ext cx="6183554" cy="46434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2857488" y="4214818"/>
            <a:ext cx="6000792" cy="224676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Пошёл старик к синему морю;</a:t>
            </a:r>
          </a:p>
          <a:p>
            <a:r>
              <a:rPr lang="ru-RU" sz="2800" dirty="0" smtClean="0"/>
              <a:t>(Не спокойно синее море.)</a:t>
            </a:r>
          </a:p>
          <a:p>
            <a:r>
              <a:rPr lang="ru-RU" sz="2800" dirty="0" smtClean="0"/>
              <a:t>Стал он кликать золотую рыбку.</a:t>
            </a:r>
          </a:p>
          <a:p>
            <a:r>
              <a:rPr lang="ru-RU" sz="2800" dirty="0" smtClean="0"/>
              <a:t>Приплыла к нему рыбка, спросила:</a:t>
            </a:r>
          </a:p>
          <a:p>
            <a:r>
              <a:rPr lang="ru-RU" sz="2800" dirty="0" smtClean="0"/>
              <a:t>«Чего тебе надобно, старче?»</a:t>
            </a:r>
            <a:endParaRPr lang="ru-RU" sz="28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7ED7-B66E-4C6F-B288-794F79FD10B8}" type="slidenum">
              <a:rPr lang="ru-RU" smtClean="0"/>
              <a:pPr/>
              <a:t>19</a:t>
            </a:fld>
            <a:endParaRPr lang="ru-RU"/>
          </a:p>
        </p:txBody>
      </p:sp>
    </p:spTree>
    <p:custDataLst>
      <p:tags r:id="rId1"/>
    </p:custDataLst>
  </p:cSld>
  <p:clrMapOvr>
    <a:masterClrMapping/>
  </p:clrMapOvr>
  <p:transition advTm="14187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7.jpg"/>
          <p:cNvPicPr>
            <a:picLocks noGrp="1" noChangeAspect="1"/>
          </p:cNvPicPr>
          <p:nvPr>
            <p:ph idx="1"/>
          </p:nvPr>
        </p:nvPicPr>
        <p:blipFill>
          <a:blip r:embed="rId3"/>
          <a:srcRect l="5559" t="8280" r="6890" b="7643"/>
          <a:stretch>
            <a:fillRect/>
          </a:stretch>
        </p:blipFill>
        <p:spPr>
          <a:xfrm>
            <a:off x="71406" y="2930068"/>
            <a:ext cx="5214974" cy="36422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71406" y="45717"/>
            <a:ext cx="6143668" cy="267765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Ей с поклоном старик отвечает:</a:t>
            </a:r>
          </a:p>
          <a:p>
            <a:r>
              <a:rPr lang="ru-RU" sz="2800" dirty="0" smtClean="0"/>
              <a:t>«Смилуйся, государыня рыбка!</a:t>
            </a:r>
          </a:p>
          <a:p>
            <a:r>
              <a:rPr lang="ru-RU" sz="2800" dirty="0" smtClean="0"/>
              <a:t>Пуще прежнего старуха вздурилась,</a:t>
            </a:r>
          </a:p>
          <a:p>
            <a:r>
              <a:rPr lang="ru-RU" sz="2800" dirty="0" smtClean="0"/>
              <a:t>Не даёт старику мне покою:</a:t>
            </a:r>
          </a:p>
          <a:p>
            <a:r>
              <a:rPr lang="ru-RU" sz="2800" dirty="0" smtClean="0"/>
              <a:t>Уж не хочет быть она крестьянкой,</a:t>
            </a:r>
          </a:p>
          <a:p>
            <a:r>
              <a:rPr lang="ru-RU" sz="2800" dirty="0" smtClean="0"/>
              <a:t>Хочет быть столбовою дворянкой».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86380" y="4000504"/>
            <a:ext cx="3786182" cy="181588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Отвечает </a:t>
            </a:r>
          </a:p>
          <a:p>
            <a:r>
              <a:rPr lang="ru-RU" sz="2800" dirty="0"/>
              <a:t>з</a:t>
            </a:r>
            <a:r>
              <a:rPr lang="ru-RU" sz="2800" dirty="0" smtClean="0"/>
              <a:t>олотая рыбка:</a:t>
            </a:r>
          </a:p>
          <a:p>
            <a:r>
              <a:rPr lang="ru-RU" sz="2800" dirty="0" smtClean="0"/>
              <a:t>«Не печалься,</a:t>
            </a:r>
          </a:p>
          <a:p>
            <a:r>
              <a:rPr lang="ru-RU" sz="2800" dirty="0"/>
              <a:t>с</a:t>
            </a:r>
            <a:r>
              <a:rPr lang="ru-RU" sz="2800" dirty="0" smtClean="0"/>
              <a:t>тупай себе с богом».</a:t>
            </a:r>
            <a:endParaRPr lang="ru-RU" sz="280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7ED7-B66E-4C6F-B288-794F79FD10B8}" type="slidenum">
              <a:rPr lang="ru-RU" smtClean="0"/>
              <a:pPr/>
              <a:t>20</a:t>
            </a:fld>
            <a:endParaRPr lang="ru-RU"/>
          </a:p>
        </p:txBody>
      </p:sp>
    </p:spTree>
    <p:custDataLst>
      <p:tags r:id="rId1"/>
    </p:custDataLst>
  </p:cSld>
  <p:clrMapOvr>
    <a:masterClrMapping/>
  </p:clrMapOvr>
  <p:transition advTm="24907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p10_rub.jpg"/>
          <p:cNvPicPr>
            <a:picLocks noGrp="1" noChangeAspect="1"/>
          </p:cNvPicPr>
          <p:nvPr>
            <p:ph idx="1"/>
          </p:nvPr>
        </p:nvPicPr>
        <p:blipFill>
          <a:blip r:embed="rId3"/>
          <a:srcRect t="3900"/>
          <a:stretch>
            <a:fillRect/>
          </a:stretch>
        </p:blipFill>
        <p:spPr>
          <a:xfrm>
            <a:off x="857224" y="1285860"/>
            <a:ext cx="7471454" cy="53850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1785918" y="214290"/>
            <a:ext cx="5572164" cy="95410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Воротился старик ко старухе.</a:t>
            </a:r>
          </a:p>
          <a:p>
            <a:r>
              <a:rPr lang="ru-RU" sz="2800" dirty="0" smtClean="0"/>
              <a:t>Что ж он видит? Высокий терем.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7ED7-B66E-4C6F-B288-794F79FD10B8}" type="slidenum">
              <a:rPr lang="ru-RU" smtClean="0"/>
              <a:pPr/>
              <a:t>21</a:t>
            </a:fld>
            <a:endParaRPr lang="ru-RU"/>
          </a:p>
        </p:txBody>
      </p:sp>
    </p:spTree>
    <p:custDataLst>
      <p:tags r:id="rId1"/>
    </p:custDataLst>
  </p:cSld>
  <p:clrMapOvr>
    <a:masterClrMapping/>
  </p:clrMapOvr>
  <p:transition advTm="8094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Skazka_o_solotoi_%20pubke.jpg"/>
          <p:cNvPicPr>
            <a:picLocks noGrp="1" noChangeAspect="1"/>
          </p:cNvPicPr>
          <p:nvPr>
            <p:ph idx="1"/>
          </p:nvPr>
        </p:nvPicPr>
        <p:blipFill>
          <a:blip r:embed="rId3"/>
          <a:srcRect l="1400" r="3423"/>
          <a:stretch>
            <a:fillRect/>
          </a:stretch>
        </p:blipFill>
        <p:spPr>
          <a:xfrm>
            <a:off x="2214546" y="2751613"/>
            <a:ext cx="4857784" cy="38206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1857356" y="36964"/>
            <a:ext cx="5500726" cy="267765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На крыльце стоит его старуха</a:t>
            </a:r>
          </a:p>
          <a:p>
            <a:r>
              <a:rPr lang="ru-RU" sz="2800" dirty="0" smtClean="0"/>
              <a:t>В дорогой собольей душегрейке,</a:t>
            </a:r>
          </a:p>
          <a:p>
            <a:r>
              <a:rPr lang="ru-RU" sz="2800" dirty="0" smtClean="0"/>
              <a:t>Парчовая на маковке кичка,</a:t>
            </a:r>
          </a:p>
          <a:p>
            <a:r>
              <a:rPr lang="ru-RU" sz="2800" dirty="0" err="1" smtClean="0"/>
              <a:t>Жемчуги</a:t>
            </a:r>
            <a:r>
              <a:rPr lang="ru-RU" sz="2800" dirty="0" smtClean="0"/>
              <a:t> </a:t>
            </a:r>
            <a:r>
              <a:rPr lang="ru-RU" sz="2800" dirty="0" err="1" smtClean="0"/>
              <a:t>огрузили</a:t>
            </a:r>
            <a:r>
              <a:rPr lang="ru-RU" sz="2800" dirty="0" smtClean="0"/>
              <a:t> шею,</a:t>
            </a:r>
          </a:p>
          <a:p>
            <a:r>
              <a:rPr lang="ru-RU" sz="2800" dirty="0" smtClean="0"/>
              <a:t>На руках золотые перстни,</a:t>
            </a:r>
          </a:p>
          <a:p>
            <a:r>
              <a:rPr lang="ru-RU" sz="2800" dirty="0" smtClean="0"/>
              <a:t>На ногах красные сапожки.</a:t>
            </a:r>
            <a:endParaRPr lang="ru-RU" sz="28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7ED7-B66E-4C6F-B288-794F79FD10B8}" type="slidenum">
              <a:rPr lang="ru-RU" smtClean="0"/>
              <a:pPr/>
              <a:t>22</a:t>
            </a:fld>
            <a:endParaRPr lang="ru-RU"/>
          </a:p>
        </p:txBody>
      </p:sp>
    </p:spTree>
    <p:custDataLst>
      <p:tags r:id="rId1"/>
    </p:custDataLst>
  </p:cSld>
  <p:clrMapOvr>
    <a:masterClrMapping/>
  </p:clrMapOvr>
  <p:transition advTm="16156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Skazka_o_solotoi_%20pubke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57291" y="1714489"/>
            <a:ext cx="6447590" cy="49596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500166" y="428604"/>
            <a:ext cx="6072230" cy="107721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Перед нею усердные слуги;</a:t>
            </a:r>
          </a:p>
          <a:p>
            <a:r>
              <a:rPr lang="ru-RU" sz="3200" dirty="0" smtClean="0"/>
              <a:t>Она бьёт их, за чупрун таскает.</a:t>
            </a:r>
            <a:endParaRPr lang="ru-RU" sz="32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7ED7-B66E-4C6F-B288-794F79FD10B8}" type="slidenum">
              <a:rPr lang="ru-RU" smtClean="0"/>
              <a:pPr/>
              <a:t>23</a:t>
            </a:fld>
            <a:endParaRPr lang="ru-RU"/>
          </a:p>
        </p:txBody>
      </p:sp>
    </p:spTree>
    <p:custDataLst>
      <p:tags r:id="rId1"/>
    </p:custDataLst>
  </p:cSld>
  <p:clrMapOvr>
    <a:masterClrMapping/>
  </p:clrMapOvr>
  <p:transition advTm="6218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p10_ss852423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45709" y="2413008"/>
            <a:ext cx="5640936" cy="42307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1214414" y="110661"/>
            <a:ext cx="7072362" cy="224676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Говорит старик своей старухе:</a:t>
            </a:r>
          </a:p>
          <a:p>
            <a:r>
              <a:rPr lang="ru-RU" sz="2800" dirty="0" smtClean="0"/>
              <a:t>«Здравствуй, барыня сударыня дворянка!</a:t>
            </a:r>
          </a:p>
          <a:p>
            <a:r>
              <a:rPr lang="ru-RU" sz="2800" dirty="0" smtClean="0"/>
              <a:t>Чай теперь твоя душенька довольна».</a:t>
            </a:r>
          </a:p>
          <a:p>
            <a:r>
              <a:rPr lang="ru-RU" sz="2800" dirty="0" smtClean="0"/>
              <a:t>На него прикрикнула старуха,</a:t>
            </a:r>
          </a:p>
          <a:p>
            <a:r>
              <a:rPr lang="ru-RU" sz="2800" dirty="0" smtClean="0"/>
              <a:t>На конюшне служить его послала.</a:t>
            </a:r>
            <a:endParaRPr lang="ru-RU" sz="28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7ED7-B66E-4C6F-B288-794F79FD10B8}" type="slidenum">
              <a:rPr lang="ru-RU" smtClean="0"/>
              <a:pPr/>
              <a:t>24</a:t>
            </a:fld>
            <a:endParaRPr lang="ru-RU"/>
          </a:p>
        </p:txBody>
      </p:sp>
    </p:spTree>
    <p:custDataLst>
      <p:tags r:id="rId1"/>
    </p:custDataLst>
  </p:cSld>
  <p:clrMapOvr>
    <a:masterClrMapping/>
  </p:clrMapOvr>
  <p:transition advTm="16515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skazka-o-rybake-i-rybke-s881108.jpg"/>
          <p:cNvPicPr>
            <a:picLocks noGrp="1" noChangeAspect="1"/>
          </p:cNvPicPr>
          <p:nvPr>
            <p:ph idx="1"/>
          </p:nvPr>
        </p:nvPicPr>
        <p:blipFill>
          <a:blip r:embed="rId3"/>
          <a:srcRect b="8725"/>
          <a:stretch>
            <a:fillRect/>
          </a:stretch>
        </p:blipFill>
        <p:spPr>
          <a:xfrm>
            <a:off x="1510482" y="2290900"/>
            <a:ext cx="6061914" cy="41384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/>
          <p:cNvSpPr txBox="1"/>
          <p:nvPr/>
        </p:nvSpPr>
        <p:spPr>
          <a:xfrm>
            <a:off x="1142976" y="428604"/>
            <a:ext cx="6643734" cy="156966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Вот неделя, другая проходит,</a:t>
            </a:r>
          </a:p>
          <a:p>
            <a:r>
              <a:rPr lang="ru-RU" sz="3200" dirty="0" smtClean="0"/>
              <a:t>Ещё пуще старуха вздурилась;</a:t>
            </a:r>
          </a:p>
          <a:p>
            <a:r>
              <a:rPr lang="ru-RU" sz="3200" dirty="0" smtClean="0"/>
              <a:t>Опять к рыбке старика посылает.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7ED7-B66E-4C6F-B288-794F79FD10B8}" type="slidenum">
              <a:rPr lang="ru-RU" smtClean="0"/>
              <a:pPr/>
              <a:t>25</a:t>
            </a:fld>
            <a:endParaRPr lang="ru-RU"/>
          </a:p>
        </p:txBody>
      </p:sp>
    </p:spTree>
    <p:custDataLst>
      <p:tags r:id="rId1"/>
    </p:custDataLst>
  </p:cSld>
  <p:clrMapOvr>
    <a:masterClrMapping/>
  </p:clrMapOvr>
  <p:transition advTm="9048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rr09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643306" y="0"/>
            <a:ext cx="5140869" cy="38452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71406" y="3714752"/>
            <a:ext cx="6286544" cy="310854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«Воротись, </a:t>
            </a:r>
            <a:r>
              <a:rPr lang="ru-RU" sz="2800" dirty="0" err="1" smtClean="0"/>
              <a:t>поклонися</a:t>
            </a:r>
            <a:r>
              <a:rPr lang="ru-RU" sz="2800" dirty="0" smtClean="0"/>
              <a:t> рыбке:</a:t>
            </a:r>
          </a:p>
          <a:p>
            <a:r>
              <a:rPr lang="ru-RU" sz="2800" dirty="0" smtClean="0"/>
              <a:t>Не хочу быть столбовою дворянкой,</a:t>
            </a:r>
          </a:p>
          <a:p>
            <a:r>
              <a:rPr lang="ru-RU" sz="2800" dirty="0" smtClean="0"/>
              <a:t>А хочу быть вольною царицей».</a:t>
            </a:r>
          </a:p>
          <a:p>
            <a:r>
              <a:rPr lang="ru-RU" sz="2800" dirty="0" smtClean="0"/>
              <a:t>Испугался старик, взмолился:</a:t>
            </a:r>
          </a:p>
          <a:p>
            <a:r>
              <a:rPr lang="ru-RU" sz="2800" dirty="0" smtClean="0"/>
              <a:t>«Что ты, баба, белены объелась?</a:t>
            </a:r>
          </a:p>
          <a:p>
            <a:r>
              <a:rPr lang="ru-RU" sz="2800" dirty="0" smtClean="0"/>
              <a:t>Ни ступить, ни молвить не умеешь!</a:t>
            </a:r>
          </a:p>
          <a:p>
            <a:r>
              <a:rPr lang="ru-RU" sz="2800" dirty="0" smtClean="0"/>
              <a:t>Насмешишь ты целое царство»</a:t>
            </a:r>
            <a:endParaRPr lang="ru-RU" sz="28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7ED7-B66E-4C6F-B288-794F79FD10B8}" type="slidenum">
              <a:rPr lang="ru-RU" smtClean="0"/>
              <a:pPr/>
              <a:t>26</a:t>
            </a:fld>
            <a:endParaRPr lang="ru-RU"/>
          </a:p>
        </p:txBody>
      </p:sp>
    </p:spTree>
    <p:custDataLst>
      <p:tags r:id="rId1"/>
    </p:custDataLst>
  </p:cSld>
  <p:clrMapOvr>
    <a:masterClrMapping/>
  </p:clrMapOvr>
  <p:transition advTm="20672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643050"/>
            <a:ext cx="5786446" cy="353943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Осердилась пуще старуха,</a:t>
            </a:r>
          </a:p>
          <a:p>
            <a:r>
              <a:rPr lang="ru-RU" sz="2800" dirty="0" smtClean="0"/>
              <a:t>По щеке ударила мужа.</a:t>
            </a:r>
          </a:p>
          <a:p>
            <a:r>
              <a:rPr lang="ru-RU" sz="2800" dirty="0" smtClean="0"/>
              <a:t>«Как ты смеешь, мужик, </a:t>
            </a:r>
          </a:p>
          <a:p>
            <a:r>
              <a:rPr lang="ru-RU" sz="2800" dirty="0"/>
              <a:t> </a:t>
            </a:r>
            <a:r>
              <a:rPr lang="ru-RU" sz="2800" dirty="0" smtClean="0"/>
              <a:t>                          спорить со мною,</a:t>
            </a:r>
          </a:p>
          <a:p>
            <a:r>
              <a:rPr lang="ru-RU" sz="2800" dirty="0" smtClean="0"/>
              <a:t>Со мною, дворянкой столбовою? –</a:t>
            </a:r>
          </a:p>
          <a:p>
            <a:r>
              <a:rPr lang="ru-RU" sz="2800" dirty="0" smtClean="0"/>
              <a:t>Ступай к морю, </a:t>
            </a:r>
          </a:p>
          <a:p>
            <a:r>
              <a:rPr lang="ru-RU" sz="2800" dirty="0"/>
              <a:t> </a:t>
            </a:r>
            <a:r>
              <a:rPr lang="ru-RU" sz="2800" dirty="0" smtClean="0"/>
              <a:t>                 говорят тебе честью,</a:t>
            </a:r>
          </a:p>
          <a:p>
            <a:r>
              <a:rPr lang="ru-RU" sz="2800" dirty="0" smtClean="0"/>
              <a:t>Не пойдёшь, поведут поневоле».</a:t>
            </a:r>
            <a:endParaRPr lang="ru-RU" sz="2800" dirty="0"/>
          </a:p>
        </p:txBody>
      </p:sp>
      <p:pic>
        <p:nvPicPr>
          <p:cNvPr id="4" name="Содержимое 3" descr="юююю.jpg"/>
          <p:cNvPicPr>
            <a:picLocks noGrp="1" noChangeAspect="1"/>
          </p:cNvPicPr>
          <p:nvPr>
            <p:ph idx="1"/>
          </p:nvPr>
        </p:nvPicPr>
        <p:blipFill>
          <a:blip r:embed="rId3"/>
          <a:srcRect l="14602" r="23146"/>
          <a:stretch>
            <a:fillRect/>
          </a:stretch>
        </p:blipFill>
        <p:spPr>
          <a:xfrm>
            <a:off x="5654295" y="1500174"/>
            <a:ext cx="3346861" cy="40322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7ED7-B66E-4C6F-B288-794F79FD10B8}" type="slidenum">
              <a:rPr lang="ru-RU" smtClean="0"/>
              <a:pPr/>
              <a:t>27</a:t>
            </a:fld>
            <a:endParaRPr lang="ru-RU"/>
          </a:p>
        </p:txBody>
      </p:sp>
    </p:spTree>
    <p:custDataLst>
      <p:tags r:id="rId1"/>
    </p:custDataLst>
  </p:cSld>
  <p:clrMapOvr>
    <a:masterClrMapping/>
  </p:clrMapOvr>
  <p:transition advTm="17594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44492~1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14348" y="1571613"/>
            <a:ext cx="7800622" cy="51435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1714480" y="71414"/>
            <a:ext cx="5643602" cy="138499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Старичок отправился к морю,</a:t>
            </a:r>
          </a:p>
          <a:p>
            <a:r>
              <a:rPr lang="ru-RU" sz="2800" dirty="0" smtClean="0"/>
              <a:t>(Почернело синее море.)</a:t>
            </a:r>
          </a:p>
          <a:p>
            <a:r>
              <a:rPr lang="ru-RU" sz="2800" dirty="0" smtClean="0"/>
              <a:t>Стал он кликать золотую рыбку.</a:t>
            </a:r>
            <a:endParaRPr lang="ru-RU" sz="28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7ED7-B66E-4C6F-B288-794F79FD10B8}" type="slidenum">
              <a:rPr lang="ru-RU" smtClean="0"/>
              <a:pPr/>
              <a:t>28</a:t>
            </a:fld>
            <a:endParaRPr lang="ru-RU"/>
          </a:p>
        </p:txBody>
      </p:sp>
    </p:spTree>
    <p:custDataLst>
      <p:tags r:id="rId1"/>
    </p:custDataLst>
  </p:cSld>
  <p:clrMapOvr>
    <a:masterClrMapping/>
  </p:clrMapOvr>
  <p:transition advTm="8968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skazka_o_rybake_i_rybke_avi_image3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2844" y="2911074"/>
            <a:ext cx="5072098" cy="3804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71406" y="106143"/>
            <a:ext cx="5929354" cy="310854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Приплыла к нему рыбка, спросила:</a:t>
            </a:r>
          </a:p>
          <a:p>
            <a:r>
              <a:rPr lang="ru-RU" sz="2800" dirty="0" smtClean="0"/>
              <a:t>«Чего тебе надобно, старче?»</a:t>
            </a:r>
          </a:p>
          <a:p>
            <a:r>
              <a:rPr lang="ru-RU" sz="2800" dirty="0" smtClean="0"/>
              <a:t>Ей с поклоном старик отвечает:</a:t>
            </a:r>
          </a:p>
          <a:p>
            <a:r>
              <a:rPr lang="ru-RU" sz="2800" dirty="0" smtClean="0"/>
              <a:t>«Смилуйся, государыня рыбка!</a:t>
            </a:r>
          </a:p>
          <a:p>
            <a:r>
              <a:rPr lang="ru-RU" sz="2800" dirty="0" smtClean="0"/>
              <a:t>Опять моя старуха бунтует:</a:t>
            </a:r>
          </a:p>
          <a:p>
            <a:r>
              <a:rPr lang="ru-RU" sz="2800" dirty="0" smtClean="0"/>
              <a:t>Уж не хочет быть она дворянкой,</a:t>
            </a:r>
          </a:p>
          <a:p>
            <a:r>
              <a:rPr lang="ru-RU" sz="2800" dirty="0" smtClean="0"/>
              <a:t>Хочет быть вольною царицей».</a:t>
            </a: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357818" y="3714752"/>
            <a:ext cx="3643338" cy="267765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Отвечает</a:t>
            </a:r>
          </a:p>
          <a:p>
            <a:r>
              <a:rPr lang="ru-RU" sz="2800" dirty="0"/>
              <a:t>з</a:t>
            </a:r>
            <a:r>
              <a:rPr lang="ru-RU" sz="2800" dirty="0" smtClean="0"/>
              <a:t>олотая рыбка:</a:t>
            </a:r>
          </a:p>
          <a:p>
            <a:r>
              <a:rPr lang="ru-RU" sz="2800" dirty="0" smtClean="0"/>
              <a:t>«Не печалься, </a:t>
            </a:r>
          </a:p>
          <a:p>
            <a:r>
              <a:rPr lang="ru-RU" sz="2800" dirty="0" smtClean="0"/>
              <a:t>ступай себе с богом!</a:t>
            </a:r>
          </a:p>
          <a:p>
            <a:r>
              <a:rPr lang="ru-RU" sz="2800" dirty="0" smtClean="0"/>
              <a:t>Добро! Будет старуха царицей!»</a:t>
            </a:r>
            <a:endParaRPr lang="ru-RU" sz="280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7ED7-B66E-4C6F-B288-794F79FD10B8}" type="slidenum">
              <a:rPr lang="ru-RU" smtClean="0"/>
              <a:pPr/>
              <a:t>29</a:t>
            </a:fld>
            <a:endParaRPr lang="ru-RU"/>
          </a:p>
        </p:txBody>
      </p:sp>
    </p:spTree>
    <p:custDataLst>
      <p:tags r:id="rId1"/>
    </p:custDataLst>
  </p:cSld>
  <p:clrMapOvr>
    <a:masterClrMapping/>
  </p:clrMapOvr>
  <p:transition advTm="30797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rr11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59372" y="1587472"/>
            <a:ext cx="6741652" cy="50562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7ED7-B66E-4C6F-B288-794F79FD10B8}" type="slidenum">
              <a:rPr lang="ru-RU" smtClean="0"/>
              <a:pPr/>
              <a:t>30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285852" y="285728"/>
            <a:ext cx="6572296" cy="107721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Старичок к старухе воротился.</a:t>
            </a:r>
          </a:p>
          <a:p>
            <a:r>
              <a:rPr lang="ru-RU" sz="3200" dirty="0" smtClean="0"/>
              <a:t>Что ж? Пред ним царские палаты.</a:t>
            </a:r>
          </a:p>
        </p:txBody>
      </p:sp>
    </p:spTree>
    <p:custDataLst>
      <p:tags r:id="rId1"/>
    </p:custDataLst>
  </p:cSld>
  <p:clrMapOvr>
    <a:masterClrMapping/>
  </p:clrMapOvr>
  <p:transition advTm="8000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O-rybake-i-rybke3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939628" y="509164"/>
            <a:ext cx="4132965" cy="57773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7ED7-B66E-4C6F-B288-794F79FD10B8}" type="slidenum">
              <a:rPr lang="ru-RU" smtClean="0"/>
              <a:pPr/>
              <a:t>31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71438" y="1785926"/>
            <a:ext cx="4857752" cy="329320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600" dirty="0" smtClean="0"/>
              <a:t>В палатах видит свою старуху,</a:t>
            </a:r>
          </a:p>
          <a:p>
            <a:r>
              <a:rPr lang="ru-RU" sz="2600" dirty="0" smtClean="0"/>
              <a:t>За столом сидит она царицей,</a:t>
            </a:r>
          </a:p>
          <a:p>
            <a:r>
              <a:rPr lang="ru-RU" sz="2600" dirty="0" smtClean="0"/>
              <a:t>Служат ей бояре да дворяне,</a:t>
            </a:r>
          </a:p>
          <a:p>
            <a:r>
              <a:rPr lang="ru-RU" sz="2600" dirty="0" smtClean="0"/>
              <a:t>Наливают ей заморские вины;</a:t>
            </a:r>
          </a:p>
          <a:p>
            <a:r>
              <a:rPr lang="ru-RU" sz="2600" dirty="0" smtClean="0"/>
              <a:t>Заедает она пряником печатным;</a:t>
            </a:r>
          </a:p>
          <a:p>
            <a:r>
              <a:rPr lang="ru-RU" sz="2600" dirty="0" smtClean="0"/>
              <a:t>Вкруг её стоит грозная стража,</a:t>
            </a:r>
          </a:p>
          <a:p>
            <a:r>
              <a:rPr lang="ru-RU" sz="2600" dirty="0" smtClean="0"/>
              <a:t>На плечах топорики держат.</a:t>
            </a:r>
            <a:endParaRPr lang="ru-RU" sz="2600" dirty="0"/>
          </a:p>
        </p:txBody>
      </p:sp>
    </p:spTree>
    <p:custDataLst>
      <p:tags r:id="rId1"/>
    </p:custDataLst>
  </p:cSld>
  <p:clrMapOvr>
    <a:masterClrMapping/>
  </p:clrMapOvr>
  <p:transition advTm="18814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6a964faa4805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72028" y="3071810"/>
            <a:ext cx="7112915" cy="35719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7ED7-B66E-4C6F-B288-794F79FD10B8}" type="slidenum">
              <a:rPr lang="ru-RU" smtClean="0"/>
              <a:pPr/>
              <a:t>32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0" y="214290"/>
            <a:ext cx="6715172" cy="329320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600" dirty="0" smtClean="0"/>
              <a:t>Как увидел старик, - испугался!</a:t>
            </a:r>
          </a:p>
          <a:p>
            <a:r>
              <a:rPr lang="ru-RU" sz="2600" dirty="0" smtClean="0"/>
              <a:t>В ноги он старухе поклонился,</a:t>
            </a:r>
          </a:p>
          <a:p>
            <a:r>
              <a:rPr lang="ru-RU" sz="2600" dirty="0" smtClean="0"/>
              <a:t>Молвил: «Здравствуй, грозная царица!</a:t>
            </a:r>
          </a:p>
          <a:p>
            <a:r>
              <a:rPr lang="ru-RU" sz="2600" dirty="0" smtClean="0"/>
              <a:t>Ну теперь твоя душенька довольна».</a:t>
            </a:r>
          </a:p>
          <a:p>
            <a:r>
              <a:rPr lang="ru-RU" sz="2600" dirty="0" smtClean="0"/>
              <a:t>На него старуха не взглянула,</a:t>
            </a:r>
          </a:p>
          <a:p>
            <a:r>
              <a:rPr lang="ru-RU" sz="2600" dirty="0" smtClean="0"/>
              <a:t>Лишь с очей прогнать его велела.</a:t>
            </a:r>
          </a:p>
          <a:p>
            <a:r>
              <a:rPr lang="ru-RU" sz="2600" dirty="0" smtClean="0"/>
              <a:t>Подбежали бояре и дворяне,</a:t>
            </a:r>
          </a:p>
          <a:p>
            <a:r>
              <a:rPr lang="ru-RU" sz="2600" dirty="0" smtClean="0"/>
              <a:t>Старика </a:t>
            </a:r>
            <a:r>
              <a:rPr lang="ru-RU" sz="2600" dirty="0" err="1" smtClean="0"/>
              <a:t>взашеи</a:t>
            </a:r>
            <a:r>
              <a:rPr lang="ru-RU" sz="2600" dirty="0" smtClean="0"/>
              <a:t> затолкали.</a:t>
            </a:r>
            <a:endParaRPr lang="ru-RU" sz="2600" dirty="0"/>
          </a:p>
        </p:txBody>
      </p:sp>
    </p:spTree>
    <p:custDataLst>
      <p:tags r:id="rId1"/>
    </p:custDataLst>
  </p:cSld>
  <p:clrMapOvr>
    <a:masterClrMapping/>
  </p:clrMapOvr>
  <p:transition advTm="23985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p10_ss852428.jpg"/>
          <p:cNvPicPr>
            <a:picLocks noGrp="1" noChangeAspect="1"/>
          </p:cNvPicPr>
          <p:nvPr>
            <p:ph idx="1"/>
          </p:nvPr>
        </p:nvPicPr>
        <p:blipFill>
          <a:blip r:embed="rId3"/>
          <a:srcRect t="2021"/>
          <a:stretch>
            <a:fillRect/>
          </a:stretch>
        </p:blipFill>
        <p:spPr>
          <a:xfrm>
            <a:off x="2000232" y="3252405"/>
            <a:ext cx="4712242" cy="34627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7ED7-B66E-4C6F-B288-794F79FD10B8}" type="slidenum">
              <a:rPr lang="ru-RU" smtClean="0"/>
              <a:pPr/>
              <a:t>33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357290" y="96260"/>
            <a:ext cx="6286544" cy="304698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А в дверях-то стража подбежала,</a:t>
            </a:r>
          </a:p>
          <a:p>
            <a:r>
              <a:rPr lang="ru-RU" sz="3200" dirty="0" smtClean="0"/>
              <a:t>Топорами чуть не изрубила.</a:t>
            </a:r>
          </a:p>
          <a:p>
            <a:r>
              <a:rPr lang="ru-RU" sz="3200" dirty="0" smtClean="0"/>
              <a:t>А народ-то над ним насмеялся:</a:t>
            </a:r>
          </a:p>
          <a:p>
            <a:r>
              <a:rPr lang="ru-RU" sz="3200" dirty="0" smtClean="0"/>
              <a:t>«Поделом тебе, старый невежа!</a:t>
            </a:r>
          </a:p>
          <a:p>
            <a:r>
              <a:rPr lang="ru-RU" sz="3200" dirty="0" smtClean="0"/>
              <a:t>Впредь тебе, невежа, наука:</a:t>
            </a:r>
          </a:p>
          <a:p>
            <a:r>
              <a:rPr lang="ru-RU" sz="3200" dirty="0" smtClean="0"/>
              <a:t>Не </a:t>
            </a:r>
            <a:r>
              <a:rPr lang="ru-RU" sz="3200" dirty="0" err="1" smtClean="0"/>
              <a:t>садися</a:t>
            </a:r>
            <a:r>
              <a:rPr lang="ru-RU" sz="3200" dirty="0" smtClean="0"/>
              <a:t> </a:t>
            </a:r>
            <a:r>
              <a:rPr lang="ru-RU" sz="3200" dirty="0" err="1" smtClean="0"/>
              <a:t>не</a:t>
            </a:r>
            <a:r>
              <a:rPr lang="ru-RU" sz="3200" dirty="0" smtClean="0"/>
              <a:t> в свои сани!»</a:t>
            </a:r>
            <a:endParaRPr lang="ru-RU" sz="3200" dirty="0"/>
          </a:p>
        </p:txBody>
      </p:sp>
    </p:spTree>
    <p:custDataLst>
      <p:tags r:id="rId1"/>
    </p:custDataLst>
  </p:cSld>
  <p:clrMapOvr>
    <a:masterClrMapping/>
  </p:clrMapOvr>
  <p:transition advTm="15016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1312603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32" y="357166"/>
            <a:ext cx="4214369" cy="61673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7ED7-B66E-4C6F-B288-794F79FD10B8}" type="slidenum">
              <a:rPr lang="ru-RU" smtClean="0"/>
              <a:pPr/>
              <a:t>34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214810" y="1214422"/>
            <a:ext cx="4857752" cy="424731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700" dirty="0" smtClean="0"/>
              <a:t>Вот неделя, другая проходит,</a:t>
            </a:r>
          </a:p>
          <a:p>
            <a:r>
              <a:rPr lang="ru-RU" sz="2700" dirty="0" smtClean="0"/>
              <a:t>Ещё пуще старуха вздурилась.</a:t>
            </a:r>
          </a:p>
          <a:p>
            <a:r>
              <a:rPr lang="ru-RU" sz="2700" dirty="0" smtClean="0"/>
              <a:t>Царедворцев за мужем посылает,</a:t>
            </a:r>
          </a:p>
          <a:p>
            <a:r>
              <a:rPr lang="ru-RU" sz="2700" dirty="0" smtClean="0"/>
              <a:t>Отыскали старика, </a:t>
            </a:r>
          </a:p>
          <a:p>
            <a:r>
              <a:rPr lang="ru-RU" sz="2700" dirty="0" smtClean="0"/>
              <a:t>привели к ней.</a:t>
            </a:r>
          </a:p>
          <a:p>
            <a:r>
              <a:rPr lang="ru-RU" sz="2700" dirty="0" smtClean="0"/>
              <a:t>Говорит старику старуха:</a:t>
            </a:r>
          </a:p>
          <a:p>
            <a:r>
              <a:rPr lang="ru-RU" sz="2700" dirty="0" smtClean="0"/>
              <a:t>«Воротись, </a:t>
            </a:r>
            <a:r>
              <a:rPr lang="ru-RU" sz="2700" dirty="0" err="1" smtClean="0"/>
              <a:t>поклонися</a:t>
            </a:r>
            <a:r>
              <a:rPr lang="ru-RU" sz="2700" dirty="0" smtClean="0"/>
              <a:t> рыбке.</a:t>
            </a:r>
          </a:p>
          <a:p>
            <a:r>
              <a:rPr lang="ru-RU" sz="2700" dirty="0" smtClean="0"/>
              <a:t>Не хочу быть вольною царицей,</a:t>
            </a:r>
            <a:endParaRPr lang="ru-RU" sz="2700" dirty="0"/>
          </a:p>
        </p:txBody>
      </p:sp>
    </p:spTree>
    <p:custDataLst>
      <p:tags r:id="rId1"/>
    </p:custDataLst>
  </p:cSld>
  <p:clrMapOvr>
    <a:masterClrMapping/>
  </p:clrMapOvr>
  <p:transition advTm="20563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535_6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57290" y="1935163"/>
            <a:ext cx="6500858" cy="48756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7ED7-B66E-4C6F-B288-794F79FD10B8}" type="slidenum">
              <a:rPr lang="ru-RU" smtClean="0"/>
              <a:pPr/>
              <a:t>35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571604" y="71414"/>
            <a:ext cx="6000792" cy="181588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Хочу быть владычицей морскою,</a:t>
            </a:r>
          </a:p>
          <a:p>
            <a:r>
              <a:rPr lang="ru-RU" sz="2800" dirty="0" smtClean="0"/>
              <a:t>Чтобы жить мне в </a:t>
            </a:r>
            <a:r>
              <a:rPr lang="ru-RU" sz="2800" dirty="0" err="1" smtClean="0"/>
              <a:t>Окияне-море</a:t>
            </a:r>
            <a:r>
              <a:rPr lang="ru-RU" sz="2800" dirty="0" smtClean="0"/>
              <a:t>,</a:t>
            </a:r>
          </a:p>
          <a:p>
            <a:r>
              <a:rPr lang="ru-RU" sz="2800" dirty="0" smtClean="0"/>
              <a:t>Чтобы служила мне рыбка золотая</a:t>
            </a:r>
          </a:p>
          <a:p>
            <a:r>
              <a:rPr lang="ru-RU" sz="2800" dirty="0" smtClean="0"/>
              <a:t> И была б у меня на посылках».</a:t>
            </a:r>
            <a:endParaRPr lang="ru-RU" sz="2800" dirty="0"/>
          </a:p>
        </p:txBody>
      </p:sp>
    </p:spTree>
    <p:custDataLst>
      <p:tags r:id="rId1"/>
    </p:custDataLst>
  </p:cSld>
  <p:clrMapOvr>
    <a:masterClrMapping/>
  </p:clrMapOvr>
  <p:transition advTm="15391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rr13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6739" y="2357430"/>
            <a:ext cx="5852583" cy="43894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7ED7-B66E-4C6F-B288-794F79FD10B8}" type="slidenum">
              <a:rPr lang="ru-RU" smtClean="0"/>
              <a:pPr/>
              <a:t>36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071802" y="36964"/>
            <a:ext cx="6000792" cy="267765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Старик не осмелился перечить,</a:t>
            </a:r>
          </a:p>
          <a:p>
            <a:r>
              <a:rPr lang="ru-RU" sz="2800" dirty="0" smtClean="0"/>
              <a:t>Не дерзнул поперёк слово молвить.</a:t>
            </a:r>
          </a:p>
          <a:p>
            <a:r>
              <a:rPr lang="ru-RU" sz="2800" dirty="0" smtClean="0"/>
              <a:t>Вот идёт он к синему морю,</a:t>
            </a:r>
          </a:p>
          <a:p>
            <a:r>
              <a:rPr lang="ru-RU" sz="2800" dirty="0" smtClean="0"/>
              <a:t>Видит на море чёрная буря:</a:t>
            </a:r>
          </a:p>
          <a:p>
            <a:r>
              <a:rPr lang="ru-RU" sz="2800" dirty="0" smtClean="0"/>
              <a:t>Так и вздулись сердитые волны,</a:t>
            </a:r>
          </a:p>
          <a:p>
            <a:r>
              <a:rPr lang="ru-RU" sz="2800" dirty="0" smtClean="0"/>
              <a:t>Так и ходят, так воем и воют.</a:t>
            </a:r>
            <a:endParaRPr lang="ru-RU" sz="2800" dirty="0"/>
          </a:p>
        </p:txBody>
      </p:sp>
    </p:spTree>
    <p:custDataLst>
      <p:tags r:id="rId1"/>
    </p:custDataLst>
  </p:cSld>
  <p:clrMapOvr>
    <a:masterClrMapping/>
  </p:clrMapOvr>
  <p:transition advTm="22016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skazka_o_rybake_i_rybke_avi_image3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214678" y="2397149"/>
            <a:ext cx="5852583" cy="43894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7ED7-B66E-4C6F-B288-794F79FD10B8}" type="slidenum">
              <a:rPr lang="ru-RU" smtClean="0"/>
              <a:pPr/>
              <a:t>37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42844" y="71414"/>
            <a:ext cx="5929354" cy="483209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Стал он кликать золотую рыбку,</a:t>
            </a:r>
          </a:p>
          <a:p>
            <a:r>
              <a:rPr lang="ru-RU" sz="2800" dirty="0" smtClean="0"/>
              <a:t>Приплыла к нему рыбка, спросила:</a:t>
            </a:r>
          </a:p>
          <a:p>
            <a:r>
              <a:rPr lang="ru-RU" sz="2800" dirty="0" smtClean="0"/>
              <a:t>«Чего тебе надобно, старче?»</a:t>
            </a:r>
          </a:p>
          <a:p>
            <a:r>
              <a:rPr lang="ru-RU" sz="2800" dirty="0" smtClean="0"/>
              <a:t>Ей старик с поклоном отвечает:</a:t>
            </a:r>
          </a:p>
          <a:p>
            <a:r>
              <a:rPr lang="ru-RU" sz="2800" dirty="0" smtClean="0"/>
              <a:t>«Смилуйся, государыня рыбка!</a:t>
            </a:r>
          </a:p>
          <a:p>
            <a:r>
              <a:rPr lang="ru-RU" sz="2800" dirty="0" smtClean="0"/>
              <a:t>Что мне делать с проклятою бабой?</a:t>
            </a:r>
          </a:p>
          <a:p>
            <a:r>
              <a:rPr lang="ru-RU" sz="2800" dirty="0" smtClean="0"/>
              <a:t>Уж не хочет быть она царицей,</a:t>
            </a:r>
          </a:p>
          <a:p>
            <a:r>
              <a:rPr lang="ru-RU" sz="2800" dirty="0" smtClean="0"/>
              <a:t>Хочет быть владычицей морскою;</a:t>
            </a:r>
          </a:p>
          <a:p>
            <a:r>
              <a:rPr lang="ru-RU" sz="2800" dirty="0" smtClean="0"/>
              <a:t>Чтобы жить ей в </a:t>
            </a:r>
            <a:r>
              <a:rPr lang="ru-RU" sz="2800" dirty="0" err="1" smtClean="0"/>
              <a:t>Окияне-море</a:t>
            </a:r>
            <a:r>
              <a:rPr lang="ru-RU" sz="2800" dirty="0" smtClean="0"/>
              <a:t>,</a:t>
            </a:r>
          </a:p>
          <a:p>
            <a:r>
              <a:rPr lang="ru-RU" sz="2800" dirty="0" smtClean="0"/>
              <a:t>Чтобы ты сама ей служила </a:t>
            </a:r>
          </a:p>
          <a:p>
            <a:r>
              <a:rPr lang="ru-RU" sz="2800" dirty="0" smtClean="0"/>
              <a:t>И была бы у ней на посылках». </a:t>
            </a:r>
            <a:endParaRPr lang="ru-RU" sz="2800" dirty="0"/>
          </a:p>
        </p:txBody>
      </p:sp>
    </p:spTree>
    <p:custDataLst>
      <p:tags r:id="rId1"/>
    </p:custDataLst>
  </p:cSld>
  <p:clrMapOvr>
    <a:masterClrMapping/>
  </p:clrMapOvr>
  <p:transition advTm="40953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3924_2.jpg"/>
          <p:cNvPicPr>
            <a:picLocks noGrp="1" noChangeAspect="1"/>
          </p:cNvPicPr>
          <p:nvPr>
            <p:ph idx="1"/>
          </p:nvPr>
        </p:nvPicPr>
        <p:blipFill>
          <a:blip r:embed="rId3"/>
          <a:srcRect l="36573" b="4123"/>
          <a:stretch>
            <a:fillRect/>
          </a:stretch>
        </p:blipFill>
        <p:spPr>
          <a:xfrm>
            <a:off x="3786181" y="1071546"/>
            <a:ext cx="4914953" cy="55721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7ED7-B66E-4C6F-B288-794F79FD10B8}" type="slidenum">
              <a:rPr lang="ru-RU" smtClean="0"/>
              <a:pPr/>
              <a:t>38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71406" y="71414"/>
            <a:ext cx="6143668" cy="224676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Ничего не сказала рыбка,</a:t>
            </a:r>
          </a:p>
          <a:p>
            <a:r>
              <a:rPr lang="ru-RU" sz="2800" dirty="0" smtClean="0"/>
              <a:t>Лишь хвостом по воде плеснула</a:t>
            </a:r>
          </a:p>
          <a:p>
            <a:r>
              <a:rPr lang="ru-RU" sz="2800" dirty="0" smtClean="0"/>
              <a:t>И ушла в глубокое море.</a:t>
            </a:r>
          </a:p>
          <a:p>
            <a:r>
              <a:rPr lang="ru-RU" sz="2800" dirty="0" smtClean="0"/>
              <a:t>Долго у моря ждал он ответа,</a:t>
            </a:r>
          </a:p>
          <a:p>
            <a:r>
              <a:rPr lang="ru-RU" sz="2800" dirty="0" smtClean="0"/>
              <a:t>Не дождался, к старухе воротился -</a:t>
            </a:r>
            <a:endParaRPr lang="ru-RU" sz="2800" dirty="0"/>
          </a:p>
        </p:txBody>
      </p:sp>
    </p:spTree>
    <p:custDataLst>
      <p:tags r:id="rId1"/>
    </p:custDataLst>
  </p:cSld>
  <p:clrMapOvr>
    <a:masterClrMapping/>
  </p:clrMapOvr>
  <p:transition advTm="20501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fd66202b45dc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82101" y="1468815"/>
            <a:ext cx="7090361" cy="53177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358214" y="5929330"/>
            <a:ext cx="357190" cy="714356"/>
          </a:xfrm>
        </p:spPr>
        <p:txBody>
          <a:bodyPr/>
          <a:lstStyle/>
          <a:p>
            <a:fld id="{83E37ED7-B66E-4C6F-B288-794F79FD10B8}" type="slidenum">
              <a:rPr lang="ru-RU" smtClean="0"/>
              <a:pPr/>
              <a:t>39</a:t>
            </a:fld>
            <a:r>
              <a:rPr lang="ru-RU" dirty="0" smtClean="0"/>
              <a:t>   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643042" y="71414"/>
            <a:ext cx="5715040" cy="138499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Глядь: опять перед ним землянка;</a:t>
            </a:r>
          </a:p>
          <a:p>
            <a:r>
              <a:rPr lang="ru-RU" sz="2800" dirty="0" smtClean="0"/>
              <a:t>На пороге сидит его старуха,</a:t>
            </a:r>
          </a:p>
          <a:p>
            <a:r>
              <a:rPr lang="ru-RU" sz="2800" dirty="0" smtClean="0"/>
              <a:t>А перед нею разбитое корыто.</a:t>
            </a:r>
            <a:endParaRPr lang="ru-RU" sz="2800" dirty="0"/>
          </a:p>
        </p:txBody>
      </p:sp>
    </p:spTree>
    <p:custDataLst>
      <p:tags r:id="rId1"/>
    </p:custDataLst>
  </p:cSld>
  <p:clrMapOvr>
    <a:masterClrMapping/>
  </p:clrMapOvr>
  <p:transition advTm="13969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65111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234285" cy="6889733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7ED7-B66E-4C6F-B288-794F79FD10B8}" type="slidenum">
              <a:rPr lang="ru-RU" smtClean="0"/>
              <a:pPr/>
              <a:t>40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785786" y="1178559"/>
            <a:ext cx="7786742" cy="507831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u="sng" dirty="0" smtClean="0"/>
              <a:t>Использованы материалы:  </a:t>
            </a:r>
          </a:p>
          <a:p>
            <a:r>
              <a:rPr lang="ru-RU" sz="1200" dirty="0" smtClean="0">
                <a:solidFill>
                  <a:srgbClr val="800000"/>
                </a:solidFill>
              </a:rPr>
              <a:t>Картинки </a:t>
            </a:r>
            <a:r>
              <a:rPr lang="en-US" sz="1200" dirty="0" smtClean="0">
                <a:solidFill>
                  <a:srgbClr val="800000"/>
                </a:solidFill>
                <a:hlinkClick r:id="rId3"/>
              </a:rPr>
              <a:t>http://skaz-pushkina.ru/rr_1.html</a:t>
            </a:r>
            <a:endParaRPr lang="ru-RU" sz="1200" dirty="0" smtClean="0">
              <a:solidFill>
                <a:srgbClr val="800000"/>
              </a:solidFill>
            </a:endParaRPr>
          </a:p>
          <a:p>
            <a:r>
              <a:rPr lang="en-US" sz="1200" dirty="0" smtClean="0">
                <a:solidFill>
                  <a:srgbClr val="800000"/>
                </a:solidFill>
                <a:hlinkClick r:id="rId4"/>
              </a:rPr>
              <a:t>http://www.afisha.ru/movie/photo/192767/223105/</a:t>
            </a:r>
            <a:endParaRPr lang="ru-RU" sz="1200" dirty="0" smtClean="0">
              <a:solidFill>
                <a:srgbClr val="800000"/>
              </a:solidFill>
            </a:endParaRPr>
          </a:p>
          <a:p>
            <a:r>
              <a:rPr lang="en-US" sz="1200" dirty="0" smtClean="0">
                <a:solidFill>
                  <a:srgbClr val="800000"/>
                </a:solidFill>
                <a:hlinkClick r:id="rId5"/>
              </a:rPr>
              <a:t>http://</a:t>
            </a:r>
            <a:r>
              <a:rPr lang="en-US" sz="1200" dirty="0" smtClean="0">
                <a:solidFill>
                  <a:srgbClr val="800000"/>
                </a:solidFill>
                <a:hlinkClick r:id="rId5"/>
              </a:rPr>
              <a:t>www.liveinternet.ru/users/mari_tais/rubric/926079/page2.html</a:t>
            </a:r>
            <a:endParaRPr lang="ru-RU" sz="1200" dirty="0" smtClean="0">
              <a:solidFill>
                <a:srgbClr val="800000"/>
              </a:solidFill>
            </a:endParaRPr>
          </a:p>
          <a:p>
            <a:r>
              <a:rPr lang="en-US" sz="1200" dirty="0" smtClean="0">
                <a:solidFill>
                  <a:srgbClr val="800000"/>
                </a:solidFill>
                <a:hlinkClick r:id="rId6"/>
              </a:rPr>
              <a:t>http://</a:t>
            </a:r>
            <a:r>
              <a:rPr lang="en-US" sz="1200" dirty="0" smtClean="0">
                <a:solidFill>
                  <a:srgbClr val="800000"/>
                </a:solidFill>
                <a:hlinkClick r:id="rId6"/>
              </a:rPr>
              <a:t>crazymama.ru/fotoalbom.php?a=2&amp;id_foto=46683&amp;page=2&amp;id_club=65</a:t>
            </a:r>
            <a:endParaRPr lang="ru-RU" sz="1200" dirty="0" smtClean="0">
              <a:solidFill>
                <a:srgbClr val="800000"/>
              </a:solidFill>
            </a:endParaRPr>
          </a:p>
          <a:p>
            <a:r>
              <a:rPr lang="en-US" sz="1200" b="1" dirty="0" smtClean="0">
                <a:solidFill>
                  <a:srgbClr val="800000"/>
                </a:solidFill>
                <a:hlinkClick r:id="rId7"/>
              </a:rPr>
              <a:t>http</a:t>
            </a:r>
            <a:r>
              <a:rPr lang="en-US" sz="1200" b="1" dirty="0" smtClean="0">
                <a:solidFill>
                  <a:srgbClr val="800000"/>
                </a:solidFill>
                <a:hlinkClick r:id="rId7"/>
              </a:rPr>
              <a:t>://</a:t>
            </a:r>
            <a:r>
              <a:rPr lang="en-US" sz="1200" b="1" dirty="0" smtClean="0">
                <a:solidFill>
                  <a:srgbClr val="800000"/>
                </a:solidFill>
                <a:hlinkClick r:id="rId7"/>
              </a:rPr>
              <a:t>wipedanino.ucoz.de/blog/izobrazhenie/2013-05-21-9</a:t>
            </a:r>
            <a:endParaRPr lang="ru-RU" sz="1200" b="1" dirty="0" smtClean="0">
              <a:solidFill>
                <a:srgbClr val="800000"/>
              </a:solidFill>
            </a:endParaRPr>
          </a:p>
          <a:p>
            <a:r>
              <a:rPr lang="en-US" sz="1200" b="1" dirty="0" smtClean="0">
                <a:solidFill>
                  <a:srgbClr val="800000"/>
                </a:solidFill>
                <a:hlinkClick r:id="rId8"/>
              </a:rPr>
              <a:t>http://</a:t>
            </a:r>
            <a:r>
              <a:rPr lang="en-US" sz="1200" b="1" dirty="0" smtClean="0">
                <a:solidFill>
                  <a:srgbClr val="800000"/>
                </a:solidFill>
                <a:hlinkClick r:id="rId8"/>
              </a:rPr>
              <a:t>skazki-chudu.ru/news/disneevskaja_ehkranizacija_skazki_belosnezhka_i_sem_gnomov_schitaetsja_samym_kassovym_multfilmom_v_mire_chitat_dalshe/2010-07-04-20</a:t>
            </a:r>
            <a:endParaRPr lang="ru-RU" sz="1200" b="1" dirty="0" smtClean="0">
              <a:solidFill>
                <a:srgbClr val="800000"/>
              </a:solidFill>
            </a:endParaRPr>
          </a:p>
          <a:p>
            <a:r>
              <a:rPr lang="en-US" sz="1200" b="1" dirty="0" smtClean="0">
                <a:solidFill>
                  <a:srgbClr val="800000"/>
                </a:solidFill>
                <a:hlinkClick r:id="rId9"/>
              </a:rPr>
              <a:t>http://</a:t>
            </a:r>
            <a:r>
              <a:rPr lang="en-US" sz="1200" b="1" dirty="0" smtClean="0">
                <a:solidFill>
                  <a:srgbClr val="800000"/>
                </a:solidFill>
                <a:hlinkClick r:id="rId9"/>
              </a:rPr>
              <a:t>ctv.ucoz.net/blog/skazka_o_rybake_i_rybke_skazka_pushkina_napisana_14_oktjabrja_1833/2013-05-23-11</a:t>
            </a:r>
            <a:endParaRPr lang="ru-RU" sz="1200" b="1" dirty="0" smtClean="0">
              <a:solidFill>
                <a:srgbClr val="800000"/>
              </a:solidFill>
            </a:endParaRPr>
          </a:p>
          <a:p>
            <a:r>
              <a:rPr lang="en-US" sz="1200" b="1" dirty="0" smtClean="0">
                <a:solidFill>
                  <a:srgbClr val="800000"/>
                </a:solidFill>
                <a:hlinkClick r:id="rId10"/>
              </a:rPr>
              <a:t>http://kino-ru.ru/vb/cartoon/page/32</a:t>
            </a:r>
            <a:r>
              <a:rPr lang="en-US" sz="1200" b="1" dirty="0" smtClean="0">
                <a:solidFill>
                  <a:srgbClr val="800000"/>
                </a:solidFill>
                <a:hlinkClick r:id="rId10"/>
              </a:rPr>
              <a:t>/</a:t>
            </a:r>
            <a:endParaRPr lang="ru-RU" sz="1200" b="1" dirty="0" smtClean="0">
              <a:solidFill>
                <a:srgbClr val="800000"/>
              </a:solidFill>
            </a:endParaRPr>
          </a:p>
          <a:p>
            <a:r>
              <a:rPr lang="en-US" sz="1200" b="1" dirty="0" smtClean="0">
                <a:solidFill>
                  <a:srgbClr val="800000"/>
                </a:solidFill>
                <a:hlinkClick r:id="rId11"/>
              </a:rPr>
              <a:t>http://</a:t>
            </a:r>
            <a:r>
              <a:rPr lang="en-US" sz="1200" b="1" dirty="0" smtClean="0">
                <a:solidFill>
                  <a:srgbClr val="800000"/>
                </a:solidFill>
                <a:hlinkClick r:id="rId11"/>
              </a:rPr>
              <a:t>mamaschool.ru/skazki-dlya-detej/skazka-o-rybake-i-rybke-chitat</a:t>
            </a:r>
            <a:endParaRPr lang="ru-RU" sz="1200" b="1" dirty="0" smtClean="0">
              <a:solidFill>
                <a:srgbClr val="800000"/>
              </a:solidFill>
            </a:endParaRPr>
          </a:p>
          <a:p>
            <a:r>
              <a:rPr lang="en-US" sz="1200" b="1" dirty="0" smtClean="0">
                <a:solidFill>
                  <a:srgbClr val="800000"/>
                </a:solidFill>
                <a:hlinkClick r:id="rId12"/>
              </a:rPr>
              <a:t>http://www.yshow.net/show-ipad-buy-all-%D0%A1%D0%BA%D0%B0%D0%B7%D0%BA%D0%B0+%D0%BE+%D1%80%D1%8B%D0%B1%D0%B0%D0%BA%D0%B5+%D0%B8+%</a:t>
            </a:r>
            <a:r>
              <a:rPr lang="en-US" sz="1200" b="1" dirty="0" smtClean="0">
                <a:solidFill>
                  <a:srgbClr val="800000"/>
                </a:solidFill>
                <a:hlinkClick r:id="rId12"/>
              </a:rPr>
              <a:t>D1%80%D1%8B%D0%B1%D0%BA%D0%B5-0-411256113.html</a:t>
            </a:r>
            <a:endParaRPr lang="ru-RU" sz="1200" b="1" dirty="0" smtClean="0">
              <a:solidFill>
                <a:srgbClr val="800000"/>
              </a:solidFill>
            </a:endParaRPr>
          </a:p>
          <a:p>
            <a:r>
              <a:rPr lang="en-US" sz="1200" b="1" dirty="0" smtClean="0">
                <a:solidFill>
                  <a:srgbClr val="800000"/>
                </a:solidFill>
                <a:hlinkClick r:id="rId13"/>
              </a:rPr>
              <a:t>http://</a:t>
            </a:r>
            <a:r>
              <a:rPr lang="en-US" sz="1200" b="1" dirty="0" smtClean="0">
                <a:solidFill>
                  <a:srgbClr val="800000"/>
                </a:solidFill>
                <a:hlinkClick r:id="rId13"/>
              </a:rPr>
              <a:t>ski.spb.ru/conf/index.php?showtopic=29563</a:t>
            </a:r>
            <a:endParaRPr lang="ru-RU" sz="1200" b="1" dirty="0" smtClean="0">
              <a:solidFill>
                <a:srgbClr val="800000"/>
              </a:solidFill>
            </a:endParaRPr>
          </a:p>
          <a:p>
            <a:r>
              <a:rPr lang="en-US" sz="1200" b="1" dirty="0" smtClean="0">
                <a:solidFill>
                  <a:srgbClr val="800000"/>
                </a:solidFill>
                <a:hlinkClick r:id="rId14"/>
              </a:rPr>
              <a:t>http://</a:t>
            </a:r>
            <a:r>
              <a:rPr lang="en-US" sz="1200" b="1" dirty="0" smtClean="0">
                <a:solidFill>
                  <a:srgbClr val="800000"/>
                </a:solidFill>
                <a:hlinkClick r:id="rId14"/>
              </a:rPr>
              <a:t>torrentpoisk.com/torrent/films/multfilmy/15072-1950-1984DVDRip.html</a:t>
            </a:r>
            <a:endParaRPr lang="ru-RU" sz="1200" b="1" dirty="0" smtClean="0">
              <a:solidFill>
                <a:srgbClr val="800000"/>
              </a:solidFill>
            </a:endParaRPr>
          </a:p>
          <a:p>
            <a:r>
              <a:rPr lang="en-US" sz="1200" b="1" dirty="0" smtClean="0">
                <a:solidFill>
                  <a:srgbClr val="800000"/>
                </a:solidFill>
                <a:hlinkClick r:id="rId15"/>
              </a:rPr>
              <a:t>http://</a:t>
            </a:r>
            <a:r>
              <a:rPr lang="en-US" sz="1200" b="1" dirty="0" smtClean="0">
                <a:solidFill>
                  <a:srgbClr val="800000"/>
                </a:solidFill>
                <a:hlinkClick r:id="rId15"/>
              </a:rPr>
              <a:t>www.old-land.ru/node_print.php?nid=967</a:t>
            </a:r>
            <a:endParaRPr lang="ru-RU" sz="1200" b="1" dirty="0" smtClean="0">
              <a:solidFill>
                <a:srgbClr val="800000"/>
              </a:solidFill>
            </a:endParaRPr>
          </a:p>
          <a:p>
            <a:r>
              <a:rPr lang="en-US" sz="1200" b="1" dirty="0" smtClean="0">
                <a:solidFill>
                  <a:srgbClr val="800000"/>
                </a:solidFill>
                <a:hlinkClick r:id="rId16"/>
              </a:rPr>
              <a:t>http://</a:t>
            </a:r>
            <a:r>
              <a:rPr lang="en-US" sz="1200" b="1" dirty="0" smtClean="0">
                <a:solidFill>
                  <a:srgbClr val="800000"/>
                </a:solidFill>
                <a:hlinkClick r:id="rId16"/>
              </a:rPr>
              <a:t>detskiy-market.ru/index.php?route=product/category&amp;path=162_165</a:t>
            </a:r>
            <a:endParaRPr lang="ru-RU" sz="1200" b="1" dirty="0" smtClean="0">
              <a:solidFill>
                <a:srgbClr val="800000"/>
              </a:solidFill>
            </a:endParaRPr>
          </a:p>
          <a:p>
            <a:r>
              <a:rPr lang="en-US" sz="1200" b="1" dirty="0" smtClean="0">
                <a:solidFill>
                  <a:srgbClr val="800000"/>
                </a:solidFill>
                <a:hlinkClick r:id="rId17"/>
              </a:rPr>
              <a:t>http://www.proshkolu.ru/user/rymina72/file/2930822</a:t>
            </a:r>
            <a:r>
              <a:rPr lang="en-US" sz="1200" b="1" dirty="0" smtClean="0">
                <a:solidFill>
                  <a:srgbClr val="800000"/>
                </a:solidFill>
                <a:hlinkClick r:id="rId17"/>
              </a:rPr>
              <a:t>/</a:t>
            </a:r>
            <a:endParaRPr lang="ru-RU" sz="1200" b="1" dirty="0" smtClean="0">
              <a:solidFill>
                <a:srgbClr val="800000"/>
              </a:solidFill>
            </a:endParaRPr>
          </a:p>
          <a:p>
            <a:r>
              <a:rPr lang="en-US" sz="1200" b="1" dirty="0" smtClean="0">
                <a:solidFill>
                  <a:srgbClr val="800000"/>
                </a:solidFill>
                <a:hlinkClick r:id="rId18"/>
              </a:rPr>
              <a:t>http://</a:t>
            </a:r>
            <a:r>
              <a:rPr lang="en-US" sz="1200" b="1" dirty="0" smtClean="0">
                <a:solidFill>
                  <a:srgbClr val="800000"/>
                </a:solidFill>
                <a:hlinkClick r:id="rId18"/>
              </a:rPr>
              <a:t>litera-puschkin.narod.ru/p10aa1.html</a:t>
            </a:r>
            <a:endParaRPr lang="ru-RU" sz="1200" b="1" dirty="0" smtClean="0">
              <a:solidFill>
                <a:srgbClr val="800000"/>
              </a:solidFill>
            </a:endParaRPr>
          </a:p>
          <a:p>
            <a:r>
              <a:rPr lang="en-US" sz="1200" b="1" dirty="0" smtClean="0">
                <a:solidFill>
                  <a:srgbClr val="800000"/>
                </a:solidFill>
                <a:hlinkClick r:id="rId19"/>
              </a:rPr>
              <a:t>http://</a:t>
            </a:r>
            <a:r>
              <a:rPr lang="en-US" sz="1200" b="1" dirty="0" smtClean="0">
                <a:solidFill>
                  <a:srgbClr val="800000"/>
                </a:solidFill>
                <a:hlinkClick r:id="rId19"/>
              </a:rPr>
              <a:t>sovetskiemultfilmy.com/skazka-o-rybake-i-rybke</a:t>
            </a:r>
            <a:endParaRPr lang="ru-RU" sz="1200" b="1" dirty="0" smtClean="0">
              <a:solidFill>
                <a:srgbClr val="800000"/>
              </a:solidFill>
            </a:endParaRPr>
          </a:p>
          <a:p>
            <a:r>
              <a:rPr lang="en-US" sz="1200" b="1" dirty="0" smtClean="0">
                <a:solidFill>
                  <a:srgbClr val="800000"/>
                </a:solidFill>
                <a:hlinkClick r:id="rId20"/>
              </a:rPr>
              <a:t>http</a:t>
            </a:r>
            <a:r>
              <a:rPr lang="en-US" sz="1200" b="1" dirty="0" smtClean="0">
                <a:solidFill>
                  <a:srgbClr val="800000"/>
                </a:solidFill>
                <a:hlinkClick r:id="rId20"/>
              </a:rPr>
              <a:t>://</a:t>
            </a:r>
            <a:r>
              <a:rPr lang="en-US" sz="1200" b="1" dirty="0" smtClean="0">
                <a:solidFill>
                  <a:srgbClr val="800000"/>
                </a:solidFill>
                <a:hlinkClick r:id="rId20"/>
              </a:rPr>
              <a:t>audioskazki.net/archives/925</a:t>
            </a:r>
            <a:endParaRPr lang="ru-RU" sz="1200" b="1" dirty="0" smtClean="0">
              <a:solidFill>
                <a:srgbClr val="800000"/>
              </a:solidFill>
            </a:endParaRPr>
          </a:p>
          <a:p>
            <a:r>
              <a:rPr lang="ru-RU" sz="1200" dirty="0" smtClean="0">
                <a:solidFill>
                  <a:srgbClr val="800000"/>
                </a:solidFill>
              </a:rPr>
              <a:t>читает  </a:t>
            </a:r>
            <a:r>
              <a:rPr lang="ru-RU" sz="1200" dirty="0" smtClean="0">
                <a:solidFill>
                  <a:srgbClr val="800000"/>
                </a:solidFill>
              </a:rPr>
              <a:t>Леонард </a:t>
            </a:r>
            <a:r>
              <a:rPr lang="ru-RU" sz="1200" dirty="0" err="1" smtClean="0">
                <a:solidFill>
                  <a:srgbClr val="800000"/>
                </a:solidFill>
              </a:rPr>
              <a:t>Хируг</a:t>
            </a:r>
            <a:endParaRPr lang="en-US" sz="1200" dirty="0" smtClean="0">
              <a:solidFill>
                <a:srgbClr val="800000"/>
              </a:solidFill>
            </a:endParaRPr>
          </a:p>
          <a:p>
            <a:r>
              <a:rPr lang="ru-RU" sz="1200" dirty="0" smtClean="0">
                <a:solidFill>
                  <a:srgbClr val="800000"/>
                </a:solidFill>
              </a:rPr>
              <a:t>текст сказки: </a:t>
            </a:r>
            <a:r>
              <a:rPr lang="ru-RU" sz="1200" b="1" u="sng" dirty="0" smtClean="0">
                <a:solidFill>
                  <a:srgbClr val="800000"/>
                </a:solidFill>
              </a:rPr>
              <a:t>А.С.Пушкин т.1, М: Художественная литература. 1985</a:t>
            </a:r>
          </a:p>
        </p:txBody>
      </p:sp>
    </p:spTree>
  </p:cSld>
  <p:clrMapOvr>
    <a:masterClrMapping/>
  </p:clrMapOvr>
  <p:transition advTm="7891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610</TotalTime>
  <Words>1391</Words>
  <Application>Microsoft Office PowerPoint</Application>
  <PresentationFormat>Экран (4:3)</PresentationFormat>
  <Paragraphs>280</Paragraphs>
  <Slides>40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Поток</vt:lpstr>
      <vt:lpstr>А.С.Пушкин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А.С.Пушкин</dc:title>
  <dc:creator>Коровина</dc:creator>
  <cp:lastModifiedBy>Admin</cp:lastModifiedBy>
  <cp:revision>65</cp:revision>
  <dcterms:created xsi:type="dcterms:W3CDTF">2010-06-10T14:58:40Z</dcterms:created>
  <dcterms:modified xsi:type="dcterms:W3CDTF">2013-09-22T05:43:26Z</dcterms:modified>
</cp:coreProperties>
</file>