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slides/slide33.xml" ContentType="application/vnd.openxmlformats-officedocument.presentationml.slide+xml"/>
  <Override PartName="/ppt/slides/_rels/slide32.xml.rels" ContentType="application/vnd.openxmlformats-package.relationships+xml"/>
  <Override PartName="/ppt/slides/_rels/slide29.xml.rels" ContentType="application/vnd.openxmlformats-package.relationships+xml"/>
  <Override PartName="/ppt/slides/_rels/slide24.xml.rels" ContentType="application/vnd.openxmlformats-package.relationships+xml"/>
  <Override PartName="/ppt/slides/_rels/slide31.xml.rels" ContentType="application/vnd.openxmlformats-package.relationships+xml"/>
  <Override PartName="/ppt/slides/_rels/slide28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7.xml.rels" ContentType="application/vnd.openxmlformats-package.relationships+xml"/>
  <Override PartName="/ppt/slides/_rels/slide15.xml.rels" ContentType="application/vnd.openxmlformats-package.relationships+xml"/>
  <Override PartName="/ppt/slides/_rels/slide20.xml.rels" ContentType="application/vnd.openxmlformats-package.relationships+xml"/>
  <Override PartName="/ppt/slides/_rels/slide30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6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4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30.png" ContentType="image/png"/>
  <Override PartName="/ppt/media/image27.png" ContentType="image/png"/>
  <Override PartName="/ppt/media/image26.png" ContentType="image/png"/>
  <Override PartName="/ppt/media/image28.png" ContentType="image/png"/>
  <Override PartName="/ppt/media/image25.png" ContentType="image/png"/>
  <Override PartName="/ppt/media/image31.png" ContentType="image/png"/>
  <Override PartName="/ppt/media/image22.png" ContentType="image/png"/>
  <Override PartName="/ppt/media/image20.png" ContentType="image/png"/>
  <Override PartName="/ppt/media/image19.png" ContentType="image/png"/>
  <Override PartName="/ppt/media/image18.png" ContentType="image/png"/>
  <Override PartName="/ppt/media/image13.png" ContentType="image/png"/>
  <Override PartName="/ppt/media/image23.png" ContentType="image/png"/>
  <Override PartName="/ppt/media/image12.png" ContentType="image/png"/>
  <Override PartName="/ppt/media/image11.png" ContentType="image/png"/>
  <Override PartName="/ppt/media/image9.png" ContentType="image/png"/>
  <Override PartName="/ppt/media/image15.png" ContentType="image/png"/>
  <Override PartName="/ppt/media/image29.png" ContentType="image/png"/>
  <Override PartName="/ppt/media/image8.png" ContentType="image/png"/>
  <Override PartName="/ppt/media/image24.png" ContentType="image/png"/>
  <Override PartName="/ppt/media/image21.png" ContentType="image/png"/>
  <Override PartName="/ppt/media/image7.jpeg" ContentType="image/jpeg"/>
  <Override PartName="/ppt/media/image6.png" ContentType="image/png"/>
  <Override PartName="/ppt/media/image5.png" ContentType="image/png"/>
  <Override PartName="/ppt/media/image17.png" ContentType="image/png"/>
  <Override PartName="/ppt/media/image4.jpeg" ContentType="image/jpeg"/>
  <Override PartName="/ppt/media/image14.png" ContentType="image/png"/>
  <Override PartName="/ppt/media/image16.png" ContentType="image/png"/>
  <Override PartName="/ppt/media/image3.png" ContentType="image/png"/>
  <Override PartName="/ppt/media/image2.png" ContentType="image/png"/>
  <Override PartName="/ppt/media/image10.png" ContentType="image/png"/>
  <Override PartName="/ppt/media/image1.jpeg" ContentType="image/jpeg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body"/>
          </p:nvPr>
        </p:nvSpPr>
        <p:spPr>
          <a:xfrm>
            <a:off x="653040" y="4002120"/>
            <a:ext cx="5551560" cy="4310280"/>
          </a:xfrm>
          <a:prstGeom prst="rect">
            <a:avLst/>
          </a:prstGeom>
        </p:spPr>
        <p:txBody>
          <a:bodyPr lIns="0" rIns="0" tIns="0" bIns="0"/>
          <a:p>
            <a:r>
              <a:rPr lang="ru-RU" sz="2520">
                <a:latin typeface="Arial"/>
              </a:rPr>
              <a:t>Для правки формата примечаний щелкните мышью</a:t>
            </a:r>
            <a:endParaRPr/>
          </a:p>
        </p:txBody>
      </p:sp>
      <p:sp>
        <p:nvSpPr>
          <p:cNvPr id="14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76120" cy="4568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150" name="PlaceHolder 3"/>
          <p:cNvSpPr>
            <a:spLocks noGrp="1"/>
          </p:cNvSpPr>
          <p:nvPr>
            <p:ph type="dt"/>
          </p:nvPr>
        </p:nvSpPr>
        <p:spPr>
          <a:xfrm>
            <a:off x="3881520" y="0"/>
            <a:ext cx="2976120" cy="4568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151" name="PlaceHolder 4"/>
          <p:cNvSpPr>
            <a:spLocks noGrp="1"/>
          </p:cNvSpPr>
          <p:nvPr>
            <p:ph type="ftr"/>
          </p:nvPr>
        </p:nvSpPr>
        <p:spPr>
          <a:xfrm>
            <a:off x="0" y="8686800"/>
            <a:ext cx="2976120" cy="4568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152" name="PlaceHolder 5"/>
          <p:cNvSpPr>
            <a:spLocks noGrp="1"/>
          </p:cNvSpPr>
          <p:nvPr>
            <p:ph type="sldNum"/>
          </p:nvPr>
        </p:nvSpPr>
        <p:spPr>
          <a:xfrm>
            <a:off x="3881520" y="8686800"/>
            <a:ext cx="2976120" cy="4568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4F3EBEB2-85AF-41C3-B706-00C0FD6E2661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0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C68AAF29-885A-49AA-AA94-F8D16514CB20}" type="slidenum">
              <a:rPr lang="ru-RU" sz="1200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897840" y="1654560"/>
            <a:ext cx="7347960" cy="5303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134880" y="435240"/>
            <a:ext cx="2873880" cy="5047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897840" y="1654560"/>
            <a:ext cx="7347960" cy="5303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3134880" y="435240"/>
            <a:ext cx="2873880" cy="5047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897840" y="1654560"/>
            <a:ext cx="7347960" cy="5303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3134880" y="435240"/>
            <a:ext cx="2873880" cy="5047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0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  <p:pic>
        <p:nvPicPr>
          <p:cNvPr id="10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897840" y="1654560"/>
            <a:ext cx="7347960" cy="5303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ubTitle"/>
          </p:nvPr>
        </p:nvSpPr>
        <p:spPr>
          <a:xfrm>
            <a:off x="3134880" y="435240"/>
            <a:ext cx="2873880" cy="5047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897840" y="4425120"/>
            <a:ext cx="734796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63080" y="165456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66308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2" name="PlaceHolder 5"/>
          <p:cNvSpPr>
            <a:spLocks noGrp="1"/>
          </p:cNvSpPr>
          <p:nvPr>
            <p:ph type="body"/>
          </p:nvPr>
        </p:nvSpPr>
        <p:spPr>
          <a:xfrm>
            <a:off x="897840" y="4425120"/>
            <a:ext cx="3585600" cy="2529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3134880" y="-235440"/>
            <a:ext cx="2873880" cy="243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4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  <p:pic>
        <p:nvPicPr>
          <p:cNvPr id="14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48120" y="1654560"/>
            <a:ext cx="6647040" cy="53035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600"/>
            <a:ext cx="9143640" cy="6854040"/>
          </a:xfrm>
          <a:prstGeom prst="rect">
            <a:avLst/>
          </a:prstGeom>
          <a:ln>
            <a:noFill/>
          </a:ln>
        </p:spPr>
      </p:pic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3134880" y="435240"/>
            <a:ext cx="2873880" cy="1088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3409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897840" y="1654560"/>
            <a:ext cx="7347960" cy="53035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291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54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18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181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181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181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1810">
                <a:latin typeface="Arial"/>
              </a:rPr>
              <a:t>Seventh Outline Level</a:t>
            </a:r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dt"/>
          </p:nvPr>
        </p:nvSpPr>
        <p:spPr>
          <a:xfrm>
            <a:off x="587520" y="6248160"/>
            <a:ext cx="2130120" cy="4730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113" name="PlaceHolder 5"/>
          <p:cNvSpPr>
            <a:spLocks noGrp="1"/>
          </p:cNvSpPr>
          <p:nvPr>
            <p:ph type="sldNum"/>
          </p:nvPr>
        </p:nvSpPr>
        <p:spPr>
          <a:xfrm>
            <a:off x="6425640" y="6248160"/>
            <a:ext cx="2130120" cy="473040"/>
          </a:xfrm>
          <a:prstGeom prst="rect">
            <a:avLst/>
          </a:prstGeom>
        </p:spPr>
        <p:txBody>
          <a:bodyPr lIns="0" rIns="0" tIns="0" bIns="0"/>
          <a:p>
            <a:pPr algn="r"/>
            <a:fld id="{5EEB603B-8E1A-4E0C-8C8D-6CB5379B9C33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7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3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3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3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500040" y="274680"/>
            <a:ext cx="8186040" cy="1939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i="1" lang="ru-RU" sz="4000">
                <a:solidFill>
                  <a:srgbClr val="006600"/>
                </a:solidFill>
                <a:latin typeface="Calibri"/>
              </a:rPr>
              <a:t>История </a:t>
            </a:r>
            <a:endParaRPr/>
          </a:p>
          <a:p>
            <a:pPr>
              <a:lnSpc>
                <a:spcPct val="100000"/>
              </a:lnSpc>
            </a:pPr>
            <a:r>
              <a:rPr b="1" i="1" lang="ru-RU" sz="3200">
                <a:solidFill>
                  <a:srgbClr val="006600"/>
                </a:solidFill>
                <a:latin typeface="Calibri"/>
              </a:rPr>
              <a:t>появления и развития </a:t>
            </a:r>
            <a:r>
              <a:rPr b="1" i="1" lang="ru-RU" sz="4000">
                <a:solidFill>
                  <a:srgbClr val="006600"/>
                </a:solidFill>
                <a:latin typeface="Calibri"/>
              </a:rPr>
              <a:t>клавиатуры</a:t>
            </a:r>
            <a:endParaRPr/>
          </a:p>
        </p:txBody>
      </p:sp>
      <p:sp>
        <p:nvSpPr>
          <p:cNvPr id="154" name="CustomShape 2"/>
          <p:cNvSpPr/>
          <p:nvPr/>
        </p:nvSpPr>
        <p:spPr>
          <a:xfrm>
            <a:off x="500040" y="2286000"/>
            <a:ext cx="7500240" cy="1071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5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528000" y="2592000"/>
            <a:ext cx="4752000" cy="3600000"/>
          </a:xfrm>
          <a:prstGeom prst="rect">
            <a:avLst/>
          </a:prstGeom>
          <a:ln>
            <a:noFill/>
          </a:ln>
        </p:spPr>
      </p:pic>
      <p:sp>
        <p:nvSpPr>
          <p:cNvPr id="156" name="TextShape 3"/>
          <p:cNvSpPr txBox="1"/>
          <p:nvPr/>
        </p:nvSpPr>
        <p:spPr>
          <a:xfrm>
            <a:off x="652320" y="5472000"/>
            <a:ext cx="3955680" cy="858240"/>
          </a:xfrm>
          <a:prstGeom prst="rect">
            <a:avLst/>
          </a:prstGeom>
        </p:spPr>
        <p:txBody>
          <a:bodyPr lIns="90000" rIns="90000" tIns="45000" bIns="45000"/>
          <a:p>
            <a:r>
              <a:rPr lang="ru-RU">
                <a:latin typeface="Arial"/>
              </a:rPr>
              <a:t>Подготовила учитель информатики</a:t>
            </a:r>
            <a:endParaRPr/>
          </a:p>
          <a:p>
            <a:r>
              <a:rPr lang="ru-RU">
                <a:latin typeface="Arial"/>
              </a:rPr>
              <a:t>МБОУ «СОШ №27» г.Симферополь</a:t>
            </a:r>
            <a:endParaRPr/>
          </a:p>
          <a:p>
            <a:r>
              <a:rPr lang="ru-RU">
                <a:latin typeface="Arial"/>
              </a:rPr>
              <a:t>Уразмуратова Эльмаз Усмановна</a:t>
            </a:r>
            <a:endParaRPr/>
          </a:p>
        </p:txBody>
      </p:sp>
    </p:spTree>
  </p:cSld>
  <p:transition advTm="1000">
    <p:wheel spokes="2"/>
  </p:transition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7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428760" y="357120"/>
            <a:ext cx="8429040" cy="6672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600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  <p:sp>
        <p:nvSpPr>
          <p:cNvPr id="158" name="TextShape 2"/>
          <p:cNvSpPr txBox="1"/>
          <p:nvPr/>
        </p:nvSpPr>
        <p:spPr>
          <a:xfrm>
            <a:off x="792000" y="1340640"/>
            <a:ext cx="7560000" cy="4734360"/>
          </a:xfrm>
          <a:prstGeom prst="rect">
            <a:avLst/>
          </a:prstGeom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600" u="sng">
                <a:solidFill>
                  <a:srgbClr val="632523"/>
                </a:solidFill>
                <a:latin typeface="Calibri"/>
              </a:rPr>
              <a:t>Клавиатура компьютера</a:t>
            </a:r>
            <a:r>
              <a:rPr lang="ru-RU" sz="2600">
                <a:solidFill>
                  <a:srgbClr val="632523"/>
                </a:solidFill>
                <a:latin typeface="Calibri"/>
              </a:rPr>
              <a:t> — устройство для ввода информации в компьютер и подачи управляющих сигналов.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632523"/>
                </a:solidFill>
                <a:latin typeface="Calibri"/>
              </a:rPr>
              <a:t>Содержит стандартный набор клавиш печатной машинки и некоторые дополнительные клавиши — управляющие и функциональные клавиши, клавиши управления курсором и малую цифровую клавиатуру.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600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720000" y="360000"/>
            <a:ext cx="8423280" cy="4667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632523"/>
                </a:solidFill>
                <a:latin typeface="Calibri"/>
              </a:rPr>
              <a:t>Рождение клавиатуры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Корни современной компьютерной клавиатуры уходят далеко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в 19 век. Все началось с появления простой пишущей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машинки. В 1868 году Кристофер Латам Шольз (Christopher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Sholes) запатентовал свою дела как совокупность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символов, располагавшихся в алфавитном порядке. Как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оказалось позже, это, мягко говоря, неудобно, так как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редко используемые символы находились на самых видных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местах и наоборот. В 1890 году придумали раскладку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«QWERTY», которую мы используем и до сих пор при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наборе текста латинскими буквами. А русскую раскладку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клавиш, как ни парадоксально, придумали в Америке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в конце 19 века. С тех пор она не претерпела сильных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изменений.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Название раскладки «QWERTY» происходит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от первых шести латинских букв на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клавиатуре, начиная от левого верхнего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632523"/>
                </a:solidFill>
                <a:latin typeface="Calibri"/>
              </a:rPr>
              <a:t>угла слева направо.</a:t>
            </a:r>
            <a:endParaRPr/>
          </a:p>
        </p:txBody>
      </p:sp>
      <p:pic>
        <p:nvPicPr>
          <p:cNvPr id="160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188760" y="4752000"/>
            <a:ext cx="2595240" cy="167328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11" dur="indefinite" restart="never" nodeType="tmRoot">
          <p:childTnLst>
            <p:seq>
              <p:cTn id="12" nodeType="mainSeq">
                <p:childTnLst>
                  <p:par>
                    <p:cTn id="13" fill="freeze">
                      <p:stCondLst>
                        <p:cond delay="indefinite"/>
                      </p:stCondLst>
                      <p:childTnLst>
                        <p:par>
                          <p:cTn id="14" fill="freeze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7" dur="500" fill="freeze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85840" y="285840"/>
            <a:ext cx="8500320" cy="6214320"/>
          </a:xfrm>
          <a:prstGeom prst="rect">
            <a:avLst/>
          </a:prstGeom>
          <a:ln>
            <a:noFill/>
          </a:ln>
        </p:spPr>
      </p:pic>
      <p:sp>
        <p:nvSpPr>
          <p:cNvPr id="162" name="CustomShape 1"/>
          <p:cNvSpPr/>
          <p:nvPr/>
        </p:nvSpPr>
        <p:spPr>
          <a:xfrm>
            <a:off x="504000" y="357120"/>
            <a:ext cx="8136000" cy="6762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1e1c11"/>
                </a:solidFill>
                <a:latin typeface="Calibri"/>
              </a:rPr>
              <a:t>Ключевым моментом превращения печатной машинки в компьютерную клавиатуру стало изобретение в конце 19 века телепечатной машины Бодо. Этот метод заменил телеграф, в котором информация кодировалась двухбитовым методом («точка-тире», а позднее «наличие сигнала – отсутствие сигнала»).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1e1c11"/>
                </a:solidFill>
                <a:latin typeface="Calibri"/>
              </a:rPr>
              <a:t>В связи Бодо для кодирования букв алфавита использовался пятибитовый код, при помощи которого сложные электромеханические устройства печатали принимаемый текст на бумагу.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1e1c11"/>
                </a:solidFill>
                <a:latin typeface="Calibri"/>
              </a:rPr>
              <a:t>Связь была синхронной, и телеграфист должен был нажимать на кнопку только при получении специального звукового сигнала.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1e1c11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18" dur="indefinite" restart="never" nodeType="tmRoot">
          <p:childTnLst>
            <p:seq>
              <p:cTn id="1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720000" y="432000"/>
            <a:ext cx="7704000" cy="4781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Позднее передача данных стала асинхронной, и такой способ связи получил название «телетайп» (дословно – «печать на расстоянии»).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В 1920-х годах телетайп уже широко использовался для передачи финансовой и политической информации.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Позднее принимающие устройства стали электронными, и в целях экономии бумаги текст выводился на экран и распечатывался только при необходимости. </a:t>
            </a:r>
            <a:endParaRPr/>
          </a:p>
        </p:txBody>
      </p:sp>
      <p:pic>
        <p:nvPicPr>
          <p:cNvPr id="164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533840" y="4806720"/>
            <a:ext cx="4034160" cy="174528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20" dur="indefinite" restart="never" nodeType="tmRoot">
          <p:childTnLst>
            <p:seq>
              <p:cTn id="21" nodeType="mainSeq">
                <p:childTnLst>
                  <p:par>
                    <p:cTn id="22" fill="freeze">
                      <p:stCondLst>
                        <p:cond delay="indefinite"/>
                      </p:stCondLst>
                      <p:childTnLst>
                        <p:par>
                          <p:cTn id="23" fill="freeze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26" dur="2000" fill="freeze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85840" y="285840"/>
            <a:ext cx="8500320" cy="6214320"/>
          </a:xfrm>
          <a:prstGeom prst="rect">
            <a:avLst/>
          </a:prstGeom>
          <a:ln>
            <a:noFill/>
          </a:ln>
        </p:spPr>
      </p:pic>
      <p:sp>
        <p:nvSpPr>
          <p:cNvPr id="166" name="CustomShape 1"/>
          <p:cNvSpPr/>
          <p:nvPr/>
        </p:nvSpPr>
        <p:spPr>
          <a:xfrm>
            <a:off x="504000" y="285840"/>
            <a:ext cx="8064000" cy="498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10243e"/>
                </a:solidFill>
                <a:latin typeface="Calibri"/>
              </a:rPr>
              <a:t>Первые компьютерные клавиатуры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10243e"/>
                </a:solidFill>
                <a:latin typeface="Calibri"/>
              </a:rPr>
              <a:t>1943 год ознаменовался появлением компьютера ENIAC, который произвел фурор в мире науки. Этот компьютер использовался военными для баллистических расчетов. Исходные данные он получал посредством перфокарт и телетайпных лент. Программное управление операциями осуществлялось при помощи переключения штекеров и наборных панелей.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10243e"/>
                </a:solidFill>
                <a:latin typeface="Calibri"/>
              </a:rPr>
              <a:t>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10243e"/>
                </a:solidFill>
                <a:latin typeface="Calibri"/>
              </a:rPr>
              <a:t>В 1948 году начинается разработка компьютеров UNIVAC и BINAC, предназначенных не для единичного, а для относительно более массового производства. Отдельное внимание в этих машинах было уделено устройствам ввода-вывода. Средствами ввода-вывода для них служили телетайпы или табуляторы-перфораторы. BINAC мог записывать информацию на магнитную ленту.</a:t>
            </a:r>
            <a:endParaRPr/>
          </a:p>
        </p:txBody>
      </p:sp>
    </p:spTree>
  </p:cSld>
  <p:transition advTm="1000">
    <p:wheel spokes="2"/>
  </p:transition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 descr=""/>
          <p:cNvPicPr/>
          <p:nvPr/>
        </p:nvPicPr>
        <p:blipFill>
          <a:blip r:embed="rId1">
            <a:lum contrast="-45000"/>
          </a:blip>
          <a:stretch>
            <a:fillRect/>
          </a:stretch>
        </p:blipFill>
        <p:spPr>
          <a:xfrm>
            <a:off x="285840" y="285840"/>
            <a:ext cx="8500320" cy="6214320"/>
          </a:xfrm>
          <a:prstGeom prst="rect">
            <a:avLst/>
          </a:prstGeom>
          <a:ln>
            <a:noFill/>
          </a:ln>
        </p:spPr>
      </p:pic>
      <p:sp>
        <p:nvSpPr>
          <p:cNvPr id="168" name="CustomShape 1"/>
          <p:cNvSpPr/>
          <p:nvPr/>
        </p:nvSpPr>
        <p:spPr>
          <a:xfrm>
            <a:off x="504000" y="285840"/>
            <a:ext cx="8136000" cy="5744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984807"/>
                </a:solidFill>
                <a:latin typeface="Calibri"/>
              </a:rPr>
              <a:t>Емкостная клавиатура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984807"/>
                </a:solidFill>
                <a:latin typeface="Calibri"/>
              </a:rPr>
              <a:t>1960 год является переломным моментом в истории развития компьютерных клавиатур – на рынок выходит электрическая печатная машинка. Она имела емкостную клавиатуру.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984807"/>
                </a:solidFill>
                <a:latin typeface="Calibri"/>
              </a:rPr>
              <a:t>Емкостная клавиатура производилась на печатных текстолитовых платах. Название технологии говорит само за себя – этот тип работает за счет конденсаторов, расположенных в устройстве. Две площадки из олова и никелированной меди, которые, кстати, никак не соединены друг с другом, ни механически, ни электрически, формируют каждую клавишу.</a:t>
            </a:r>
            <a:endParaRPr/>
          </a:p>
        </p:txBody>
      </p:sp>
    </p:spTree>
  </p:cSld>
  <p:transition advTm="1000">
    <p:wheel spokes="2"/>
  </p:transition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648000" y="412920"/>
            <a:ext cx="7776000" cy="5635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254061"/>
                </a:solidFill>
                <a:latin typeface="Calibri"/>
              </a:rPr>
              <a:t> </a:t>
            </a:r>
            <a:r>
              <a:rPr lang="ru-RU" sz="2400">
                <a:solidFill>
                  <a:srgbClr val="254061"/>
                </a:solidFill>
                <a:latin typeface="Calibri"/>
              </a:rPr>
              <a:t>Рассмотрим, как это работает. Мы нажимаем клавишу – расстояние между площадками увеличивается, при этом изменяется электрическая емкость, которая при нажатом состоянии равна приблизительно 2 пикофарадам, а при не нажатом – 20 пикофарадам. Уменьшение емкости создает поток заряженных частиц, который обрабатывается контроллером клавиатуры, который, в свою очередь, генерирует код нажатой клавиши. Кажется долго, но при этом такая клавиатура позволяет вводить текст со скоростью до 300 символов в секунду.</a:t>
            </a:r>
            <a:endParaRPr/>
          </a:p>
        </p:txBody>
      </p:sp>
      <p:pic>
        <p:nvPicPr>
          <p:cNvPr id="170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752000" y="5400000"/>
            <a:ext cx="3816000" cy="113148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31" dur="indefinite" restart="never" nodeType="tmRoot">
          <p:childTnLst>
            <p:seq>
              <p:cTn id="32" nodeType="mainSeq">
                <p:childTnLst>
                  <p:par>
                    <p:cTn id="33" fill="freeze">
                      <p:stCondLst>
                        <p:cond delay="indefinite"/>
                      </p:stCondLst>
                      <p:childTnLst>
                        <p:par>
                          <p:cTn id="34" fill="freeze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37" dur="500" fill="freeze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648720" y="1224000"/>
            <a:ext cx="7847280" cy="4996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604a7b"/>
                </a:solidFill>
                <a:latin typeface="Calibri"/>
              </a:rPr>
              <a:t>Итак, вернемся к нашей печатной машинке. Главным ее плюсом стала легкость ввода текста – теперь, чтобы печатать не нужно было прикладывать столько усилий, как например, на классической машинке Шольза.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600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38" dur="indefinite" restart="never" nodeType="tmRoot">
          <p:childTnLst>
            <p:seq>
              <p:cTn id="3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2" descr=""/>
          <p:cNvPicPr/>
          <p:nvPr/>
        </p:nvPicPr>
        <p:blipFill>
          <a:blip r:embed="rId1">
            <a:lum bright="-30000"/>
          </a:blip>
          <a:stretch>
            <a:fillRect/>
          </a:stretch>
        </p:blipFill>
        <p:spPr>
          <a:xfrm>
            <a:off x="285840" y="285840"/>
            <a:ext cx="8500320" cy="6214320"/>
          </a:xfrm>
          <a:prstGeom prst="rect">
            <a:avLst/>
          </a:prstGeom>
          <a:ln>
            <a:noFill/>
          </a:ln>
        </p:spPr>
      </p:pic>
      <p:sp>
        <p:nvSpPr>
          <p:cNvPr id="173" name="CustomShape 1"/>
          <p:cNvSpPr/>
          <p:nvPr/>
        </p:nvSpPr>
        <p:spPr>
          <a:xfrm>
            <a:off x="432000" y="285840"/>
            <a:ext cx="8354160" cy="6387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800">
                <a:solidFill>
                  <a:srgbClr val="984807"/>
                </a:solidFill>
                <a:latin typeface="Calibri"/>
              </a:rPr>
              <a:t>Новая эра</a:t>
            </a:r>
            <a:r>
              <a:rPr lang="ru-RU" sz="2400">
                <a:solidFill>
                  <a:srgbClr val="984807"/>
                </a:solidFill>
                <a:latin typeface="Calibri"/>
              </a:rPr>
              <a:t>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984807"/>
                </a:solidFill>
                <a:latin typeface="Calibri"/>
              </a:rPr>
              <a:t>Следующий этап связан с развитием многопользовательских систем, разделением машинного времени и появлением терминалов. ЭВМ оснащались графическими дисплеями и телетайпами.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984807"/>
                </a:solidFill>
                <a:latin typeface="Calibri"/>
              </a:rPr>
              <a:t>В 1965 году лаборатории компаний Bell и General Electric объединились, чтобы создать принципиально новый вид многопользовательской операционной системы MULTICS, которая впоследствии привела к появлению ОС UNIX. Главной чертой проекта стало создание нового пользовательского интерфейса – видеотерминального показа.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984807"/>
                </a:solidFill>
                <a:latin typeface="Calibri"/>
              </a:rPr>
              <a:t>Теперь пользователи могли видеть, какой текст они набирают, и при этом имели возможность его сходу редактировать.</a:t>
            </a:r>
            <a:endParaRPr/>
          </a:p>
        </p:txBody>
      </p:sp>
    </p:spTree>
  </p:cSld>
  <p:transition advTm="1000">
    <p:wheel spokes="2"/>
  </p:transition>
  <p:timing>
    <p:tnLst>
      <p:par>
        <p:cTn id="40" dur="indefinite" restart="never" nodeType="tmRoot">
          <p:childTnLst>
            <p:seq>
              <p:cTn id="4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2" descr=""/>
          <p:cNvPicPr/>
          <p:nvPr/>
        </p:nvPicPr>
        <p:blipFill>
          <a:blip r:embed="rId1">
            <a:lum bright="-13000"/>
          </a:blip>
          <a:stretch>
            <a:fillRect/>
          </a:stretch>
        </p:blipFill>
        <p:spPr>
          <a:xfrm>
            <a:off x="285840" y="285840"/>
            <a:ext cx="8500320" cy="6214320"/>
          </a:xfrm>
          <a:prstGeom prst="rect">
            <a:avLst/>
          </a:prstGeom>
          <a:ln>
            <a:noFill/>
          </a:ln>
        </p:spPr>
      </p:pic>
      <p:sp>
        <p:nvSpPr>
          <p:cNvPr id="175" name="CustomShape 1"/>
          <p:cNvSpPr/>
          <p:nvPr/>
        </p:nvSpPr>
        <p:spPr>
          <a:xfrm>
            <a:off x="360720" y="360000"/>
            <a:ext cx="8279280" cy="6192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Примерно в конце 1970-ых и в начале 1980-ых годов производители стали выпускать компьютеры, которые могли себе позволить не только офисы крупных компаний, но и простые смертные для домашнего использования. Разновидностей и различных линеек было разработано предостаточно. Может, и в твоем доме когда-то стоял, например, Amiga или Spectrum. Эти компьютеры представляли собой обычную клавиатуру, в которую был встроен сам компьютер (процессор, ПЗУ, ОЗУ и несколько модулей для дополнительных устройств). Все это было выполнено компактно и не занимало много места.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Безусловно, клавиатуры этих машин по функциям и по количеству клавиш превосходили электрические печатные машинки.</a:t>
            </a:r>
            <a:endParaRPr/>
          </a:p>
        </p:txBody>
      </p:sp>
    </p:spTree>
  </p:cSld>
  <p:transition advTm="1000">
    <p:wheel spokes="2"/>
  </p:transition>
  <p:timing>
    <p:tnLst>
      <p:par>
        <p:cTn id="42" dur="indefinite" restart="never" nodeType="tmRoot">
          <p:childTnLst>
            <p:seq>
              <p:cTn id="4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2" descr=""/>
          <p:cNvPicPr/>
          <p:nvPr/>
        </p:nvPicPr>
        <p:blipFill>
          <a:blip r:embed="rId1">
            <a:lum contrast="-81000"/>
          </a:blip>
          <a:stretch>
            <a:fillRect/>
          </a:stretch>
        </p:blipFill>
        <p:spPr>
          <a:xfrm>
            <a:off x="285840" y="285840"/>
            <a:ext cx="8500320" cy="6214320"/>
          </a:xfrm>
          <a:prstGeom prst="rect">
            <a:avLst/>
          </a:prstGeom>
          <a:ln>
            <a:noFill/>
          </a:ln>
        </p:spPr>
      </p:pic>
      <p:sp>
        <p:nvSpPr>
          <p:cNvPr id="177" name="CustomShape 1"/>
          <p:cNvSpPr/>
          <p:nvPr/>
        </p:nvSpPr>
        <p:spPr>
          <a:xfrm>
            <a:off x="360720" y="499680"/>
            <a:ext cx="8279280" cy="511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Так, например, был добавлен ряд клавиш типа Control, Alt. Клавиша с изогнутой стрелкой стала называться Enter и выполнять функцию не только возврата каретки, но и завершения ввода данных. Для работы с электронными документами были добавлены стрелки управления курсором, но пока они находились на цифрах.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Эти элементы нашли свое активное применение в графических интерфейсах и, конечно же, компьютерных играх, которые активно начали развиваться, как только персональные компьютеры получили широкое распространение. </a:t>
            </a:r>
            <a:endParaRPr/>
          </a:p>
          <a:p>
            <a:pPr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44" dur="indefinite" restart="never" nodeType="tmRoot">
          <p:childTnLst>
            <p:seq>
              <p:cTn id="4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720720" y="432000"/>
            <a:ext cx="7775280" cy="5635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254061"/>
                </a:solidFill>
                <a:latin typeface="Calibri"/>
              </a:rPr>
              <a:t>Следующий этап связан с развитием модульных ПК, которые имели возможность апгрейда. Самые яркие их представители – компьютеры компании Apple ( Apple PC ), Commandore , IBM PC 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254061"/>
                </a:solidFill>
                <a:latin typeface="Calibri"/>
              </a:rPr>
              <a:t>Все главные компоненты, такие как процессор, ОЗУ, были спрятаны в отдельный корпус, и, соответственно, клавиатура была сделана отдельно от них, то есть стала полноценным устройством.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254061"/>
                </a:solidFill>
                <a:latin typeface="Calibri"/>
              </a:rPr>
              <a:t>К компьютеру она подключалась с помощью шнура через коннектор Din-5 и выглядела следующим образом: всего 83 клавиши, разделенные на два блока.</a:t>
            </a:r>
            <a:endParaRPr/>
          </a:p>
        </p:txBody>
      </p:sp>
    </p:spTree>
  </p:cSld>
  <p:transition advTm="1000">
    <p:wheel spokes="2"/>
  </p:transition>
  <p:timing>
    <p:tnLst>
      <p:par>
        <p:cTn id="46" dur="indefinite" restart="never" nodeType="tmRoot">
          <p:childTnLst>
            <p:seq>
              <p:cTn id="47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648000" y="360000"/>
            <a:ext cx="7848000" cy="6429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Первый блок – алфавитно-цифровой, на нем также располагались стрелки управления, и второй блок – служебный (для системных клавиш). Эта клавиатура не имела функции индикации положения клавиш заглавного регистра Caps Lock, а также блокировки служебно-цифровой клавиатуры Num Lock и блокировки просмотра Scroll Lock. Основным недостатком было размещение элементов управления.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До функциональных клавиш приходилось тянуться, и печатать становилось просто неудобно, а кнопка Enter болталась где-то в уголке и не выделялась своими размерами среди остальных. Этот период тоже можно отнести к ключевому в истории клавиатур – ведь клавиатура стала полноценным устройством.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48" dur="indefinite" restart="never" nodeType="tmRoot">
          <p:childTnLst>
            <p:seq>
              <p:cTn id="4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645120" y="360000"/>
            <a:ext cx="7850880" cy="2039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000000"/>
                </a:solidFill>
                <a:latin typeface="Calibri"/>
              </a:rPr>
              <a:t>Компания Apple специализировалась, в основном, на офисных компьютерах, и именно ей принадлежит изобретение манипулятора «мышь»</a:t>
            </a:r>
            <a:endParaRPr/>
          </a:p>
        </p:txBody>
      </p:sp>
      <p:pic>
        <p:nvPicPr>
          <p:cNvPr id="181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64000" y="2432160"/>
            <a:ext cx="7488000" cy="397584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50" dur="indefinite" restart="never" nodeType="tmRoot">
          <p:childTnLst>
            <p:seq>
              <p:cTn id="5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71320" y="428760"/>
            <a:ext cx="8000280" cy="6000120"/>
          </a:xfrm>
          <a:prstGeom prst="rect">
            <a:avLst/>
          </a:prstGeom>
          <a:ln>
            <a:noFill/>
          </a:ln>
        </p:spPr>
      </p:pic>
      <p:sp>
        <p:nvSpPr>
          <p:cNvPr id="183" name="CustomShape 1"/>
          <p:cNvSpPr/>
          <p:nvPr/>
        </p:nvSpPr>
        <p:spPr>
          <a:xfrm>
            <a:off x="571320" y="428760"/>
            <a:ext cx="7852680" cy="566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2600">
                <a:solidFill>
                  <a:srgbClr val="c00000"/>
                </a:solidFill>
                <a:latin typeface="Calibri"/>
              </a:rPr>
              <a:t>Недалекое прошлое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c00000"/>
                </a:solidFill>
                <a:latin typeface="Calibri"/>
              </a:rPr>
              <a:t>В начале 1980-х был разработан стандарт архитектуры IBM PC, компьютеры потеряли определенную марку, и уже полностью устоялся магистрально-модульный принцип построения. Теперь производители занимались не выпуском конкретных компьютеров, а изобретали и усовершенствовали все новые и новые устройства. Разумеется, это касалось и клавиатур. Такие компании, как Cherry, Focus Electronic, KeyTronic и другие занимались и сейчас занимаются выпуском этих устройств. Прогресс не стоит на месте – новые компьютеры, соответственно, и новые клавиши.</a:t>
            </a:r>
            <a:endParaRPr/>
          </a:p>
        </p:txBody>
      </p:sp>
    </p:spTree>
  </p:cSld>
  <p:transition advTm="1000">
    <p:wheel spokes="2"/>
  </p:transition>
  <p:timing>
    <p:tnLst>
      <p:par>
        <p:cTn id="52" dur="indefinite" restart="never" nodeType="tmRoot">
          <p:childTnLst>
            <p:seq>
              <p:cTn id="5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71320" y="428760"/>
            <a:ext cx="8000280" cy="6000120"/>
          </a:xfrm>
          <a:prstGeom prst="rect">
            <a:avLst/>
          </a:prstGeom>
          <a:ln>
            <a:noFill/>
          </a:ln>
        </p:spPr>
      </p:pic>
      <p:sp>
        <p:nvSpPr>
          <p:cNvPr id="185" name="CustomShape 1"/>
          <p:cNvSpPr/>
          <p:nvPr/>
        </p:nvSpPr>
        <p:spPr>
          <a:xfrm>
            <a:off x="648000" y="434520"/>
            <a:ext cx="7848000" cy="7341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В период, когда для АТ были выпущены только 286 процессоры, производители подстраивались под стандарты.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Но для того чтобы хоть как-то выделиться, а может и опасаясь критики (оказывается, были еще и противники раскладки «QWERTY», которые хотели расположения в алфавитном порядке), производители начали вносить некоторые коррективы: например, была реализована смена раскладки прямо на ходу, для этого даже придумали отдельную клавишу.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Некоторые фирмы разрабатывали универсальные клавиатуры, например, двухстандартная клавиатура AT простым переключением тумблера превращалась в PC/XT-совместимый девайс.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Но с приходом новых технологий о PC/XT забыли.</a:t>
            </a:r>
            <a:endParaRPr/>
          </a:p>
        </p:txBody>
      </p:sp>
    </p:spTree>
  </p:cSld>
  <p:transition advTm="1000">
    <p:wheel spokes="2"/>
  </p:transition>
  <p:timing>
    <p:tnLst>
      <p:par>
        <p:cTn id="54" dur="indefinite" restart="never" nodeType="tmRoot">
          <p:childTnLst>
            <p:seq>
              <p:cTn id="5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648000" y="504000"/>
            <a:ext cx="7776000" cy="433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7375e"/>
                </a:solidFill>
                <a:latin typeface="Calibri"/>
              </a:rPr>
              <a:t>Прошло несколько лет, и производители сделали очередной шаг в сторону стандартизации клавиатуры AT.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7375e"/>
                </a:solidFill>
                <a:latin typeface="Calibri"/>
              </a:rPr>
              <a:t>Добавилось множество новых функций, в том числе и новая клавиша Sys Req.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7375e"/>
                </a:solidFill>
                <a:latin typeface="Calibri"/>
              </a:rPr>
              <a:t>Но главным отличием новой клавиатуры от предшественниц являлся блок управления.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7375e"/>
                </a:solidFill>
                <a:latin typeface="Calibri"/>
              </a:rPr>
              <a:t>Клавиатуру можно было программировать на собственные команды, что сделало ее полностью несовместимой с PC/XT, хотя разъем у них был один.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7375e"/>
                </a:solidFill>
                <a:latin typeface="Calibri"/>
              </a:rPr>
              <a:t>Да, кстати, клавиша Enter стала значительно больше, и вообще устройство стало намного удобней для использования.</a:t>
            </a:r>
            <a:endParaRPr/>
          </a:p>
        </p:txBody>
      </p:sp>
    </p:spTree>
  </p:cSld>
  <p:transition advTm="1000">
    <p:wheel spokes="2"/>
  </p:transition>
  <p:timing>
    <p:tnLst>
      <p:par>
        <p:cTn id="56" dur="indefinite" restart="never" nodeType="tmRoot">
          <p:childTnLst>
            <p:seq>
              <p:cTn id="57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648000" y="360000"/>
            <a:ext cx="7776000" cy="7044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2600">
                <a:solidFill>
                  <a:srgbClr val="604a7b"/>
                </a:solidFill>
                <a:latin typeface="Calibri"/>
              </a:rPr>
              <a:t>Расширенная клавиатура</a:t>
            </a:r>
            <a:r>
              <a:rPr lang="ru-RU" sz="2200">
                <a:solidFill>
                  <a:srgbClr val="604a7b"/>
                </a:solidFill>
                <a:latin typeface="Calibri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604a7b"/>
                </a:solidFill>
                <a:latin typeface="Calibri"/>
              </a:rPr>
              <a:t>Прошло не так много времени, и хотя выпуск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604a7b"/>
                </a:solidFill>
                <a:latin typeface="Calibri"/>
              </a:rPr>
              <a:t>AT-клавиатур продолжался, на конвейер была поставлена новая разработка. Ее стали называть расширенной клавиатурой.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604a7b"/>
                </a:solidFill>
                <a:latin typeface="Calibri"/>
              </a:rPr>
              <a:t>Несмотря на то, что в плане электроники это устройство было копией своего родителя AT, на нем поменяли расположение клавиш. Их число тоже увеличили, и новая клавиатура приобрела уже привычный для наших дней вид – 101 клавиша. Добавили «F11» и «F12» (кстати, все «функционалы» вынесли в отдельный верхний ряд), клавиши управления курсора были выделены в отдельный блок, клавиши Ctrl и Alt были продублированы и разнесены по обе стороны основного блока.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200">
                <a:solidFill>
                  <a:srgbClr val="604a7b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58" dur="indefinite" restart="never" nodeType="tmRoot">
          <p:childTnLst>
            <p:seq>
              <p:cTn id="5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720000" y="360000"/>
            <a:ext cx="7776000" cy="4600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10243e"/>
                </a:solidFill>
                <a:latin typeface="Calibri"/>
              </a:rPr>
              <a:t>Жесткоконтактная клавиатура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1700">
                <a:solidFill>
                  <a:srgbClr val="10243e"/>
                </a:solidFill>
                <a:latin typeface="Calibri"/>
              </a:rPr>
              <a:t>Производители всегда стараются удешевить и упростить производство. Вот и пришла смена технологии. Новинка получила название «жесткоконтактная клавиатура». Производство емкостной клавиатуры являлось сложным процессом и, соответственно, достаточно дорогим. Новая технология пришла на помощь потребителю. В жесткоконтактной клавиатуре каждая клавиша работает как маленький выключатель. При нажатии клавиши в замкнутых проводниках начинает проходить электрический ток, и специальная цепь фиксирует его наличие. Далее сигнал передается микропроцессору самой клавиатуры и генерируется код, который отправляется в центральный процессор компьютера. Простота исполнения делает такой вид клавиатур очень дешевым. Например, клавиатура PCjr стала эталоном простоты. В ней даже использовались резиновые прокладки (вместо пружинок) для возвращения клавиш в исходное положение. Главным минусом такого решения является недолговечность самого устройства, зато дешево и сердито. Данная технология применяется в большинстве современных клавиатур.</a:t>
            </a:r>
            <a:endParaRPr/>
          </a:p>
        </p:txBody>
      </p:sp>
    </p:spTree>
  </p:cSld>
  <p:transition advTm="1000">
    <p:wheel spokes="2"/>
  </p:transition>
  <p:timing>
    <p:tnLst>
      <p:par>
        <p:cTn id="60" dur="indefinite" restart="never" nodeType="tmRoot">
          <p:childTnLst>
            <p:seq>
              <p:cTn id="6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720000" y="432000"/>
            <a:ext cx="7704000" cy="4715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e1c11"/>
                </a:solidFill>
                <a:latin typeface="Calibri"/>
              </a:rPr>
              <a:t>Кстати, для PCjr компания IBM сделала попытку создать беспроводную клавиатуру: она разместила в ней инфракрасный датчик: излучатель на задней панели клавиатуры подавал сигнал, а приемник, подключенный к порту, его принимал.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e1c11"/>
                </a:solidFill>
                <a:latin typeface="Calibri"/>
              </a:rPr>
              <a:t>Для работы устройству требовалось 4 батарейки АА.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e1c11"/>
                </a:solidFill>
                <a:latin typeface="Calibri"/>
              </a:rPr>
              <a:t>Клавиатуру можно было использовать как со шнуром, так и без.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e1c11"/>
                </a:solidFill>
                <a:latin typeface="Calibri"/>
              </a:rPr>
              <a:t>При подключении провода запитка от батареек прекращалась, что позволяло экономить заряд.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1e1c11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62" dur="indefinite" restart="never" nodeType="tmRoot">
          <p:childTnLst>
            <p:seq>
              <p:cTn id="6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71320" y="428760"/>
            <a:ext cx="8000280" cy="6000120"/>
          </a:xfrm>
          <a:prstGeom prst="rect">
            <a:avLst/>
          </a:prstGeom>
          <a:ln>
            <a:noFill/>
          </a:ln>
        </p:spPr>
      </p:pic>
      <p:sp>
        <p:nvSpPr>
          <p:cNvPr id="191" name="CustomShape 1"/>
          <p:cNvSpPr/>
          <p:nvPr/>
        </p:nvSpPr>
        <p:spPr>
          <a:xfrm>
            <a:off x="648000" y="432720"/>
            <a:ext cx="7923600" cy="6551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002060"/>
                </a:solidFill>
                <a:latin typeface="Calibri"/>
              </a:rPr>
              <a:t>Защита от пользователя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2060"/>
                </a:solidFill>
                <a:latin typeface="Calibri"/>
              </a:rPr>
              <a:t>Не секрет, что лучше работается с чашкой кофе и свежим пончиком, поэтому пользователи часто закусывают перед компьютером, и, естественно, проливают сладкую жидкость и роняют жирную еду на несчастную клаву – она же ближе всего. От этого контактная пленка слипается, и клавиши перестают нажиматься. Производители начали делать между пленкой и клавишами еще один слой пластмассы, клавиши приобрели длинные штырьки, а отверстия для них были приподняты над поверхностью. Таким образом, залить современную клавиатуру киселем – непросто, хотя, если очень постараться, все же можно.</a:t>
            </a:r>
            <a:endParaRPr/>
          </a:p>
        </p:txBody>
      </p:sp>
    </p:spTree>
  </p:cSld>
  <p:transition advTm="1000">
    <p:wheel spokes="2"/>
  </p:transition>
  <p:timing>
    <p:tnLst>
      <p:par>
        <p:cTn id="64" dur="indefinite" restart="never" nodeType="tmRoot">
          <p:childTnLst>
            <p:seq>
              <p:cTn id="6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0" y="0"/>
            <a:ext cx="9143280" cy="7038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ATX - клавиатура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Новые компьютеры принесли нам, в первую очередь, улучшенный интерфейс управления питанием. Компьютер стало можно выключать и включать программно. Как известно, лень – двигатель прогресса, и чтобы не тянуться к кнопке на корпусе или не проделывать несколько операций мышкой, на клавиатуре добавили клавишу Power, по нажатию которой можно было выключить питание. Кнопка Sleep вводит компьютер в спящий режим, а также выводит из него. В свое время эти кнопки попортили немало нервов пользователям, привыкшим к 101-кнопочной клаве, пока их не догадались сделать меньше, скруглить и больше утопить в корпус.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66" dur="indefinite" restart="never" nodeType="tmRoot">
          <p:childTnLst>
            <p:seq>
              <p:cTn id="67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0" y="1857240"/>
            <a:ext cx="9143280" cy="3502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800">
                <a:solidFill>
                  <a:srgbClr val="4f6228"/>
                </a:solidFill>
                <a:latin typeface="Calibri"/>
              </a:rPr>
              <a:t>Также изменился разъем подключения клавиатуры. Второе «рождение» получил PS/2, разработанный в первой половине 1980-х годов сразу вслед за стандартом IBM PC. Он намного меньше по сравнению со своим собратом Din-5 от АТ-клавиатуры.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800">
                <a:solidFill>
                  <a:srgbClr val="4f6228"/>
                </a:solidFill>
                <a:latin typeface="Calibri"/>
              </a:rPr>
              <a:t> </a:t>
            </a:r>
            <a:endParaRPr/>
          </a:p>
        </p:txBody>
      </p:sp>
    </p:spTree>
  </p:cSld>
  <p:transition advTm="1000">
    <p:wheel spokes="2"/>
  </p:transition>
  <p:timing>
    <p:tnLst>
      <p:par>
        <p:cTn id="68" dur="indefinite" restart="never" nodeType="tmRoot">
          <p:childTnLst>
            <p:seq>
              <p:cTn id="6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0" y="1428840"/>
            <a:ext cx="9143280" cy="411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Мультимедийные клавиатуры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632523"/>
                </a:solidFill>
                <a:latin typeface="Calibri"/>
              </a:rPr>
              <a:t>Не только с развитием железа, но и с улучшением программного обеспечения в клавиатуру старались запихнуть все больше клавиш. Компания Microsoft, которая всю жизнь занималась производством программного обеспечения, стала выпускать клавиатуры и также приложила руку к появлению новых клавиш. </a:t>
            </a:r>
            <a:endParaRPr/>
          </a:p>
        </p:txBody>
      </p:sp>
    </p:spTree>
  </p:cSld>
  <p:transition advTm="1000">
    <p:wheel spokes="2"/>
  </p:transition>
  <p:timing>
    <p:tnLst>
      <p:par>
        <p:cTn id="70" dur="indefinite" restart="never" nodeType="tmRoot">
          <p:childTnLst>
            <p:seq>
              <p:cTn id="7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648000" y="432000"/>
            <a:ext cx="7776000" cy="1852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632523"/>
                </a:solidFill>
                <a:latin typeface="Calibri"/>
              </a:rPr>
              <a:t>Расположила она их между клавишами Control и Alt. Одна клавиша открывает меню «Пуск», а другая эмулирует нажатие правой кнопки мыши. Пришлось «откусить» кусок у клавиши пробела. На некоторых моделях клавиатур встраивают сенсорную панель для управления мышиным курсором.</a:t>
            </a:r>
            <a:endParaRPr/>
          </a:p>
        </p:txBody>
      </p:sp>
      <p:pic>
        <p:nvPicPr>
          <p:cNvPr id="196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896000" y="2592000"/>
            <a:ext cx="3672000" cy="1512000"/>
          </a:xfrm>
          <a:prstGeom prst="rect">
            <a:avLst/>
          </a:prstGeom>
          <a:ln>
            <a:noFill/>
          </a:ln>
        </p:spPr>
      </p:pic>
      <p:sp>
        <p:nvSpPr>
          <p:cNvPr id="197" name="CustomShape 2"/>
          <p:cNvSpPr/>
          <p:nvPr/>
        </p:nvSpPr>
        <p:spPr>
          <a:xfrm>
            <a:off x="576000" y="3096000"/>
            <a:ext cx="7776000" cy="191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Также появились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кнопки управления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мультимедиа, например,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с помощью мультимедийной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клавиатуры можно одним нажатием отрегулировать звук или получить полное управление над Windows Media Player. Примерно в то же время на клавиатуру были вынесены основные функции управления браузером.</a:t>
            </a:r>
            <a:endParaRPr/>
          </a:p>
        </p:txBody>
      </p:sp>
    </p:spTree>
  </p:cSld>
  <p:transition advTm="1000">
    <p:wheel spokes="2"/>
  </p:transition>
  <p:timing>
    <p:tnLst>
      <p:par>
        <p:cTn id="72" dur="indefinite" restart="never" nodeType="tmRoot">
          <p:childTnLst>
            <p:seq>
              <p:cTn id="73" nodeType="mainSeq">
                <p:childTnLst>
                  <p:par>
                    <p:cTn id="74" fill="freeze">
                      <p:stCondLst>
                        <p:cond delay="indefinite"/>
                      </p:stCondLst>
                      <p:childTnLst>
                        <p:par>
                          <p:cTn id="75" fill="freeze">
                            <p:stCondLst>
                              <p:cond delay="0"/>
                            </p:stCondLst>
                            <p:childTnLst>
                              <p:par>
                                <p:cTn id="76" nodeType="clickEffect" fill="hold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 additive="repl">
                                        <p:cTn id="78" dur="2000" fill="freeze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800000" y="1224000"/>
            <a:ext cx="6772680" cy="3600000"/>
          </a:xfrm>
          <a:prstGeom prst="rect">
            <a:avLst/>
          </a:prstGeom>
          <a:ln>
            <a:noFill/>
          </a:ln>
        </p:spPr>
      </p:pic>
      <p:sp>
        <p:nvSpPr>
          <p:cNvPr id="199" name="CustomShape 1"/>
          <p:cNvSpPr/>
          <p:nvPr/>
        </p:nvSpPr>
        <p:spPr>
          <a:xfrm>
            <a:off x="648000" y="576000"/>
            <a:ext cx="7923600" cy="591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Эргономика клавиатуры 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000000"/>
                </a:solidFill>
                <a:latin typeface="Calibri"/>
              </a:rPr>
              <a:t>Для тех, кто не знает, поясним: эргономика – это приспособленность устройства под биологические особенности человека.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000000"/>
                </a:solidFill>
                <a:latin typeface="Calibri"/>
              </a:rPr>
              <a:t>Это то, что мы ощущаем, насколько нам комфортно, как эффективно мы можем использовать устройство, и насколько все это красиво выглядит. Первыми эргономичными клавиатурами стала заниматься компания Cherry, и это несмотря на то, что она как никто другой всегда соблюдала классический стиль, вплоть до цвета девайса.</a:t>
            </a:r>
            <a:endParaRPr/>
          </a:p>
        </p:txBody>
      </p:sp>
    </p:spTree>
  </p:cSld>
  <p:transition advTm="1000">
    <p:wheel spokes="2"/>
  </p:transition>
  <p:timing>
    <p:tnLst>
      <p:par>
        <p:cTn id="79" dur="indefinite" restart="never" nodeType="tmRoot">
          <p:childTnLst>
            <p:seq>
              <p:cTn id="8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720000" y="504000"/>
            <a:ext cx="7704000" cy="4277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Ее устройство выглядело следующим образом: главный буквенный блок разделен пополам, эти половинки чуть разведены под небольшим углом (этот угол фиксации можно было регулировать), в центре имеется горб.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С этого момента пошла новая мода на создание эргономичных клавиатур.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403152"/>
                </a:solidFill>
                <a:latin typeface="Calibri"/>
              </a:rPr>
              <a:t>Эстафету подхватили компании Microsoft , Logitech , BTC ( Behavior Tech Computer ) и до сегодняшнего времени они являются лидерами в производстве подобных устройств.</a:t>
            </a:r>
            <a:endParaRPr/>
          </a:p>
        </p:txBody>
      </p:sp>
      <p:pic>
        <p:nvPicPr>
          <p:cNvPr id="201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824000" y="4464000"/>
            <a:ext cx="3819240" cy="178056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81" dur="indefinite" restart="never" nodeType="tmRoot">
          <p:childTnLst>
            <p:seq>
              <p:cTn id="82" nodeType="mainSeq">
                <p:childTnLst>
                  <p:par>
                    <p:cTn id="83" fill="freeze">
                      <p:stCondLst>
                        <p:cond delay="indefinite"/>
                      </p:stCondLst>
                      <p:childTnLst>
                        <p:par>
                          <p:cTn id="84" fill="freeze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7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7" dur="5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5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720000" y="360000"/>
            <a:ext cx="7848000" cy="604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984807"/>
                </a:solidFill>
                <a:latin typeface="Calibri"/>
              </a:rPr>
              <a:t>Взгляд в будущее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200">
                <a:solidFill>
                  <a:srgbClr val="984807"/>
                </a:solidFill>
                <a:latin typeface="Calibri"/>
              </a:rPr>
              <a:t>В некоторые клавиатуры сейчас встраивают считыватели смарт-карт. Они служат, якобы, для безопасности, выполняя функцию ключа: вставил – вошел в операционную систему, не вставил – не вошел.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984807"/>
                </a:solidFill>
                <a:latin typeface="Calibri"/>
              </a:rPr>
              <a:t>Также появились User-to-interface устройства, в частности, DataHand System не совсем клавиатура – больше напоминает терминал управления космическим кораблем. Кнопок как таковых нет, зато есть десять дырок, куда надо просовывать пальцы. Пальцами можно двигать в пяти направлениях, таким образом и надо печатать. </a:t>
            </a:r>
            <a:endParaRPr/>
          </a:p>
        </p:txBody>
      </p:sp>
    </p:spTree>
  </p:cSld>
  <p:transition advTm="1000">
    <p:wheel spokes="2"/>
  </p:transition>
  <p:timing>
    <p:tnLst>
      <p:par>
        <p:cTn id="89" dur="indefinite" restart="never" nodeType="tmRoot">
          <p:childTnLst>
            <p:seq>
              <p:cTn id="9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648000" y="432000"/>
            <a:ext cx="7848000" cy="264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Пока выучишь такой метод, да еще и с новой раскладкой...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4f6228"/>
                </a:solidFill>
                <a:latin typeface="Calibri"/>
              </a:rPr>
              <a:t>Разработчик ставил себе целью сократить до минимума количество выполняемых пальцами движений, но при этом сохранить возможность работать как с клавиатурой, так и с мышкой, причем одновременно.</a:t>
            </a:r>
            <a:endParaRPr/>
          </a:p>
        </p:txBody>
      </p:sp>
      <p:pic>
        <p:nvPicPr>
          <p:cNvPr id="204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712680" y="3816000"/>
            <a:ext cx="4638960" cy="282780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91" dur="indefinite" restart="never" nodeType="tmRoot">
          <p:childTnLst>
            <p:seq>
              <p:cTn id="92" nodeType="mainSeq">
                <p:childTnLst>
                  <p:par>
                    <p:cTn id="93" fill="freeze">
                      <p:stCondLst>
                        <p:cond delay="indefinite"/>
                      </p:stCondLst>
                      <p:childTnLst>
                        <p:par>
                          <p:cTn id="94" fill="freeze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2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"/>
                                          </p:val>
                                        </p:tav>
                                        <p:tav tm="100000">
                                          <p:val>
                                            <p:strVal val="width*.05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9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.05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100" dur="1000" fill="hold"/>
                                        <p:tgtEl>
                                          <p:spTgt spid="20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04" dur="1000" fill="freez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648000" y="360000"/>
            <a:ext cx="7776000" cy="4383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Сенсорная клавиатура нового поколения – это уже вовсе не клавиатура.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Есть только два сенсора, которые надо одевать на обе руки и печатать по воздуху.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200">
                <a:solidFill>
                  <a:srgbClr val="254061"/>
                </a:solidFill>
                <a:latin typeface="Calibri"/>
              </a:rPr>
              <a:t>Если привыкнуть, то очень удобно будет использовать девайс для мобильных решений. Работает эта футуристическая разработка следующим образом: устройство объединяет сенсорную технологию с искусственной нейронной сетью, с помощью чего приемник точно отслеживает движения пальцев печатающего человека.</a:t>
            </a:r>
            <a:endParaRPr/>
          </a:p>
        </p:txBody>
      </p:sp>
    </p:spTree>
  </p:cSld>
  <p:transition advTm="1000">
    <p:wheel spokes="2"/>
  </p:transition>
  <p:timing>
    <p:tnLst>
      <p:par>
        <p:cTn id="105" dur="indefinite" restart="never" nodeType="tmRoot">
          <p:childTnLst>
            <p:seq>
              <p:cTn id="10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792000" y="1152000"/>
            <a:ext cx="7416000" cy="2719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Датчики реагируют на движения пальцев и преобразуют их в буквы. Новинка поддерживает раскладку «QWERTY».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207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664000" y="3509280"/>
            <a:ext cx="5837040" cy="2826360"/>
          </a:xfrm>
          <a:prstGeom prst="rect">
            <a:avLst/>
          </a:prstGeom>
          <a:ln>
            <a:noFill/>
          </a:ln>
        </p:spPr>
      </p:pic>
    </p:spTree>
  </p:cSld>
  <p:transition advTm="1000">
    <p:wheel spokes="2"/>
  </p:transition>
  <p:timing>
    <p:tnLst>
      <p:par>
        <p:cTn id="107" dur="indefinite" restart="never" nodeType="tmRoot">
          <p:childTnLst>
            <p:seq>
              <p:cTn id="108" nodeType="mainSeq">
                <p:childTnLst>
                  <p:par>
                    <p:cTn id="109" fill="freeze">
                      <p:stCondLst>
                        <p:cond delay="indefinite"/>
                      </p:stCondLst>
                      <p:childTnLst>
                        <p:par>
                          <p:cTn id="110" fill="freeze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13" dur="500" fill="freeze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457200" y="273600"/>
            <a:ext cx="8228880" cy="53071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p>
            <a:pPr algn="ctr">
              <a:lnSpc>
                <a:spcPct val="100000"/>
              </a:lnSpc>
            </a:pPr>
            <a:r>
              <a:rPr lang="ru-RU">
                <a:latin typeface="Arial"/>
              </a:rPr>
              <a:t>Спасибо за внимание!</a:t>
            </a:r>
            <a:endParaRPr/>
          </a:p>
        </p:txBody>
      </p:sp>
    </p:spTree>
  </p:cSld>
  <p:transition advTm="1000">
    <p:wheel spokes="2"/>
  </p:transition>
  <p:timing>
    <p:tnLst>
      <p:par>
        <p:cTn id="114" dur="indefinite" restart="never" nodeType="tmRoot">
          <p:childTnLst>
            <p:seq>
              <p:cTn id="115" nodeType="mainSeq">
                <p:childTnLst>
                  <p:par>
                    <p:cTn id="116" fill="freeze">
                      <p:stCondLst>
                        <p:cond delay="indefinite"/>
                      </p:stCondLst>
                      <p:childTnLst>
                        <p:par>
                          <p:cTn id="117" fill="freeze">
                            <p:stCondLst>
                              <p:cond delay="0"/>
                            </p:stCondLst>
                            <p:childTnLst>
                              <p:par>
                                <p:cTn id="118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20" dur="500" fill="freeze"/>
                                        <p:tgtEl>
                                          <p:spTgt spid="208">
                                            <p:txEl>
                                              <p:p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